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67" r:id="rId4"/>
    <p:sldId id="282" r:id="rId5"/>
    <p:sldId id="261" r:id="rId6"/>
    <p:sldId id="263" r:id="rId7"/>
    <p:sldId id="347" r:id="rId8"/>
    <p:sldId id="323" r:id="rId9"/>
    <p:sldId id="337" r:id="rId10"/>
    <p:sldId id="338" r:id="rId11"/>
    <p:sldId id="351" r:id="rId12"/>
    <p:sldId id="348" r:id="rId13"/>
    <p:sldId id="358" r:id="rId14"/>
    <p:sldId id="279" r:id="rId15"/>
    <p:sldId id="349" r:id="rId16"/>
    <p:sldId id="307" r:id="rId17"/>
    <p:sldId id="299" r:id="rId18"/>
    <p:sldId id="355" r:id="rId19"/>
    <p:sldId id="352" r:id="rId20"/>
    <p:sldId id="353" r:id="rId21"/>
    <p:sldId id="286" r:id="rId22"/>
    <p:sldId id="298" r:id="rId23"/>
    <p:sldId id="331" r:id="rId24"/>
    <p:sldId id="290" r:id="rId25"/>
    <p:sldId id="291" r:id="rId26"/>
    <p:sldId id="30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684"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6352A-CCC4-4E13-BD27-B1377F55BECE}" type="datetimeFigureOut">
              <a:rPr lang="en-US" smtClean="0"/>
              <a:pPr/>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6352A-CCC4-4E13-BD27-B1377F55BECE}" type="datetimeFigureOut">
              <a:rPr lang="en-US" smtClean="0"/>
              <a:pPr/>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6352A-CCC4-4E13-BD27-B1377F55BECE}" type="datetimeFigureOut">
              <a:rPr lang="en-US" smtClean="0"/>
              <a:pPr/>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6352A-CCC4-4E13-BD27-B1377F55BECE}" type="datetimeFigureOut">
              <a:rPr lang="en-US" smtClean="0"/>
              <a:pPr/>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6352A-CCC4-4E13-BD27-B1377F55BECE}" type="datetimeFigureOut">
              <a:rPr lang="en-US" smtClean="0"/>
              <a:pPr/>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6352A-CCC4-4E13-BD27-B1377F55BECE}" type="datetimeFigureOut">
              <a:rPr lang="en-US" smtClean="0"/>
              <a:pPr/>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6352A-CCC4-4E13-BD27-B1377F55BECE}" type="datetimeFigureOut">
              <a:rPr lang="en-US" smtClean="0"/>
              <a:pPr/>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6352A-CCC4-4E13-BD27-B1377F55BECE}" type="datetimeFigureOut">
              <a:rPr lang="en-US" smtClean="0"/>
              <a:pPr/>
              <a:t>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9DF9F-A7E3-4C22-AB25-6CE11EB2DE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epticresourc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iomicrobic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Subtitle 2"/>
          <p:cNvSpPr>
            <a:spLocks noGrp="1"/>
          </p:cNvSpPr>
          <p:nvPr>
            <p:ph type="subTitle" idx="1"/>
          </p:nvPr>
        </p:nvSpPr>
        <p:spPr>
          <a:xfrm>
            <a:off x="381000" y="1752600"/>
            <a:ext cx="8229600" cy="3962400"/>
          </a:xfrm>
        </p:spPr>
        <p:txBody>
          <a:bodyPr>
            <a:normAutofit/>
          </a:bodyPr>
          <a:lstStyle/>
          <a:p>
            <a:r>
              <a:rPr lang="en-US" b="1" dirty="0" smtClean="0">
                <a:solidFill>
                  <a:schemeClr val="tx1"/>
                </a:solidFill>
              </a:rPr>
              <a:t>Basic  “need-to-know”  </a:t>
            </a:r>
            <a:r>
              <a:rPr lang="en-US" b="1" dirty="0">
                <a:solidFill>
                  <a:schemeClr val="tx1"/>
                </a:solidFill>
              </a:rPr>
              <a:t>for </a:t>
            </a:r>
            <a:endParaRPr lang="en-US" b="1" dirty="0" smtClean="0">
              <a:solidFill>
                <a:schemeClr val="tx1"/>
              </a:solidFill>
            </a:endParaRPr>
          </a:p>
          <a:p>
            <a:r>
              <a:rPr lang="en-US" b="1" dirty="0" err="1" smtClean="0">
                <a:solidFill>
                  <a:schemeClr val="tx1"/>
                </a:solidFill>
              </a:rPr>
              <a:t>MicroFAST</a:t>
            </a:r>
            <a:r>
              <a:rPr lang="en-US" b="1" dirty="0" smtClean="0">
                <a:solidFill>
                  <a:schemeClr val="tx1"/>
                </a:solidFill>
              </a:rPr>
              <a:t> pretreatment </a:t>
            </a:r>
            <a:r>
              <a:rPr lang="en-US" b="1" dirty="0">
                <a:solidFill>
                  <a:schemeClr val="tx1"/>
                </a:solidFill>
              </a:rPr>
              <a:t>systems.  </a:t>
            </a:r>
          </a:p>
          <a:p>
            <a:r>
              <a:rPr lang="en-US" dirty="0">
                <a:solidFill>
                  <a:schemeClr val="tx1"/>
                </a:solidFill>
              </a:rPr>
              <a:t>	</a:t>
            </a:r>
            <a:endParaRPr lang="en-US" dirty="0" smtClean="0">
              <a:solidFill>
                <a:schemeClr val="tx1"/>
              </a:solidFill>
            </a:endParaRPr>
          </a:p>
          <a:p>
            <a:endParaRPr lang="en-US" dirty="0">
              <a:solidFill>
                <a:schemeClr val="tx1"/>
              </a:solidFill>
            </a:endParaRPr>
          </a:p>
          <a:p>
            <a:r>
              <a:rPr lang="en-US" dirty="0" smtClean="0">
                <a:solidFill>
                  <a:schemeClr val="tx1"/>
                </a:solidFill>
              </a:rPr>
              <a:t>Specific requirements for </a:t>
            </a:r>
            <a:r>
              <a:rPr lang="en-US" dirty="0">
                <a:solidFill>
                  <a:schemeClr val="tx1"/>
                </a:solidFill>
              </a:rPr>
              <a:t>MN </a:t>
            </a:r>
            <a:r>
              <a:rPr lang="en-US" dirty="0" smtClean="0">
                <a:solidFill>
                  <a:schemeClr val="tx1"/>
                </a:solidFill>
              </a:rPr>
              <a:t>applications</a:t>
            </a:r>
            <a:r>
              <a:rPr lang="en-US" dirty="0">
                <a:solidFill>
                  <a:schemeClr val="tx1"/>
                </a:solidFill>
              </a:rPr>
              <a:t>.</a:t>
            </a:r>
          </a:p>
          <a:p>
            <a:r>
              <a:rPr lang="en-US"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505200"/>
          </a:xfrm>
        </p:spPr>
        <p:txBody>
          <a:bodyPr>
            <a:normAutofit/>
          </a:bodyPr>
          <a:lstStyle/>
          <a:p>
            <a:pPr marL="0" indent="0" algn="ctr">
              <a:spcBef>
                <a:spcPts val="0"/>
              </a:spcBef>
              <a:buNone/>
            </a:pPr>
            <a:r>
              <a:rPr lang="en-US" sz="2000" b="1" dirty="0" smtClean="0"/>
              <a:t>Water flow &amp; Treatment - continued</a:t>
            </a:r>
          </a:p>
          <a:p>
            <a:pPr marL="0" indent="0">
              <a:spcBef>
                <a:spcPts val="0"/>
              </a:spcBef>
              <a:buNone/>
            </a:pPr>
            <a:endParaRPr lang="en-US" sz="2000" dirty="0" smtClean="0"/>
          </a:p>
          <a:p>
            <a:pPr marL="0" indent="0">
              <a:spcBef>
                <a:spcPts val="0"/>
              </a:spcBef>
              <a:buNone/>
            </a:pPr>
            <a:r>
              <a:rPr lang="en-US" sz="2000" dirty="0" smtClean="0"/>
              <a:t>With the incoming effluent, the water level in the tank rises which causes the treated effluent in the FAST unit to gravity flow out of the  2</a:t>
            </a:r>
            <a:r>
              <a:rPr lang="en-US" sz="2000" baseline="30000" dirty="0" smtClean="0"/>
              <a:t>nd</a:t>
            </a:r>
            <a:r>
              <a:rPr lang="en-US" sz="2000" dirty="0" smtClean="0"/>
              <a:t>  compartment and on toward the pump tank.</a:t>
            </a:r>
          </a:p>
          <a:p>
            <a:pPr marL="0" indent="0">
              <a:spcBef>
                <a:spcPts val="0"/>
              </a:spcBef>
              <a:buNone/>
            </a:pPr>
            <a:r>
              <a:rPr lang="en-US" sz="2000" dirty="0" smtClean="0"/>
              <a:t> </a:t>
            </a:r>
          </a:p>
        </p:txBody>
      </p:sp>
      <p:pic>
        <p:nvPicPr>
          <p:cNvPr id="1026" name="Picture 2" descr="C:\Documents and Settings\tjj7335\Desktop\Picture1.jpg"/>
          <p:cNvPicPr>
            <a:picLocks noChangeAspect="1" noChangeArrowheads="1"/>
          </p:cNvPicPr>
          <p:nvPr/>
        </p:nvPicPr>
        <p:blipFill>
          <a:blip r:embed="rId2" cstate="print"/>
          <a:srcRect t="13521" b="3863"/>
          <a:stretch>
            <a:fillRect/>
          </a:stretch>
        </p:blipFill>
        <p:spPr bwMode="auto">
          <a:xfrm>
            <a:off x="381000" y="2078024"/>
            <a:ext cx="8207164" cy="47799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1003"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8600" y="5486400"/>
            <a:ext cx="3337866" cy="369322"/>
          </a:xfrm>
          <a:prstGeom prst="rect">
            <a:avLst/>
          </a:prstGeom>
          <a:noFill/>
          <a:ln w="9525">
            <a:noFill/>
            <a:miter lim="800000"/>
            <a:headEnd/>
            <a:tailEnd/>
          </a:ln>
        </p:spPr>
        <p:txBody>
          <a:bodyPr wrap="square" lIns="91431" tIns="45715" rIns="91431" bIns="45715">
            <a:spAutoFit/>
          </a:bodyPr>
          <a:lstStyle/>
          <a:p>
            <a:r>
              <a:rPr lang="en-US" dirty="0" smtClean="0"/>
              <a:t>Trash trap /  treatment tank</a:t>
            </a:r>
            <a:endParaRPr lang="en-US" dirty="0"/>
          </a:p>
        </p:txBody>
      </p:sp>
      <p:sp>
        <p:nvSpPr>
          <p:cNvPr id="3083" name="Line 11"/>
          <p:cNvSpPr>
            <a:spLocks noChangeShapeType="1"/>
          </p:cNvSpPr>
          <p:nvPr/>
        </p:nvSpPr>
        <p:spPr bwMode="auto">
          <a:xfrm flipV="1">
            <a:off x="2743200" y="4114800"/>
            <a:ext cx="990600"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743200" y="4191000"/>
            <a:ext cx="990600"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6781800" y="5562600"/>
            <a:ext cx="946459" cy="369322"/>
          </a:xfrm>
          <a:prstGeom prst="rect">
            <a:avLst/>
          </a:prstGeom>
          <a:noFill/>
          <a:ln w="9525">
            <a:noFill/>
            <a:miter lim="800000"/>
            <a:headEnd/>
            <a:tailEnd/>
          </a:ln>
        </p:spPr>
        <p:txBody>
          <a:bodyPr wrap="none" lIns="91431" tIns="45715" rIns="91431" bIns="45715">
            <a:spAutoFit/>
          </a:bodyPr>
          <a:lstStyle/>
          <a:p>
            <a:r>
              <a:rPr lang="en-US" dirty="0" smtClean="0"/>
              <a:t>Lift tank</a:t>
            </a:r>
            <a:endParaRPr lang="en-US" dirty="0"/>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6248399" y="3886200"/>
            <a:ext cx="569910"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91" name="Line 27"/>
          <p:cNvSpPr>
            <a:spLocks noChangeShapeType="1"/>
          </p:cNvSpPr>
          <p:nvPr/>
        </p:nvSpPr>
        <p:spPr bwMode="auto">
          <a:xfrm>
            <a:off x="3657600" y="4114800"/>
            <a:ext cx="2286000" cy="0"/>
          </a:xfrm>
          <a:prstGeom prst="line">
            <a:avLst/>
          </a:prstGeom>
          <a:noFill/>
          <a:ln w="9525">
            <a:solidFill>
              <a:schemeClr val="tx1"/>
            </a:solidFill>
            <a:round/>
            <a:headEnd/>
            <a:tailEnd/>
          </a:ln>
        </p:spPr>
        <p:txBody>
          <a:bodyPr/>
          <a:lstStyle/>
          <a:p>
            <a:endParaRPr lang="en-US" dirty="0"/>
          </a:p>
        </p:txBody>
      </p:sp>
      <p:cxnSp>
        <p:nvCxnSpPr>
          <p:cNvPr id="82" name="Straight Connector 81"/>
          <p:cNvCxnSpPr/>
          <p:nvPr/>
        </p:nvCxnSpPr>
        <p:spPr>
          <a:xfrm flipV="1">
            <a:off x="2057400" y="4648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057400" y="39624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286000" y="4038600"/>
            <a:ext cx="457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V="1">
            <a:off x="2286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362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107" idx="1"/>
          </p:cNvCxnSpPr>
          <p:nvPr/>
        </p:nvCxnSpPr>
        <p:spPr>
          <a:xfrm flipH="1">
            <a:off x="2743200" y="4114800"/>
            <a:ext cx="1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3106" idx="0"/>
          </p:cNvCxnSpPr>
          <p:nvPr/>
        </p:nvCxnSpPr>
        <p:spPr>
          <a:xfrm flipH="1">
            <a:off x="2743200" y="4191000"/>
            <a:ext cx="1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85" idx="0"/>
          </p:cNvCxnSpPr>
          <p:nvPr/>
        </p:nvCxnSpPr>
        <p:spPr>
          <a:xfrm flipV="1">
            <a:off x="25146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828800" y="37338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828800" y="34290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676400" y="32766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a:off x="2057400" y="4648200"/>
            <a:ext cx="0" cy="304800"/>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a:off x="2057400" y="3962400"/>
            <a:ext cx="0" cy="533400"/>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600" y="3733800"/>
            <a:ext cx="0" cy="304800"/>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1828800" y="3733800"/>
            <a:ext cx="685800" cy="0"/>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a:off x="1828800" y="3429000"/>
            <a:ext cx="0" cy="228600"/>
          </a:xfrm>
          <a:prstGeom prst="line">
            <a:avLst/>
          </a:prstGeom>
          <a:noFill/>
          <a:ln w="9525">
            <a:solidFill>
              <a:schemeClr val="tx1"/>
            </a:solidFill>
            <a:round/>
            <a:headEnd/>
            <a:tailEnd/>
          </a:ln>
        </p:spPr>
        <p:txBody>
          <a:bodyPr/>
          <a:lstStyle/>
          <a:p>
            <a:endParaRPr lang="en-US" dirty="0"/>
          </a:p>
        </p:txBody>
      </p:sp>
      <p:sp>
        <p:nvSpPr>
          <p:cNvPr id="116" name="Line 36"/>
          <p:cNvSpPr>
            <a:spLocks noChangeShapeType="1"/>
          </p:cNvSpPr>
          <p:nvPr/>
        </p:nvSpPr>
        <p:spPr bwMode="auto">
          <a:xfrm>
            <a:off x="2743200" y="4114800"/>
            <a:ext cx="1316034" cy="1588"/>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flipH="1">
            <a:off x="2285999" y="4724400"/>
            <a:ext cx="9609"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flipH="1">
            <a:off x="2362199" y="4724400"/>
            <a:ext cx="9609"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
        <p:nvSpPr>
          <p:cNvPr id="80" name="Rectangle 79"/>
          <p:cNvSpPr/>
          <p:nvPr/>
        </p:nvSpPr>
        <p:spPr>
          <a:xfrm>
            <a:off x="762000" y="685800"/>
            <a:ext cx="8077200" cy="707886"/>
          </a:xfrm>
          <a:prstGeom prst="rect">
            <a:avLst/>
          </a:prstGeom>
        </p:spPr>
        <p:txBody>
          <a:bodyPr wrap="square">
            <a:spAutoFit/>
          </a:bodyPr>
          <a:lstStyle/>
          <a:p>
            <a:r>
              <a:rPr lang="en-US" sz="2000" dirty="0" smtClean="0"/>
              <a:t>The effluent gravity flows out of the FAST unit toward the lift tank.  It then passes thru the UV </a:t>
            </a:r>
            <a:r>
              <a:rPr lang="en-US" sz="2000" dirty="0" err="1" smtClean="0"/>
              <a:t>lite</a:t>
            </a:r>
            <a:r>
              <a:rPr lang="en-US" sz="2000" dirty="0" smtClean="0"/>
              <a:t> before entering the lift tank. </a:t>
            </a:r>
            <a:endParaRPr lang="en-US" sz="2000" dirty="0"/>
          </a:p>
        </p:txBody>
      </p:sp>
      <p:cxnSp>
        <p:nvCxnSpPr>
          <p:cNvPr id="83" name="Straight Arrow Connector 82"/>
          <p:cNvCxnSpPr/>
          <p:nvPr/>
        </p:nvCxnSpPr>
        <p:spPr>
          <a:xfrm>
            <a:off x="3886200" y="38862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 Box 40"/>
          <p:cNvSpPr txBox="1">
            <a:spLocks noChangeArrowheads="1"/>
          </p:cNvSpPr>
          <p:nvPr/>
        </p:nvSpPr>
        <p:spPr bwMode="auto">
          <a:xfrm>
            <a:off x="3810000" y="4343400"/>
            <a:ext cx="1366190" cy="646321"/>
          </a:xfrm>
          <a:prstGeom prst="rect">
            <a:avLst/>
          </a:prstGeom>
          <a:noFill/>
          <a:ln w="9525">
            <a:noFill/>
            <a:miter lim="800000"/>
            <a:headEnd/>
            <a:tailEnd/>
          </a:ln>
        </p:spPr>
        <p:txBody>
          <a:bodyPr wrap="none" lIns="91431" tIns="45715" rIns="91431" bIns="45715">
            <a:spAutoFit/>
          </a:bodyPr>
          <a:lstStyle/>
          <a:p>
            <a:r>
              <a:rPr lang="en-US" dirty="0" smtClean="0"/>
              <a:t>Gravity flow </a:t>
            </a:r>
          </a:p>
          <a:p>
            <a:r>
              <a:rPr lang="en-US" dirty="0" smtClean="0"/>
              <a:t>to lift tank</a:t>
            </a:r>
            <a:endParaRPr lang="en-US" dirty="0"/>
          </a:p>
        </p:txBody>
      </p:sp>
      <p:sp>
        <p:nvSpPr>
          <p:cNvPr id="81" name="Line 27"/>
          <p:cNvSpPr>
            <a:spLocks noChangeShapeType="1"/>
          </p:cNvSpPr>
          <p:nvPr/>
        </p:nvSpPr>
        <p:spPr bwMode="auto">
          <a:xfrm>
            <a:off x="5943600" y="4114800"/>
            <a:ext cx="152400" cy="0"/>
          </a:xfrm>
          <a:prstGeom prst="line">
            <a:avLst/>
          </a:prstGeom>
          <a:noFill/>
          <a:ln w="9525">
            <a:solidFill>
              <a:schemeClr val="tx1"/>
            </a:solidFill>
            <a:round/>
            <a:headEnd/>
            <a:tailEnd/>
          </a:ln>
        </p:spPr>
        <p:txBody>
          <a:bodyPr/>
          <a:lstStyle/>
          <a:p>
            <a:endParaRPr lang="en-US" dirty="0"/>
          </a:p>
        </p:txBody>
      </p:sp>
      <p:sp>
        <p:nvSpPr>
          <p:cNvPr id="87" name="Line 27"/>
          <p:cNvSpPr>
            <a:spLocks noChangeShapeType="1"/>
          </p:cNvSpPr>
          <p:nvPr/>
        </p:nvSpPr>
        <p:spPr bwMode="auto">
          <a:xfrm>
            <a:off x="5943600" y="4191000"/>
            <a:ext cx="152400" cy="0"/>
          </a:xfrm>
          <a:prstGeom prst="line">
            <a:avLst/>
          </a:prstGeom>
          <a:noFill/>
          <a:ln w="9525">
            <a:solidFill>
              <a:schemeClr val="tx1"/>
            </a:solidFill>
            <a:round/>
            <a:headEnd/>
            <a:tailEnd/>
          </a:ln>
        </p:spPr>
        <p:txBody>
          <a:bodyPr/>
          <a:lstStyle/>
          <a:p>
            <a:endParaRPr lang="en-US" dirty="0"/>
          </a:p>
        </p:txBody>
      </p:sp>
      <p:sp>
        <p:nvSpPr>
          <p:cNvPr id="88" name="Line 27"/>
          <p:cNvSpPr>
            <a:spLocks noChangeShapeType="1"/>
          </p:cNvSpPr>
          <p:nvPr/>
        </p:nvSpPr>
        <p:spPr bwMode="auto">
          <a:xfrm>
            <a:off x="6096000" y="4191000"/>
            <a:ext cx="0" cy="228600"/>
          </a:xfrm>
          <a:prstGeom prst="line">
            <a:avLst/>
          </a:prstGeom>
          <a:noFill/>
          <a:ln w="9525">
            <a:solidFill>
              <a:schemeClr val="tx1"/>
            </a:solidFill>
            <a:round/>
            <a:headEnd/>
            <a:tailEnd/>
          </a:ln>
        </p:spPr>
        <p:txBody>
          <a:bodyPr/>
          <a:lstStyle/>
          <a:p>
            <a:endParaRPr lang="en-US" dirty="0"/>
          </a:p>
        </p:txBody>
      </p:sp>
      <p:sp>
        <p:nvSpPr>
          <p:cNvPr id="90" name="Line 27"/>
          <p:cNvSpPr>
            <a:spLocks noChangeShapeType="1"/>
          </p:cNvSpPr>
          <p:nvPr/>
        </p:nvSpPr>
        <p:spPr bwMode="auto">
          <a:xfrm>
            <a:off x="6172200" y="4191000"/>
            <a:ext cx="0" cy="228600"/>
          </a:xfrm>
          <a:prstGeom prst="line">
            <a:avLst/>
          </a:prstGeom>
          <a:noFill/>
          <a:ln w="9525">
            <a:solidFill>
              <a:schemeClr val="tx1"/>
            </a:solidFill>
            <a:round/>
            <a:headEnd/>
            <a:tailEnd/>
          </a:ln>
        </p:spPr>
        <p:txBody>
          <a:bodyPr/>
          <a:lstStyle/>
          <a:p>
            <a:endParaRPr lang="en-US" dirty="0"/>
          </a:p>
        </p:txBody>
      </p:sp>
      <p:sp>
        <p:nvSpPr>
          <p:cNvPr id="92" name="Line 27"/>
          <p:cNvSpPr>
            <a:spLocks noChangeShapeType="1"/>
          </p:cNvSpPr>
          <p:nvPr/>
        </p:nvSpPr>
        <p:spPr bwMode="auto">
          <a:xfrm flipV="1">
            <a:off x="6096000" y="3962400"/>
            <a:ext cx="0" cy="152400"/>
          </a:xfrm>
          <a:prstGeom prst="line">
            <a:avLst/>
          </a:prstGeom>
          <a:noFill/>
          <a:ln w="9525">
            <a:solidFill>
              <a:schemeClr val="tx1"/>
            </a:solidFill>
            <a:round/>
            <a:headEnd/>
            <a:tailEnd/>
          </a:ln>
        </p:spPr>
        <p:txBody>
          <a:bodyPr/>
          <a:lstStyle/>
          <a:p>
            <a:endParaRPr lang="en-US" dirty="0"/>
          </a:p>
        </p:txBody>
      </p:sp>
      <p:sp>
        <p:nvSpPr>
          <p:cNvPr id="93" name="Line 27"/>
          <p:cNvSpPr>
            <a:spLocks noChangeShapeType="1"/>
          </p:cNvSpPr>
          <p:nvPr/>
        </p:nvSpPr>
        <p:spPr bwMode="auto">
          <a:xfrm flipV="1">
            <a:off x="6096000" y="4419600"/>
            <a:ext cx="76200" cy="0"/>
          </a:xfrm>
          <a:prstGeom prst="line">
            <a:avLst/>
          </a:prstGeom>
          <a:noFill/>
          <a:ln w="9525">
            <a:solidFill>
              <a:schemeClr val="tx1"/>
            </a:solidFill>
            <a:round/>
            <a:headEnd/>
            <a:tailEnd/>
          </a:ln>
        </p:spPr>
        <p:txBody>
          <a:bodyPr/>
          <a:lstStyle/>
          <a:p>
            <a:endParaRPr lang="en-US" dirty="0"/>
          </a:p>
        </p:txBody>
      </p:sp>
      <p:sp>
        <p:nvSpPr>
          <p:cNvPr id="98" name="Line 27"/>
          <p:cNvSpPr>
            <a:spLocks noChangeShapeType="1"/>
          </p:cNvSpPr>
          <p:nvPr/>
        </p:nvSpPr>
        <p:spPr bwMode="auto">
          <a:xfrm flipV="1">
            <a:off x="6172200" y="3962400"/>
            <a:ext cx="0" cy="152400"/>
          </a:xfrm>
          <a:prstGeom prst="line">
            <a:avLst/>
          </a:prstGeom>
          <a:noFill/>
          <a:ln w="9525">
            <a:solidFill>
              <a:schemeClr val="tx1"/>
            </a:solidFill>
            <a:round/>
            <a:headEnd/>
            <a:tailEnd/>
          </a:ln>
        </p:spPr>
        <p:txBody>
          <a:bodyPr/>
          <a:lstStyle/>
          <a:p>
            <a:endParaRPr lang="en-US" dirty="0"/>
          </a:p>
        </p:txBody>
      </p:sp>
      <p:sp>
        <p:nvSpPr>
          <p:cNvPr id="100" name="Line 27"/>
          <p:cNvSpPr>
            <a:spLocks noChangeShapeType="1"/>
          </p:cNvSpPr>
          <p:nvPr/>
        </p:nvSpPr>
        <p:spPr bwMode="auto">
          <a:xfrm>
            <a:off x="6172200" y="4191000"/>
            <a:ext cx="76200" cy="0"/>
          </a:xfrm>
          <a:prstGeom prst="line">
            <a:avLst/>
          </a:prstGeom>
          <a:noFill/>
          <a:ln w="9525">
            <a:solidFill>
              <a:schemeClr val="tx1"/>
            </a:solidFill>
            <a:round/>
            <a:headEnd/>
            <a:tailEnd/>
          </a:ln>
        </p:spPr>
        <p:txBody>
          <a:bodyPr/>
          <a:lstStyle/>
          <a:p>
            <a:endParaRPr lang="en-US" dirty="0"/>
          </a:p>
        </p:txBody>
      </p:sp>
      <p:sp>
        <p:nvSpPr>
          <p:cNvPr id="101" name="Line 27"/>
          <p:cNvSpPr>
            <a:spLocks noChangeShapeType="1"/>
          </p:cNvSpPr>
          <p:nvPr/>
        </p:nvSpPr>
        <p:spPr bwMode="auto">
          <a:xfrm flipH="1">
            <a:off x="6172200" y="4114800"/>
            <a:ext cx="76200" cy="0"/>
          </a:xfrm>
          <a:prstGeom prst="line">
            <a:avLst/>
          </a:prstGeom>
          <a:noFill/>
          <a:ln w="9525">
            <a:solidFill>
              <a:schemeClr val="tx1"/>
            </a:solidFill>
            <a:round/>
            <a:headEnd/>
            <a:tailEnd/>
          </a:ln>
        </p:spPr>
        <p:txBody>
          <a:bodyPr/>
          <a:lstStyle/>
          <a:p>
            <a:endParaRPr lang="en-US" dirty="0"/>
          </a:p>
        </p:txBody>
      </p:sp>
      <p:sp>
        <p:nvSpPr>
          <p:cNvPr id="103" name="Line 27"/>
          <p:cNvSpPr>
            <a:spLocks noChangeShapeType="1"/>
          </p:cNvSpPr>
          <p:nvPr/>
        </p:nvSpPr>
        <p:spPr bwMode="auto">
          <a:xfrm>
            <a:off x="6248400" y="3429000"/>
            <a:ext cx="0" cy="457200"/>
          </a:xfrm>
          <a:prstGeom prst="line">
            <a:avLst/>
          </a:prstGeom>
          <a:noFill/>
          <a:ln w="9525">
            <a:solidFill>
              <a:schemeClr val="tx1"/>
            </a:solidFill>
            <a:round/>
            <a:headEnd/>
            <a:tailEnd/>
          </a:ln>
        </p:spPr>
        <p:txBody>
          <a:bodyPr/>
          <a:lstStyle/>
          <a:p>
            <a:endParaRPr lang="en-US" dirty="0"/>
          </a:p>
        </p:txBody>
      </p:sp>
      <p:sp>
        <p:nvSpPr>
          <p:cNvPr id="106" name="Line 27"/>
          <p:cNvSpPr>
            <a:spLocks noChangeShapeType="1"/>
          </p:cNvSpPr>
          <p:nvPr/>
        </p:nvSpPr>
        <p:spPr bwMode="auto">
          <a:xfrm flipH="1" flipV="1">
            <a:off x="6019800" y="3429000"/>
            <a:ext cx="0" cy="457200"/>
          </a:xfrm>
          <a:prstGeom prst="line">
            <a:avLst/>
          </a:prstGeom>
          <a:noFill/>
          <a:ln w="9525">
            <a:solidFill>
              <a:schemeClr val="tx1"/>
            </a:solidFill>
            <a:round/>
            <a:headEnd/>
            <a:tailEnd/>
          </a:ln>
        </p:spPr>
        <p:txBody>
          <a:bodyPr/>
          <a:lstStyle/>
          <a:p>
            <a:endParaRPr lang="en-US" dirty="0"/>
          </a:p>
        </p:txBody>
      </p:sp>
      <p:sp>
        <p:nvSpPr>
          <p:cNvPr id="107" name="Line 27"/>
          <p:cNvSpPr>
            <a:spLocks noChangeShapeType="1"/>
          </p:cNvSpPr>
          <p:nvPr/>
        </p:nvSpPr>
        <p:spPr bwMode="auto">
          <a:xfrm>
            <a:off x="5943600" y="3886200"/>
            <a:ext cx="76200" cy="0"/>
          </a:xfrm>
          <a:prstGeom prst="line">
            <a:avLst/>
          </a:prstGeom>
          <a:noFill/>
          <a:ln w="9525">
            <a:solidFill>
              <a:schemeClr val="tx1"/>
            </a:solidFill>
            <a:round/>
            <a:headEnd/>
            <a:tailEnd/>
          </a:ln>
        </p:spPr>
        <p:txBody>
          <a:bodyPr/>
          <a:lstStyle/>
          <a:p>
            <a:endParaRPr lang="en-US" dirty="0"/>
          </a:p>
        </p:txBody>
      </p:sp>
      <p:sp>
        <p:nvSpPr>
          <p:cNvPr id="117" name="Text Box 40"/>
          <p:cNvSpPr txBox="1">
            <a:spLocks noChangeArrowheads="1"/>
          </p:cNvSpPr>
          <p:nvPr/>
        </p:nvSpPr>
        <p:spPr bwMode="auto">
          <a:xfrm>
            <a:off x="5638800" y="5257800"/>
            <a:ext cx="812127" cy="369322"/>
          </a:xfrm>
          <a:prstGeom prst="rect">
            <a:avLst/>
          </a:prstGeom>
          <a:noFill/>
          <a:ln w="9525">
            <a:noFill/>
            <a:miter lim="800000"/>
            <a:headEnd/>
            <a:tailEnd/>
          </a:ln>
        </p:spPr>
        <p:txBody>
          <a:bodyPr wrap="none" lIns="91431" tIns="45715" rIns="91431" bIns="45715">
            <a:spAutoFit/>
          </a:bodyPr>
          <a:lstStyle/>
          <a:p>
            <a:r>
              <a:rPr lang="en-US" dirty="0" smtClean="0"/>
              <a:t>UV </a:t>
            </a:r>
            <a:r>
              <a:rPr lang="en-US" dirty="0" err="1" smtClean="0"/>
              <a:t>lite</a:t>
            </a:r>
            <a:endParaRPr lang="en-US" dirty="0"/>
          </a:p>
        </p:txBody>
      </p:sp>
      <p:sp>
        <p:nvSpPr>
          <p:cNvPr id="123" name="Rectangle 122"/>
          <p:cNvSpPr/>
          <p:nvPr/>
        </p:nvSpPr>
        <p:spPr>
          <a:xfrm>
            <a:off x="6096000" y="39624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3078162"/>
          </a:xfrm>
        </p:spPr>
        <p:txBody>
          <a:bodyPr>
            <a:normAutofit fontScale="90000"/>
          </a:bodyPr>
          <a:lstStyle/>
          <a:p>
            <a:pPr algn="l"/>
            <a:r>
              <a:rPr lang="en-US" sz="2200" dirty="0" smtClean="0">
                <a:latin typeface="+mn-lt"/>
              </a:rPr>
              <a:t>The most common application is when the unit stands on its own legs.  </a:t>
            </a:r>
            <a:br>
              <a:rPr lang="en-US" sz="2200" dirty="0" smtClean="0">
                <a:latin typeface="+mn-lt"/>
              </a:rPr>
            </a:br>
            <a:r>
              <a:rPr lang="en-US" sz="2200" dirty="0" smtClean="0">
                <a:latin typeface="+mn-lt"/>
              </a:rPr>
              <a:t>Often a riser is placed above the unit as an observation port which also gives access to the air supply and exhaust lines.  </a:t>
            </a:r>
            <a:br>
              <a:rPr lang="en-US" sz="2200" dirty="0" smtClean="0">
                <a:latin typeface="+mn-lt"/>
              </a:rPr>
            </a:br>
            <a:r>
              <a:rPr lang="en-US" sz="2200" dirty="0" smtClean="0">
                <a:latin typeface="+mn-lt"/>
              </a:rPr>
              <a:t>In this scenario 2 additional tank risers are necessary to obtain access to pump each tank compartment.</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endParaRPr lang="en-US" sz="2000" dirty="0"/>
          </a:p>
        </p:txBody>
      </p:sp>
      <p:sp>
        <p:nvSpPr>
          <p:cNvPr id="49156" name="AutoShape 4" descr="Image result for consolidated treatment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C:\Documents and Settings\tjj7335\Desktop\Picture3.jpg"/>
          <p:cNvPicPr>
            <a:picLocks noChangeAspect="1" noChangeArrowheads="1"/>
          </p:cNvPicPr>
          <p:nvPr/>
        </p:nvPicPr>
        <p:blipFill>
          <a:blip r:embed="rId2" cstate="print"/>
          <a:srcRect/>
          <a:stretch>
            <a:fillRect/>
          </a:stretch>
        </p:blipFill>
        <p:spPr bwMode="auto">
          <a:xfrm>
            <a:off x="1295400" y="2114550"/>
            <a:ext cx="6715125" cy="47434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Minimum Tank dimensions for free standing FAST unit</a:t>
            </a:r>
            <a:endParaRPr lang="en-US" sz="2000" b="1" dirty="0"/>
          </a:p>
        </p:txBody>
      </p:sp>
      <p:pic>
        <p:nvPicPr>
          <p:cNvPr id="1026" name="Picture 2" descr="C:\Documents and Settings\tjj7335\Desktop\fast12.png"/>
          <p:cNvPicPr>
            <a:picLocks noGrp="1" noChangeAspect="1" noChangeArrowheads="1"/>
          </p:cNvPicPr>
          <p:nvPr>
            <p:ph idx="1"/>
          </p:nvPr>
        </p:nvPicPr>
        <p:blipFill>
          <a:blip r:embed="rId2" cstate="print"/>
          <a:srcRect l="37419" t="25000" r="16774" b="25000"/>
          <a:stretch>
            <a:fillRect/>
          </a:stretch>
        </p:blipFill>
        <p:spPr bwMode="auto">
          <a:xfrm>
            <a:off x="1524000" y="1295400"/>
            <a:ext cx="6204939" cy="52435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059363"/>
          </a:xfrm>
        </p:spPr>
        <p:txBody>
          <a:bodyPr>
            <a:normAutofit/>
          </a:bodyPr>
          <a:lstStyle/>
          <a:p>
            <a:pPr marL="0" indent="0">
              <a:spcBef>
                <a:spcPts val="0"/>
              </a:spcBef>
              <a:buNone/>
            </a:pPr>
            <a:r>
              <a:rPr lang="en-US" sz="2000" dirty="0" smtClean="0"/>
              <a:t>For MN treatment level “A”, the </a:t>
            </a:r>
            <a:r>
              <a:rPr lang="en-US" sz="2000" dirty="0" err="1" smtClean="0"/>
              <a:t>MicroFAST</a:t>
            </a:r>
            <a:r>
              <a:rPr lang="en-US" sz="2000" dirty="0" smtClean="0"/>
              <a:t> must be followed with a UV light.</a:t>
            </a:r>
          </a:p>
          <a:p>
            <a:pPr marL="0" indent="0">
              <a:spcBef>
                <a:spcPts val="0"/>
              </a:spcBef>
              <a:buNone/>
            </a:pPr>
            <a:r>
              <a:rPr lang="en-US" sz="2000" dirty="0" smtClean="0"/>
              <a:t>The UV light is required to be inspected and cleaned twice a year.  </a:t>
            </a:r>
          </a:p>
          <a:p>
            <a:pPr marL="0" indent="0">
              <a:spcBef>
                <a:spcPts val="0"/>
              </a:spcBef>
              <a:buNone/>
            </a:pPr>
            <a:r>
              <a:rPr lang="en-US" sz="2000" dirty="0" smtClean="0"/>
              <a:t>The bulb is recommended to be replaced every 2 years.</a:t>
            </a:r>
          </a:p>
          <a:p>
            <a:pPr marL="0" indent="0">
              <a:spcBef>
                <a:spcPts val="0"/>
              </a:spcBef>
              <a:buNone/>
            </a:pPr>
            <a:endParaRPr lang="en-US" sz="2000" dirty="0"/>
          </a:p>
          <a:p>
            <a:pPr marL="0" indent="0">
              <a:spcBef>
                <a:spcPts val="0"/>
              </a:spcBef>
              <a:buNone/>
            </a:pPr>
            <a:r>
              <a:rPr lang="en-US" sz="2000" dirty="0" smtClean="0"/>
              <a:t>MN7080 does not require lab sampling on any registered Type IV pretreatment system, but some local operating permits may require at least a fecal test to confirm treatment is occurring as intended.  </a:t>
            </a:r>
          </a:p>
          <a:p>
            <a:pPr marL="0" indent="0">
              <a:spcBef>
                <a:spcPts val="0"/>
              </a:spcBef>
              <a:buNone/>
            </a:pPr>
            <a:r>
              <a:rPr lang="en-US" sz="2000" dirty="0" smtClean="0"/>
              <a:t>Check with your local unit of </a:t>
            </a:r>
          </a:p>
          <a:p>
            <a:pPr marL="0" indent="0">
              <a:spcBef>
                <a:spcPts val="0"/>
              </a:spcBef>
              <a:buNone/>
            </a:pPr>
            <a:r>
              <a:rPr lang="en-US" sz="2000" dirty="0" smtClean="0"/>
              <a:t>government for their specific </a:t>
            </a:r>
          </a:p>
          <a:p>
            <a:pPr marL="0" indent="0">
              <a:spcBef>
                <a:spcPts val="0"/>
              </a:spcBef>
              <a:buNone/>
            </a:pPr>
            <a:r>
              <a:rPr lang="en-US" sz="2000" dirty="0" smtClean="0"/>
              <a:t>requirements. </a:t>
            </a:r>
          </a:p>
          <a:p>
            <a:pPr marL="0" indent="0">
              <a:spcBef>
                <a:spcPts val="0"/>
              </a:spcBef>
              <a:buNone/>
            </a:pPr>
            <a:endParaRPr lang="en-US" sz="2000" dirty="0" smtClean="0"/>
          </a:p>
          <a:p>
            <a:pPr marL="0" indent="0">
              <a:spcBef>
                <a:spcPts val="0"/>
              </a:spcBef>
              <a:buNone/>
            </a:pPr>
            <a:endParaRPr lang="en-US" sz="2000" dirty="0" smtClean="0"/>
          </a:p>
          <a:p>
            <a:pPr marL="0" indent="0">
              <a:lnSpc>
                <a:spcPct val="120000"/>
              </a:lnSpc>
              <a:spcBef>
                <a:spcPts val="0"/>
              </a:spcBef>
              <a:buNone/>
            </a:pPr>
            <a:endParaRPr lang="en-US" sz="2000" dirty="0" smtClean="0"/>
          </a:p>
          <a:p>
            <a:pPr marL="0" indent="0">
              <a:lnSpc>
                <a:spcPct val="120000"/>
              </a:lnSpc>
              <a:spcBef>
                <a:spcPts val="0"/>
              </a:spcBef>
              <a:buNone/>
            </a:pPr>
            <a:endParaRPr lang="en-US" sz="2000" dirty="0" smtClean="0"/>
          </a:p>
          <a:p>
            <a:pPr marL="0" indent="0">
              <a:lnSpc>
                <a:spcPct val="120000"/>
              </a:lnSpc>
              <a:spcBef>
                <a:spcPts val="0"/>
              </a:spcBef>
              <a:buNone/>
            </a:pPr>
            <a:r>
              <a:rPr lang="en-US" sz="2000" dirty="0" smtClean="0"/>
              <a:t>		</a:t>
            </a:r>
            <a:r>
              <a:rPr lang="en-US" sz="2000" dirty="0" err="1" smtClean="0"/>
              <a:t>Salcor</a:t>
            </a:r>
            <a:r>
              <a:rPr lang="en-US" sz="2000" dirty="0" smtClean="0"/>
              <a:t> UV </a:t>
            </a:r>
            <a:r>
              <a:rPr lang="en-US" sz="2000" dirty="0" err="1" smtClean="0"/>
              <a:t>lite</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4267200" y="2645229"/>
            <a:ext cx="3429000" cy="421277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000" dirty="0" smtClean="0">
                <a:latin typeface="+mn-lt"/>
              </a:rPr>
              <a:t>This is the riser to the lift tank.  The UV </a:t>
            </a:r>
            <a:r>
              <a:rPr lang="en-US" sz="2000" dirty="0" err="1" smtClean="0">
                <a:latin typeface="+mn-lt"/>
              </a:rPr>
              <a:t>lite</a:t>
            </a:r>
            <a:r>
              <a:rPr lang="en-US" sz="2000" dirty="0" smtClean="0">
                <a:latin typeface="+mn-lt"/>
              </a:rPr>
              <a:t> is typically installed here and is shown with an angled pipe fitting.  This helps makes room for the float tree and lift pump to all be installed in one riser.</a:t>
            </a:r>
            <a:endParaRPr lang="en-US" sz="2000" dirty="0">
              <a:latin typeface="+mn-lt"/>
            </a:endParaRPr>
          </a:p>
        </p:txBody>
      </p:sp>
      <p:pic>
        <p:nvPicPr>
          <p:cNvPr id="4" name="Picture 2" descr="E:\septic pictures\1 UV.JPG"/>
          <p:cNvPicPr>
            <a:picLocks noGrp="1" noChangeAspect="1" noChangeArrowheads="1"/>
          </p:cNvPicPr>
          <p:nvPr>
            <p:ph idx="1"/>
          </p:nvPr>
        </p:nvPicPr>
        <p:blipFill>
          <a:blip r:embed="rId2" cstate="print"/>
          <a:srcRect b="13407"/>
          <a:stretch>
            <a:fillRect/>
          </a:stretch>
        </p:blipFill>
        <p:spPr bwMode="auto">
          <a:xfrm>
            <a:off x="609600" y="1295400"/>
            <a:ext cx="8016380" cy="541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sz="2000" dirty="0" smtClean="0"/>
              <a:t>MN7080 requires “treatment level A” effluent to be:</a:t>
            </a:r>
          </a:p>
          <a:p>
            <a:pPr marL="0" indent="0">
              <a:spcBef>
                <a:spcPts val="0"/>
              </a:spcBef>
              <a:buNone/>
            </a:pPr>
            <a:r>
              <a:rPr lang="en-US" sz="2000" dirty="0" smtClean="0"/>
              <a:t>	-  time dosed and </a:t>
            </a:r>
          </a:p>
          <a:p>
            <a:pPr marL="0" indent="0">
              <a:spcBef>
                <a:spcPts val="0"/>
              </a:spcBef>
              <a:buNone/>
            </a:pPr>
            <a:r>
              <a:rPr lang="en-US" sz="2000" dirty="0" smtClean="0"/>
              <a:t>	- uniformly distributed.  </a:t>
            </a:r>
          </a:p>
          <a:p>
            <a:pPr marL="0" indent="0">
              <a:spcBef>
                <a:spcPts val="0"/>
              </a:spcBef>
              <a:buNone/>
            </a:pPr>
            <a:r>
              <a:rPr lang="en-US" sz="2000" dirty="0" smtClean="0"/>
              <a:t>This typically results in using a standard pressure bed or pressure trenches.</a:t>
            </a:r>
          </a:p>
          <a:p>
            <a:pPr marL="0" indent="0">
              <a:spcBef>
                <a:spcPts val="0"/>
              </a:spcBef>
              <a:buNone/>
            </a:pPr>
            <a:endParaRPr lang="en-US" sz="2000" dirty="0" smtClean="0"/>
          </a:p>
          <a:p>
            <a:pPr marL="0" indent="0">
              <a:spcBef>
                <a:spcPts val="0"/>
              </a:spcBef>
              <a:buNone/>
            </a:pPr>
            <a:r>
              <a:rPr lang="en-US" sz="2000" dirty="0" smtClean="0"/>
              <a:t>You must be at least an Intermediate designer to design a residential strength Type IV pretreatment system  &lt; 2500 </a:t>
            </a:r>
            <a:r>
              <a:rPr lang="en-US" sz="2000" dirty="0" err="1" smtClean="0"/>
              <a:t>gpd</a:t>
            </a:r>
            <a:r>
              <a:rPr lang="en-US" sz="2000" dirty="0" smtClean="0"/>
              <a:t>. </a:t>
            </a:r>
          </a:p>
          <a:p>
            <a:pPr marL="0" indent="0">
              <a:spcBef>
                <a:spcPts val="0"/>
              </a:spcBef>
              <a:buNone/>
            </a:pPr>
            <a:endParaRPr lang="en-US" sz="2000" dirty="0" smtClean="0"/>
          </a:p>
          <a:p>
            <a:pPr marL="0" indent="0">
              <a:spcBef>
                <a:spcPts val="0"/>
              </a:spcBef>
              <a:buNone/>
            </a:pPr>
            <a:r>
              <a:rPr lang="en-US" sz="2000" dirty="0" smtClean="0"/>
              <a:t>An operating permit and a management plan are also required.</a:t>
            </a:r>
          </a:p>
          <a:p>
            <a:pPr marL="0" indent="0">
              <a:spcBef>
                <a:spcPts val="0"/>
              </a:spcBef>
              <a:buNone/>
            </a:pPr>
            <a:endParaRPr lang="en-US" sz="2000" dirty="0"/>
          </a:p>
          <a:p>
            <a:pPr>
              <a:buNone/>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Autofit/>
          </a:bodyPr>
          <a:lstStyle/>
          <a:p>
            <a:pPr marL="0" indent="0" algn="ctr">
              <a:spcBef>
                <a:spcPts val="0"/>
              </a:spcBef>
              <a:buNone/>
            </a:pPr>
            <a:r>
              <a:rPr lang="en-US" sz="2000" b="1" dirty="0" smtClean="0">
                <a:ea typeface="Calibri"/>
                <a:cs typeface="Times New Roman" pitchFamily="18" charset="0"/>
              </a:rPr>
              <a:t>Install tips</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During the installer site visit, it is a good time to confirm the placement of the control panels. </a:t>
            </a:r>
          </a:p>
          <a:p>
            <a:pPr marL="0" indent="0">
              <a:spcBef>
                <a:spcPts val="0"/>
              </a:spcBef>
              <a:buNone/>
            </a:pPr>
            <a:r>
              <a:rPr lang="en-US" sz="2000" dirty="0" smtClean="0">
                <a:ea typeface="Calibri"/>
                <a:cs typeface="Times New Roman" pitchFamily="18" charset="0"/>
              </a:rPr>
              <a:t>The control panels can be placed in the same or different locations depending on site conditions.</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The first panel will control:</a:t>
            </a:r>
          </a:p>
          <a:p>
            <a:pPr marL="0" indent="0">
              <a:spcBef>
                <a:spcPts val="0"/>
              </a:spcBef>
              <a:buNone/>
            </a:pPr>
            <a:r>
              <a:rPr lang="en-US" sz="2000" dirty="0" smtClean="0">
                <a:ea typeface="Calibri"/>
                <a:cs typeface="Times New Roman" pitchFamily="18" charset="0"/>
              </a:rPr>
              <a:t>	- power to the blower motor and can be placed near the blower,</a:t>
            </a:r>
          </a:p>
          <a:p>
            <a:pPr marL="0" indent="0">
              <a:spcBef>
                <a:spcPts val="0"/>
              </a:spcBef>
              <a:buNone/>
            </a:pPr>
            <a:r>
              <a:rPr lang="en-US" sz="2000" dirty="0" smtClean="0">
                <a:ea typeface="Calibri"/>
                <a:cs typeface="Times New Roman" pitchFamily="18" charset="0"/>
              </a:rPr>
              <a:t>	- the blower alarm signaling a lack of air to the unit.</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The second panel is best placed by the lift tank and will control:</a:t>
            </a:r>
          </a:p>
          <a:p>
            <a:pPr marL="0" indent="0">
              <a:spcBef>
                <a:spcPts val="0"/>
              </a:spcBef>
              <a:buNone/>
            </a:pPr>
            <a:r>
              <a:rPr lang="en-US" sz="2000" dirty="0" smtClean="0">
                <a:ea typeface="Calibri"/>
                <a:cs typeface="Times New Roman" pitchFamily="18" charset="0"/>
              </a:rPr>
              <a:t>	- the lift pump in the dose tank,</a:t>
            </a:r>
          </a:p>
          <a:p>
            <a:pPr marL="0" indent="0">
              <a:spcBef>
                <a:spcPts val="0"/>
              </a:spcBef>
              <a:buNone/>
            </a:pPr>
            <a:r>
              <a:rPr lang="en-US" sz="2000" dirty="0" smtClean="0">
                <a:ea typeface="Calibri"/>
                <a:cs typeface="Times New Roman" pitchFamily="18" charset="0"/>
              </a:rPr>
              <a:t>	- a high level alarm, </a:t>
            </a:r>
          </a:p>
          <a:p>
            <a:pPr marL="0" indent="0">
              <a:spcBef>
                <a:spcPts val="0"/>
              </a:spcBef>
              <a:buNone/>
            </a:pPr>
            <a:r>
              <a:rPr lang="en-US" sz="2000" dirty="0" smtClean="0">
                <a:ea typeface="Calibri"/>
                <a:cs typeface="Times New Roman" pitchFamily="18" charset="0"/>
              </a:rPr>
              <a:t>	- and power the UV </a:t>
            </a:r>
            <a:r>
              <a:rPr lang="en-US" sz="2000" dirty="0" err="1" smtClean="0">
                <a:ea typeface="Calibri"/>
                <a:cs typeface="Times New Roman" pitchFamily="18" charset="0"/>
              </a:rPr>
              <a:t>lite</a:t>
            </a:r>
            <a:r>
              <a:rPr lang="en-US" sz="2000" dirty="0" smtClean="0">
                <a:ea typeface="Calibri"/>
                <a:cs typeface="Times New Roman" pitchFamily="18" charset="0"/>
              </a:rPr>
              <a:t>. </a:t>
            </a:r>
          </a:p>
          <a:p>
            <a:pPr marL="0" indent="0">
              <a:spcBef>
                <a:spcPts val="0"/>
              </a:spcBef>
              <a:buNone/>
            </a:pPr>
            <a:endParaRPr lang="en-US" sz="2000" dirty="0" smtClean="0">
              <a:ea typeface="Calibri"/>
              <a:cs typeface="Times New Roman" pitchFamily="18" charset="0"/>
            </a:endParaRPr>
          </a:p>
          <a:p>
            <a:pPr marL="0" indent="0">
              <a:spcBef>
                <a:spcPts val="0"/>
              </a:spcBef>
              <a:buNone/>
            </a:pPr>
            <a:endParaRPr lang="en-US" sz="2000" dirty="0" smtClean="0">
              <a:ea typeface="Calibri"/>
              <a:cs typeface="Times New Roman" pitchFamily="18" charset="0"/>
            </a:endParaRPr>
          </a:p>
          <a:p>
            <a:pPr marL="0" indent="0">
              <a:spcBef>
                <a:spcPts val="0"/>
              </a:spcBef>
              <a:buNone/>
            </a:pPr>
            <a:endParaRPr lang="en-US" sz="2000" dirty="0" smtClean="0">
              <a:latin typeface="Times New Roman" pitchFamily="18" charset="0"/>
              <a:ea typeface="Calibri"/>
              <a:cs typeface="Times New Roman" pitchFamily="18" charset="0"/>
            </a:endParaRPr>
          </a:p>
          <a:p>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p:spPr>
        <p:txBody>
          <a:bodyPr>
            <a:noAutofit/>
          </a:bodyPr>
          <a:lstStyle/>
          <a:p>
            <a:pPr marL="0" indent="0" algn="ctr">
              <a:spcBef>
                <a:spcPts val="0"/>
              </a:spcBef>
              <a:buNone/>
            </a:pPr>
            <a:r>
              <a:rPr lang="en-US" sz="2000" b="1" dirty="0" smtClean="0">
                <a:ea typeface="Calibri"/>
                <a:cs typeface="Times New Roman" pitchFamily="18" charset="0"/>
              </a:rPr>
              <a:t>Install tips - continued</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ea typeface="Calibri"/>
                <a:cs typeface="Times New Roman" pitchFamily="18" charset="0"/>
              </a:rPr>
              <a:t>It is also a good time to decide wear to place the blower and exhaust vent outlet.</a:t>
            </a:r>
          </a:p>
          <a:p>
            <a:pPr marL="0" indent="0">
              <a:spcBef>
                <a:spcPts val="0"/>
              </a:spcBef>
              <a:buNone/>
            </a:pPr>
            <a:r>
              <a:rPr lang="en-US" sz="2000" dirty="0" smtClean="0"/>
              <a:t>The blower air supply line should be 2” </a:t>
            </a:r>
            <a:r>
              <a:rPr lang="en-US" sz="2000" dirty="0" err="1" smtClean="0"/>
              <a:t>sch</a:t>
            </a:r>
            <a:r>
              <a:rPr lang="en-US" sz="2000" dirty="0" smtClean="0"/>
              <a:t> 40 and be less than 100’ long. </a:t>
            </a:r>
          </a:p>
          <a:p>
            <a:pPr marL="0" indent="0">
              <a:spcBef>
                <a:spcPts val="0"/>
              </a:spcBef>
              <a:buNone/>
            </a:pPr>
            <a:endParaRPr lang="en-US" sz="2000" dirty="0" smtClean="0">
              <a:ea typeface="Calibri"/>
              <a:cs typeface="Times New Roman" pitchFamily="18" charset="0"/>
            </a:endParaRPr>
          </a:p>
          <a:p>
            <a:pPr marL="0" indent="0">
              <a:spcBef>
                <a:spcPts val="0"/>
              </a:spcBef>
              <a:buNone/>
            </a:pPr>
            <a:r>
              <a:rPr lang="en-US" sz="2000" dirty="0" smtClean="0"/>
              <a:t>The exhaust vent pipe must be 3” minimum and should flow through it’s own designated vent line.  It is not recommended to vent back through the home roof stack.  Typically a 4” sanitary Tee is used for the inlet of the trash trap, and for the top of that Tee to be capped, but not glued.  </a:t>
            </a:r>
          </a:p>
          <a:p>
            <a:pPr marL="0" indent="0">
              <a:spcBef>
                <a:spcPts val="0"/>
              </a:spcBef>
              <a:buNone/>
            </a:pPr>
            <a:endParaRPr lang="en-US" sz="2000" dirty="0" smtClean="0"/>
          </a:p>
          <a:p>
            <a:pPr marL="0" indent="0">
              <a:spcBef>
                <a:spcPts val="0"/>
              </a:spcBef>
              <a:buNone/>
            </a:pPr>
            <a:r>
              <a:rPr lang="en-US" sz="2000" dirty="0" smtClean="0"/>
              <a:t>The vent line must also provide for proper </a:t>
            </a:r>
            <a:r>
              <a:rPr lang="en-US" sz="2000" dirty="0" err="1" smtClean="0"/>
              <a:t>drainback</a:t>
            </a:r>
            <a:r>
              <a:rPr lang="en-US" sz="2000" dirty="0" smtClean="0"/>
              <a:t>.</a:t>
            </a:r>
            <a:endParaRPr lang="en-US" sz="2000" dirty="0" smtClean="0">
              <a:ea typeface="Calibri"/>
              <a:cs typeface="Times New Roman" pitchFamily="18" charset="0"/>
            </a:endParaRPr>
          </a:p>
          <a:p>
            <a:pPr marL="0" indent="0">
              <a:spcBef>
                <a:spcPts val="0"/>
              </a:spcBef>
              <a:buNone/>
            </a:pPr>
            <a:endParaRPr lang="en-US" sz="2000" dirty="0" smtClean="0">
              <a:ea typeface="Calibri"/>
              <a:cs typeface="Times New Roman" pitchFamily="18" charset="0"/>
            </a:endParaRPr>
          </a:p>
          <a:p>
            <a:pPr marL="0" indent="0">
              <a:spcBef>
                <a:spcPts val="0"/>
              </a:spcBef>
              <a:buNone/>
            </a:pPr>
            <a:endParaRPr lang="en-US" sz="2000" dirty="0" smtClean="0">
              <a:latin typeface="Times New Roman" pitchFamily="18" charset="0"/>
              <a:ea typeface="Calibri"/>
              <a:cs typeface="Times New Roman" pitchFamily="18" charset="0"/>
            </a:endParaRPr>
          </a:p>
          <a:p>
            <a:endParaRPr lang="en-US" sz="2000" dirty="0"/>
          </a:p>
        </p:txBody>
      </p:sp>
      <p:pic>
        <p:nvPicPr>
          <p:cNvPr id="4" name="Picture 6" descr="http://www.modcon.com/images/bio.jpg"/>
          <p:cNvPicPr>
            <a:picLocks noChangeAspect="1" noChangeArrowheads="1"/>
          </p:cNvPicPr>
          <p:nvPr/>
        </p:nvPicPr>
        <p:blipFill>
          <a:blip r:embed="rId2" cstate="print"/>
          <a:srcRect/>
          <a:stretch>
            <a:fillRect/>
          </a:stretch>
        </p:blipFill>
        <p:spPr bwMode="auto">
          <a:xfrm>
            <a:off x="5943600" y="4038600"/>
            <a:ext cx="2809875" cy="26098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000" b="1" dirty="0" smtClean="0"/>
              <a:t>Miscellaneous items</a:t>
            </a:r>
            <a:endParaRPr lang="en-US" sz="2000" b="1" dirty="0"/>
          </a:p>
        </p:txBody>
      </p:sp>
      <p:sp>
        <p:nvSpPr>
          <p:cNvPr id="3" name="Content Placeholder 2"/>
          <p:cNvSpPr>
            <a:spLocks noGrp="1"/>
          </p:cNvSpPr>
          <p:nvPr>
            <p:ph idx="1"/>
          </p:nvPr>
        </p:nvSpPr>
        <p:spPr>
          <a:xfrm>
            <a:off x="457200" y="1295400"/>
            <a:ext cx="8229600" cy="5181600"/>
          </a:xfrm>
        </p:spPr>
        <p:txBody>
          <a:bodyPr>
            <a:noAutofit/>
          </a:bodyPr>
          <a:lstStyle/>
          <a:p>
            <a:pPr marL="0" indent="0">
              <a:spcBef>
                <a:spcPts val="0"/>
              </a:spcBef>
              <a:buNone/>
            </a:pPr>
            <a:r>
              <a:rPr lang="en-US" sz="2000" dirty="0" smtClean="0"/>
              <a:t> </a:t>
            </a:r>
          </a:p>
          <a:p>
            <a:pPr marL="0" indent="0">
              <a:spcBef>
                <a:spcPts val="0"/>
              </a:spcBef>
              <a:buNone/>
            </a:pPr>
            <a:r>
              <a:rPr lang="en-US" sz="2000" dirty="0" smtClean="0"/>
              <a:t>The Blower typically lasts at least 5 years. </a:t>
            </a:r>
          </a:p>
          <a:p>
            <a:pPr marL="0" indent="0">
              <a:spcBef>
                <a:spcPts val="0"/>
              </a:spcBef>
              <a:buNone/>
            </a:pPr>
            <a:r>
              <a:rPr lang="en-US" sz="2000" dirty="0" smtClean="0"/>
              <a:t>The blower motor and housing should sit on a 26” x 20”  base, typically some brick pavers or an Air Conditioning unit type of pad.</a:t>
            </a:r>
          </a:p>
          <a:p>
            <a:pPr marL="0" indent="0">
              <a:spcBef>
                <a:spcPts val="0"/>
              </a:spcBef>
              <a:buNone/>
            </a:pPr>
            <a:r>
              <a:rPr lang="en-US" sz="2000" dirty="0" smtClean="0"/>
              <a:t>Keep the blower inlet screen clean.</a:t>
            </a:r>
          </a:p>
          <a:p>
            <a:pPr marL="0" indent="0">
              <a:spcBef>
                <a:spcPts val="0"/>
              </a:spcBef>
              <a:buNone/>
            </a:pPr>
            <a:endParaRPr lang="en-US" sz="2000" dirty="0" smtClean="0"/>
          </a:p>
          <a:p>
            <a:pPr marL="0" indent="0">
              <a:spcBef>
                <a:spcPts val="0"/>
              </a:spcBef>
              <a:buNone/>
            </a:pPr>
            <a:r>
              <a:rPr lang="en-US" sz="2000" dirty="0" smtClean="0"/>
              <a:t>Test </a:t>
            </a:r>
            <a:r>
              <a:rPr lang="en-US" sz="2000" dirty="0" smtClean="0"/>
              <a:t>vent backpressure by holding your hand 8” from the vent outlet, if you feel no air draft this means it is properly sized.  Cover the vent opening with #4 mesh screen (3/16” opening).</a:t>
            </a:r>
          </a:p>
          <a:p>
            <a:pPr marL="0" indent="0">
              <a:spcBef>
                <a:spcPts val="0"/>
              </a:spcBef>
              <a:buNone/>
            </a:pPr>
            <a:endParaRPr lang="en-US" sz="2000" dirty="0" smtClean="0"/>
          </a:p>
          <a:p>
            <a:pPr marL="0" indent="0">
              <a:spcBef>
                <a:spcPts val="0"/>
              </a:spcBef>
              <a:buNone/>
            </a:pPr>
            <a:r>
              <a:rPr lang="en-US" sz="2000" dirty="0" smtClean="0"/>
              <a:t>If you are installing the 6” observation pipe over the treatment unit, make sure it is NOT pushed down all the way onto the top of the media. </a:t>
            </a:r>
          </a:p>
          <a:p>
            <a:pPr marL="0" indent="0">
              <a:spcBef>
                <a:spcPts val="0"/>
              </a:spcBef>
              <a:buNone/>
            </a:pPr>
            <a:endParaRPr lang="en-US" sz="2000" dirty="0" smtClean="0"/>
          </a:p>
          <a:p>
            <a:pPr marL="0" indent="0">
              <a:spcBef>
                <a:spcPts val="0"/>
              </a:spcBef>
              <a:buNone/>
            </a:pPr>
            <a:r>
              <a:rPr lang="en-US" sz="2000" dirty="0" smtClean="0"/>
              <a:t>When pumping, the trash tank &amp; treatment tank should both be pumped, the treatment tank should then be filled back up with clean water.</a:t>
            </a:r>
          </a:p>
          <a:p>
            <a:pPr marL="0" indent="0">
              <a:spcBef>
                <a:spcPts val="0"/>
              </a:spcBef>
              <a:buNone/>
            </a:pPr>
            <a:endParaRPr lang="en-US" sz="1800" dirty="0" smtClean="0"/>
          </a:p>
          <a:p>
            <a:pPr marL="0" indent="0">
              <a:spcBef>
                <a:spcPts val="0"/>
              </a:spcBef>
              <a:buNone/>
            </a:pPr>
            <a:endParaRPr lang="en-US" sz="1800" dirty="0" smtClean="0"/>
          </a:p>
          <a:p>
            <a:pPr>
              <a:buNone/>
            </a:pP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Autofit/>
          </a:bodyPr>
          <a:lstStyle/>
          <a:p>
            <a:pPr marL="0" indent="0" algn="ctr">
              <a:spcBef>
                <a:spcPts val="0"/>
              </a:spcBef>
              <a:buNone/>
            </a:pPr>
            <a:r>
              <a:rPr lang="en-US" sz="2000" b="1" dirty="0" err="1" smtClean="0"/>
              <a:t>MicroFAST</a:t>
            </a:r>
            <a:r>
              <a:rPr lang="en-US" sz="2000" b="1" dirty="0" smtClean="0"/>
              <a:t> Basics</a:t>
            </a:r>
          </a:p>
          <a:p>
            <a:pPr marL="0" indent="0">
              <a:spcBef>
                <a:spcPts val="0"/>
              </a:spcBef>
              <a:buNone/>
            </a:pPr>
            <a:endParaRPr lang="en-US" sz="2000" b="1" dirty="0" smtClean="0"/>
          </a:p>
          <a:p>
            <a:pPr marL="0" indent="0">
              <a:spcBef>
                <a:spcPts val="0"/>
              </a:spcBef>
              <a:buNone/>
            </a:pPr>
            <a:r>
              <a:rPr lang="en-US" sz="2000" dirty="0" smtClean="0"/>
              <a:t>The </a:t>
            </a:r>
            <a:r>
              <a:rPr lang="en-US" sz="2000" dirty="0" err="1" smtClean="0"/>
              <a:t>MicroFAST</a:t>
            </a:r>
            <a:r>
              <a:rPr lang="en-US" sz="2000" dirty="0" smtClean="0"/>
              <a:t> is a </a:t>
            </a:r>
            <a:r>
              <a:rPr lang="en-US" sz="2000" b="1" dirty="0" smtClean="0"/>
              <a:t>F</a:t>
            </a:r>
            <a:r>
              <a:rPr lang="en-US" sz="2000" dirty="0" smtClean="0"/>
              <a:t>ixed </a:t>
            </a:r>
            <a:r>
              <a:rPr lang="en-US" sz="2000" b="1" dirty="0" smtClean="0"/>
              <a:t>A</a:t>
            </a:r>
            <a:r>
              <a:rPr lang="en-US" sz="2000" dirty="0" smtClean="0"/>
              <a:t>ctivated </a:t>
            </a:r>
            <a:r>
              <a:rPr lang="en-US" sz="2000" b="1" dirty="0" smtClean="0"/>
              <a:t>S</a:t>
            </a:r>
            <a:r>
              <a:rPr lang="en-US" sz="2000" dirty="0" smtClean="0"/>
              <a:t>ludge </a:t>
            </a:r>
            <a:r>
              <a:rPr lang="en-US" sz="2000" b="1" dirty="0" smtClean="0"/>
              <a:t>T</a:t>
            </a:r>
            <a:r>
              <a:rPr lang="en-US" sz="2000" dirty="0" smtClean="0"/>
              <a:t>reatment system. </a:t>
            </a:r>
          </a:p>
          <a:p>
            <a:pPr marL="0" indent="0">
              <a:spcBef>
                <a:spcPts val="0"/>
              </a:spcBef>
              <a:buNone/>
            </a:pPr>
            <a:r>
              <a:rPr lang="en-US" sz="2000" dirty="0" smtClean="0"/>
              <a:t>More simply stated it is basically an ATU that also has media for the bacteria to grow on.</a:t>
            </a:r>
          </a:p>
          <a:p>
            <a:pPr marL="0" indent="0">
              <a:spcBef>
                <a:spcPts val="0"/>
              </a:spcBef>
              <a:buNone/>
            </a:pPr>
            <a:r>
              <a:rPr lang="en-US" sz="2000" dirty="0" smtClean="0"/>
              <a:t>The FAST treatment unit is placed inside a septic tank, which we will now call the “treatment” tank.  An external blower then provides oxygen to the underside of this media material.  The bacteria grow on the media and digest the sewage as it flows by.</a:t>
            </a:r>
          </a:p>
          <a:p>
            <a:pPr marL="0" indent="0">
              <a:spcBef>
                <a:spcPts val="0"/>
              </a:spcBef>
              <a:buNone/>
            </a:pPr>
            <a:r>
              <a:rPr lang="en-US" sz="2000" dirty="0" smtClean="0"/>
              <a:t>The </a:t>
            </a:r>
            <a:r>
              <a:rPr lang="en-US" sz="2000" dirty="0" err="1" smtClean="0"/>
              <a:t>MicroFAST</a:t>
            </a:r>
            <a:r>
              <a:rPr lang="en-US" sz="2000" dirty="0" smtClean="0"/>
              <a:t> product comes in a variety of sizes for residential use which include: 500, 750 &amp; 900 </a:t>
            </a:r>
            <a:r>
              <a:rPr lang="en-US" sz="2000" dirty="0" err="1" smtClean="0"/>
              <a:t>gpd</a:t>
            </a:r>
            <a:r>
              <a:rPr lang="en-US" sz="2000" dirty="0" smtClean="0"/>
              <a:t> .</a:t>
            </a:r>
          </a:p>
          <a:p>
            <a:pPr marL="0" indent="0">
              <a:spcBef>
                <a:spcPts val="0"/>
              </a:spcBef>
              <a:buNone/>
            </a:pPr>
            <a:endParaRPr lang="en-US" sz="2000" dirty="0" smtClean="0"/>
          </a:p>
          <a:p>
            <a:pPr marL="0" indent="0">
              <a:spcBef>
                <a:spcPts val="0"/>
              </a:spcBef>
              <a:buNone/>
            </a:pPr>
            <a:r>
              <a:rPr lang="en-US" sz="2000" dirty="0" smtClean="0"/>
              <a:t>These units will achieve MN treatment Level “A” when followed with a UV </a:t>
            </a:r>
            <a:r>
              <a:rPr lang="en-US" sz="2000" dirty="0" err="1" smtClean="0"/>
              <a:t>lite</a:t>
            </a:r>
            <a:r>
              <a:rPr lang="en-US" sz="2000" dirty="0" smtClean="0"/>
              <a:t>.</a:t>
            </a:r>
          </a:p>
          <a:p>
            <a:pPr marL="0" indent="0">
              <a:spcBef>
                <a:spcPts val="0"/>
              </a:spcBef>
              <a:buNone/>
            </a:pPr>
            <a:r>
              <a:rPr lang="en-US" sz="2000" dirty="0" smtClean="0"/>
              <a:t>Treatment level “A” only requires 12” of separation to the seasonal high water table and receives an average 25% reduction of the </a:t>
            </a:r>
            <a:r>
              <a:rPr lang="en-US" sz="2000" dirty="0" err="1" smtClean="0"/>
              <a:t>drainfield</a:t>
            </a:r>
            <a:r>
              <a:rPr lang="en-US" sz="2000" dirty="0" smtClean="0"/>
              <a:t> size.  </a:t>
            </a:r>
          </a:p>
          <a:p>
            <a:pPr marL="0" indent="0">
              <a:spcBef>
                <a:spcPts val="0"/>
              </a:spcBef>
              <a:buNone/>
            </a:pPr>
            <a:r>
              <a:rPr lang="en-US" sz="2000" dirty="0" smtClean="0"/>
              <a:t>Check the reduced soil loading rates for your specific soil.</a:t>
            </a:r>
          </a:p>
          <a:p>
            <a:pPr marL="0" indent="0">
              <a:spcBef>
                <a:spcPts val="0"/>
              </a:spcBef>
              <a:buNone/>
            </a:pPr>
            <a:endParaRPr lang="en-US" sz="2000" dirty="0" smtClean="0"/>
          </a:p>
          <a:p>
            <a:pPr marL="0" indent="0">
              <a:spcBef>
                <a:spcPts val="0"/>
              </a:spcBef>
              <a:buNone/>
            </a:pPr>
            <a:r>
              <a:rPr lang="en-US" sz="2000" dirty="0" smtClean="0"/>
              <a:t>The </a:t>
            </a:r>
            <a:r>
              <a:rPr lang="en-US" sz="2000" dirty="0" err="1" smtClean="0"/>
              <a:t>MicroFAST</a:t>
            </a:r>
            <a:r>
              <a:rPr lang="en-US" sz="2000" dirty="0" smtClean="0"/>
              <a:t> system is reasonably priced, but like most ATU’s you must be aware of the increased monthly electric bill that comes with it.  The power cost is often an additional $25 a month for the constantly running blower motor.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b="1" dirty="0" smtClean="0"/>
              <a:t>Miscellaneous items  - continued</a:t>
            </a:r>
            <a:endParaRPr lang="en-US" sz="2000" b="1" dirty="0"/>
          </a:p>
        </p:txBody>
      </p:sp>
      <p:sp>
        <p:nvSpPr>
          <p:cNvPr id="3" name="Content Placeholder 2"/>
          <p:cNvSpPr>
            <a:spLocks noGrp="1"/>
          </p:cNvSpPr>
          <p:nvPr>
            <p:ph idx="1"/>
          </p:nvPr>
        </p:nvSpPr>
        <p:spPr>
          <a:xfrm>
            <a:off x="457200" y="1295400"/>
            <a:ext cx="8229600" cy="4906963"/>
          </a:xfrm>
        </p:spPr>
        <p:txBody>
          <a:bodyPr>
            <a:noAutofit/>
          </a:bodyPr>
          <a:lstStyle/>
          <a:p>
            <a:pPr marL="0" indent="0">
              <a:spcBef>
                <a:spcPts val="0"/>
              </a:spcBef>
              <a:buNone/>
            </a:pPr>
            <a:endParaRPr lang="en-US" sz="2000" dirty="0" smtClean="0"/>
          </a:p>
          <a:p>
            <a:pPr marL="0" indent="0">
              <a:spcBef>
                <a:spcPts val="0"/>
              </a:spcBef>
              <a:buNone/>
            </a:pPr>
            <a:r>
              <a:rPr lang="en-US" sz="2000" dirty="0" smtClean="0"/>
              <a:t>Make sure the 4” outlet pipe of the treatment tank is not  pushed in all the way against the </a:t>
            </a:r>
            <a:r>
              <a:rPr lang="en-US" sz="2000" dirty="0" err="1" smtClean="0"/>
              <a:t>MicroFAST</a:t>
            </a:r>
            <a:r>
              <a:rPr lang="en-US" sz="2000" dirty="0" smtClean="0"/>
              <a:t> unit baffle wall, this will effectively plug it.</a:t>
            </a:r>
          </a:p>
          <a:p>
            <a:pPr marL="0" indent="0">
              <a:spcBef>
                <a:spcPts val="0"/>
              </a:spcBef>
              <a:buNone/>
            </a:pPr>
            <a:endParaRPr lang="en-US" sz="2000" dirty="0" smtClean="0"/>
          </a:p>
          <a:p>
            <a:pPr marL="0" indent="0">
              <a:spcBef>
                <a:spcPts val="0"/>
              </a:spcBef>
              <a:buNone/>
            </a:pPr>
            <a:r>
              <a:rPr lang="en-US" sz="2000" dirty="0" smtClean="0"/>
              <a:t>Under normal operating conditions the effluent should be about 2” above the top of the media and be clear.</a:t>
            </a:r>
          </a:p>
          <a:p>
            <a:pPr marL="0" indent="0">
              <a:spcBef>
                <a:spcPts val="0"/>
              </a:spcBef>
              <a:buNone/>
            </a:pPr>
            <a:r>
              <a:rPr lang="en-US" sz="2000" dirty="0" smtClean="0"/>
              <a:t>There should also be robust splashing.</a:t>
            </a:r>
          </a:p>
          <a:p>
            <a:pPr marL="0" indent="0">
              <a:spcBef>
                <a:spcPts val="0"/>
              </a:spcBef>
              <a:buNone/>
            </a:pPr>
            <a:r>
              <a:rPr lang="en-US" sz="2000" dirty="0" smtClean="0"/>
              <a:t>The unit should smell like compost , not rotten eggs.</a:t>
            </a:r>
          </a:p>
          <a:p>
            <a:pPr marL="0" indent="0">
              <a:spcBef>
                <a:spcPts val="0"/>
              </a:spcBef>
              <a:buNone/>
            </a:pPr>
            <a:r>
              <a:rPr lang="en-US" sz="2000" dirty="0" smtClean="0"/>
              <a:t>Pump the tank when the sludge is within 4” of the bottom of the unit.</a:t>
            </a:r>
          </a:p>
          <a:p>
            <a:pPr marL="0" indent="0">
              <a:spcBef>
                <a:spcPts val="0"/>
              </a:spcBef>
              <a:buNone/>
            </a:pPr>
            <a:r>
              <a:rPr lang="en-US" sz="2000" dirty="0" smtClean="0"/>
              <a:t>For seasonal use (gone longer than a month) just shut the blower off.</a:t>
            </a:r>
          </a:p>
          <a:p>
            <a:pPr marL="0" indent="0">
              <a:spcBef>
                <a:spcPts val="0"/>
              </a:spcBef>
              <a:buNone/>
            </a:pPr>
            <a:endParaRPr lang="en-US" sz="2000" dirty="0" smtClean="0"/>
          </a:p>
          <a:p>
            <a:pPr>
              <a:spcBef>
                <a:spcPts val="0"/>
              </a:spcBef>
              <a:buNone/>
            </a:pPr>
            <a:r>
              <a:rPr lang="en-US" sz="2000" dirty="0" smtClean="0"/>
              <a:t>The </a:t>
            </a:r>
            <a:r>
              <a:rPr lang="en-US" sz="2000" dirty="0" err="1" smtClean="0"/>
              <a:t>MicroFAST</a:t>
            </a:r>
            <a:r>
              <a:rPr lang="en-US" sz="2000" dirty="0" smtClean="0"/>
              <a:t> requires maintenance twice a year for the first 2 years. </a:t>
            </a:r>
          </a:p>
          <a:p>
            <a:pPr>
              <a:spcBef>
                <a:spcPts val="0"/>
              </a:spcBef>
              <a:buNone/>
            </a:pPr>
            <a:r>
              <a:rPr lang="en-US" sz="2000" dirty="0" smtClean="0"/>
              <a:t>Once “normal” is determined annual maintenance is sufficient.</a:t>
            </a:r>
          </a:p>
          <a:p>
            <a:pPr>
              <a:spcBef>
                <a:spcPts val="0"/>
              </a:spcBef>
              <a:buNone/>
            </a:pPr>
            <a:endParaRPr lang="en-US" sz="2000" dirty="0" smtClean="0"/>
          </a:p>
          <a:p>
            <a:pPr>
              <a:spcBef>
                <a:spcPts val="0"/>
              </a:spcBef>
              <a:buNone/>
            </a:pPr>
            <a:r>
              <a:rPr lang="en-US" sz="2000" dirty="0" smtClean="0"/>
              <a:t>Under normal residential use, start up and complete treatment will occur</a:t>
            </a:r>
          </a:p>
          <a:p>
            <a:pPr>
              <a:spcBef>
                <a:spcPts val="0"/>
              </a:spcBef>
              <a:buNone/>
            </a:pPr>
            <a:r>
              <a:rPr lang="en-US" sz="2000" dirty="0" smtClean="0"/>
              <a:t>within a week.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5715000"/>
          </a:xfrm>
        </p:spPr>
        <p:txBody>
          <a:bodyPr>
            <a:normAutofit/>
          </a:bodyPr>
          <a:lstStyle/>
          <a:p>
            <a:pPr marL="0" indent="0" algn="ctr">
              <a:spcBef>
                <a:spcPts val="0"/>
              </a:spcBef>
              <a:buNone/>
            </a:pPr>
            <a:r>
              <a:rPr lang="en-US" sz="2000" b="1" dirty="0" smtClean="0"/>
              <a:t>Design worksheet</a:t>
            </a:r>
            <a:r>
              <a:rPr lang="en-US" sz="2000" dirty="0"/>
              <a:t> </a:t>
            </a:r>
            <a:endParaRPr lang="en-US" sz="2000" dirty="0" smtClean="0"/>
          </a:p>
          <a:p>
            <a:pPr marL="0" indent="0">
              <a:spcBef>
                <a:spcPts val="0"/>
              </a:spcBef>
              <a:buNone/>
            </a:pPr>
            <a:r>
              <a:rPr lang="en-US" sz="2000" dirty="0" smtClean="0"/>
              <a:t>When </a:t>
            </a:r>
            <a:r>
              <a:rPr lang="en-US" sz="2000" dirty="0"/>
              <a:t>designing </a:t>
            </a:r>
            <a:r>
              <a:rPr lang="en-US" sz="2000" dirty="0" smtClean="0"/>
              <a:t>any </a:t>
            </a:r>
            <a:r>
              <a:rPr lang="en-US" sz="2000" dirty="0"/>
              <a:t>system, the simplest method is to </a:t>
            </a:r>
            <a:r>
              <a:rPr lang="en-US" sz="2000" dirty="0" smtClean="0"/>
              <a:t>find the </a:t>
            </a:r>
            <a:r>
              <a:rPr lang="en-US" sz="2000" dirty="0"/>
              <a:t>appropriate </a:t>
            </a:r>
            <a:r>
              <a:rPr lang="en-US" sz="2000" dirty="0" smtClean="0"/>
              <a:t>design </a:t>
            </a:r>
            <a:r>
              <a:rPr lang="en-US" sz="2000" dirty="0"/>
              <a:t>worksheet at </a:t>
            </a:r>
            <a:r>
              <a:rPr lang="en-US" sz="2000" u="sng" dirty="0" smtClean="0">
                <a:hlinkClick r:id="rId2"/>
              </a:rPr>
              <a:t>www.SepticResource.com</a:t>
            </a:r>
            <a:r>
              <a:rPr lang="en-US" sz="2000" dirty="0" smtClean="0"/>
              <a:t> </a:t>
            </a:r>
            <a:r>
              <a:rPr lang="en-US" sz="2000" dirty="0"/>
              <a:t>and fill it in with the </a:t>
            </a:r>
            <a:r>
              <a:rPr lang="en-US" sz="2000" dirty="0" smtClean="0"/>
              <a:t>basic field data </a:t>
            </a:r>
            <a:r>
              <a:rPr lang="en-US" sz="2000" dirty="0"/>
              <a:t>you obtained from your site evaluation.  </a:t>
            </a:r>
            <a:r>
              <a:rPr lang="en-US" sz="2000" dirty="0" smtClean="0"/>
              <a:t>The design worksheet for a pretreatment system will still only take a couple of minutes to complete. </a:t>
            </a:r>
            <a:endParaRPr lang="en-US" sz="2000" dirty="0"/>
          </a:p>
        </p:txBody>
      </p:sp>
      <p:graphicFrame>
        <p:nvGraphicFramePr>
          <p:cNvPr id="5" name="Table 4"/>
          <p:cNvGraphicFramePr>
            <a:graphicFrameLocks noGrp="1"/>
          </p:cNvGraphicFramePr>
          <p:nvPr/>
        </p:nvGraphicFramePr>
        <p:xfrm>
          <a:off x="838200" y="2133600"/>
          <a:ext cx="7543803" cy="4419598"/>
        </p:xfrm>
        <a:graphic>
          <a:graphicData uri="http://schemas.openxmlformats.org/drawingml/2006/table">
            <a:tbl>
              <a:tblPr/>
              <a:tblGrid>
                <a:gridCol w="188847"/>
                <a:gridCol w="232688"/>
                <a:gridCol w="465376"/>
                <a:gridCol w="404674"/>
                <a:gridCol w="424909"/>
                <a:gridCol w="424909"/>
                <a:gridCol w="505843"/>
                <a:gridCol w="404674"/>
                <a:gridCol w="455258"/>
                <a:gridCol w="435024"/>
                <a:gridCol w="404674"/>
                <a:gridCol w="404674"/>
                <a:gridCol w="404674"/>
                <a:gridCol w="404674"/>
                <a:gridCol w="404674"/>
                <a:gridCol w="475493"/>
                <a:gridCol w="495726"/>
                <a:gridCol w="404674"/>
                <a:gridCol w="202338"/>
              </a:tblGrid>
              <a:tr h="676290">
                <a:tc>
                  <a:txBody>
                    <a:bodyPr/>
                    <a:lstStyle/>
                    <a:p>
                      <a:pPr algn="l" fontAlgn="b"/>
                      <a:endParaRPr lang="en-US" sz="700" b="0" i="0" u="none" strike="noStrike" dirty="0">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en-US" sz="700" b="1" i="0" u="none" strike="noStrike">
                          <a:latin typeface="Trebuchet MS"/>
                        </a:rPr>
                        <a:t>2011 purple code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9">
                  <a:txBody>
                    <a:bodyPr/>
                    <a:lstStyle/>
                    <a:p>
                      <a:pPr algn="ctr" fontAlgn="ctr"/>
                      <a:r>
                        <a:rPr lang="en-US" sz="1900" b="1" i="0" u="none" strike="noStrike" dirty="0" err="1" smtClean="0">
                          <a:latin typeface="Trebuchet MS"/>
                        </a:rPr>
                        <a:t>MicroFAST</a:t>
                      </a:r>
                      <a:r>
                        <a:rPr lang="en-US" sz="1900" b="1" i="0" u="none" strike="noStrike" dirty="0" smtClean="0">
                          <a:latin typeface="Trebuchet MS"/>
                        </a:rPr>
                        <a:t>  </a:t>
                      </a:r>
                      <a:r>
                        <a:rPr lang="en-US" sz="1900" b="1" i="0" u="none" strike="noStrike" dirty="0">
                          <a:latin typeface="Trebuchet MS"/>
                        </a:rPr>
                        <a:t>&amp; Pressure Bed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r>
                        <a:rPr lang="en-US" sz="800" b="0" i="0" u="none" strike="noStrike">
                          <a:latin typeface="Arial"/>
                        </a:rPr>
                        <a:t>www.SepticResource.com   (vers 14.2)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latin typeface="Trebuchet MS"/>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3">
                  <a:txBody>
                    <a:bodyPr/>
                    <a:lstStyle/>
                    <a:p>
                      <a:pPr algn="l" fontAlgn="ctr"/>
                      <a:r>
                        <a:rPr lang="en-US" sz="800" b="1" i="0" u="none" strike="noStrike">
                          <a:latin typeface="Trebuchet MS"/>
                        </a:rPr>
                        <a:t>Property Owner:</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5">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Date:</a:t>
                      </a:r>
                    </a:p>
                  </a:txBody>
                  <a:tcPr marL="0" marR="0" marT="0" marB="0" anchor="ctr">
                    <a:lnL>
                      <a:noFill/>
                    </a:lnL>
                    <a:lnR>
                      <a:noFill/>
                    </a:lnR>
                    <a:lnT>
                      <a:noFill/>
                    </a:lnT>
                    <a:lnB>
                      <a:noFill/>
                    </a:lnB>
                  </a:tcPr>
                </a:tc>
                <a:tc gridSpan="4">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dirty="0">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2">
                  <a:txBody>
                    <a:bodyPr/>
                    <a:lstStyle/>
                    <a:p>
                      <a:pPr algn="l" fontAlgn="ctr"/>
                      <a:r>
                        <a:rPr lang="en-US" sz="800" b="1" i="0" u="none" strike="noStrike">
                          <a:latin typeface="Trebuchet MS"/>
                        </a:rPr>
                        <a:t>Site Address:</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gridSpan="5">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PID:</a:t>
                      </a:r>
                    </a:p>
                  </a:txBody>
                  <a:tcPr marL="0" marR="0" marT="0" marB="0" anchor="ctr">
                    <a:lnL>
                      <a:noFill/>
                    </a:lnL>
                    <a:lnR>
                      <a:noFill/>
                    </a:lnR>
                    <a:lnT>
                      <a:noFill/>
                    </a:lnT>
                    <a:lnB>
                      <a:noFill/>
                    </a:lnB>
                  </a:tcPr>
                </a:tc>
                <a:tc gridSpan="4">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40528">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58094">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2">
                  <a:txBody>
                    <a:bodyPr/>
                    <a:lstStyle/>
                    <a:p>
                      <a:pPr algn="l" fontAlgn="ctr"/>
                      <a:r>
                        <a:rPr lang="en-US" sz="800" b="1" i="0" u="none" strike="noStrike">
                          <a:latin typeface="Trebuchet MS"/>
                        </a:rPr>
                        <a:t>Comments:</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7565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40528">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2">
                  <a:txBody>
                    <a:bodyPr/>
                    <a:lstStyle/>
                    <a:p>
                      <a:pPr algn="l" fontAlgn="ctr"/>
                      <a:r>
                        <a:rPr lang="en-US" sz="800" b="0" i="0" u="none" strike="noStrike">
                          <a:latin typeface="Trebuchet MS"/>
                        </a:rPr>
                        <a:t>instructions:</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ctr"/>
                      <a:r>
                        <a:rPr lang="en-US" sz="800" b="1" i="0" u="none" strike="noStrike" dirty="0">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ctr"/>
                      <a:r>
                        <a:rPr lang="en-US" sz="800" b="0" i="0" u="none" strike="noStrike">
                          <a:latin typeface="Trebuchet MS"/>
                        </a:rPr>
                        <a:t> = site specific input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l" fontAlgn="ctr"/>
                      <a:r>
                        <a:rPr lang="en-US" sz="800" b="0" i="0" u="none" strike="noStrike">
                          <a:latin typeface="Trebuchet MS"/>
                        </a:rPr>
                        <a:t> = adjust if desired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en-US" sz="800" b="1" i="0" u="none" strike="noStrike">
                          <a:latin typeface="Trebuchet MS"/>
                        </a:rPr>
                        <a:t> </a:t>
                      </a:r>
                      <a:r>
                        <a:rPr lang="en-US" sz="800" b="0" i="0" u="none" strike="noStrike">
                          <a:latin typeface="Trebuchet MS"/>
                        </a:rPr>
                        <a:t>= self-calculated (DO NOT ADJUST)</a:t>
                      </a:r>
                      <a:endParaRPr lang="en-US" sz="800" b="1" i="0" u="none" strike="noStrike">
                        <a:latin typeface="Trebuchet M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791">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93226">
                <a:tc>
                  <a:txBody>
                    <a:bodyPr/>
                    <a:lstStyle/>
                    <a:p>
                      <a:pPr algn="l" fontAlgn="b"/>
                      <a:r>
                        <a:rPr lang="en-US" sz="700" b="0" i="0" u="none" strike="noStrike">
                          <a:latin typeface="Times New Roman"/>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en-US" sz="800" b="0" i="0" u="none" strike="noStrike">
                          <a:latin typeface="Trebuchet MS"/>
                        </a:rPr>
                        <a:t>bedroom</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800" b="0" i="0" u="none" strike="noStrike">
                          <a:latin typeface="Trebuchet MS"/>
                        </a:rPr>
                        <a:t>Type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endParaRPr lang="en-US" sz="800" b="0" i="0" u="none" strike="noStrike">
                        <a:latin typeface="Trebuchet M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800" b="0" i="0" u="none" strike="noStrike">
                          <a:latin typeface="Trebuchet MS"/>
                        </a:rPr>
                        <a:t>Residential</a:t>
                      </a:r>
                    </a:p>
                  </a:txBody>
                  <a:tcPr marL="0" marR="0" marT="0" marB="0" anchor="b">
                    <a:lnL>
                      <a:noFill/>
                    </a:lnL>
                    <a:lnR>
                      <a:noFill/>
                    </a:lnR>
                    <a:lnT>
                      <a:noFill/>
                    </a:lnT>
                    <a:lnB>
                      <a:noFill/>
                    </a:lnB>
                    <a:solidFill>
                      <a:srgbClr val="DBEEF3"/>
                    </a:solidFill>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Trebuchet MS"/>
                        </a:rPr>
                        <a:t>System</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0528">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3226">
                <a:tc>
                  <a:txBody>
                    <a:bodyPr/>
                    <a:lstStyle/>
                    <a:p>
                      <a:pPr algn="l" fontAlgn="b"/>
                      <a:r>
                        <a:rPr lang="en-US" sz="700" b="0" i="0" u="none" strike="noStrike">
                          <a:latin typeface="Times New Roman"/>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800" b="0" i="0" u="none" strike="noStrike">
                          <a:latin typeface="Trebuchet MS"/>
                        </a:rPr>
                        <a:t>GPD design flow</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7">
                  <a:txBody>
                    <a:bodyPr/>
                    <a:lstStyle/>
                    <a:p>
                      <a:pPr algn="l" fontAlgn="ctr"/>
                      <a:r>
                        <a:rPr lang="en-US" sz="800" b="0" i="0" u="none" strike="noStrike">
                          <a:latin typeface="Trebuchet MS"/>
                        </a:rPr>
                        <a:t>(average flow should be &lt; 70% of design flow)</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45923">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800" b="1" i="0" u="none" strike="noStrike">
                          <a:latin typeface="Trebuchet MS"/>
                        </a:rPr>
                        <a:t>PRETREATMENT:</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5">
                  <a:txBody>
                    <a:bodyPr/>
                    <a:lstStyle/>
                    <a:p>
                      <a:pPr algn="l" fontAlgn="ctr"/>
                      <a:r>
                        <a:rPr lang="en-US" sz="800" b="0" i="0" u="none" strike="noStrike">
                          <a:latin typeface="Trebuchet MS"/>
                        </a:rPr>
                        <a:t>(Residential strength to level A/B)</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3226">
                <a:tc>
                  <a:txBody>
                    <a:bodyPr/>
                    <a:lstStyle/>
                    <a:p>
                      <a:pPr algn="l" fontAlgn="b"/>
                      <a:r>
                        <a:rPr lang="en-US" sz="700" b="0" i="0" u="none" strike="noStrike">
                          <a:latin typeface="Times New Roman"/>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6">
                  <a:txBody>
                    <a:bodyPr/>
                    <a:lstStyle/>
                    <a:p>
                      <a:pPr algn="l" fontAlgn="ctr"/>
                      <a:r>
                        <a:rPr lang="en-US" sz="800" b="0" i="0" u="none" strike="noStrike" dirty="0">
                          <a:latin typeface="Trebuchet MS"/>
                        </a:rPr>
                        <a:t>Gallon Trash trap/pump tank to </a:t>
                      </a:r>
                      <a:r>
                        <a:rPr lang="en-US" sz="800" b="0" i="0" u="none" strike="noStrike" dirty="0" err="1" smtClean="0">
                          <a:latin typeface="Trebuchet MS"/>
                        </a:rPr>
                        <a:t>Microfast</a:t>
                      </a:r>
                      <a:endParaRPr lang="en-US" sz="800" b="0" i="0" u="none" strike="noStrike" dirty="0">
                        <a:latin typeface="Trebuchet MS"/>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ctr"/>
                      <a:r>
                        <a:rPr lang="en-US" sz="800" b="0" i="0" u="none" strike="noStrike">
                          <a:latin typeface="Trebuchet MS"/>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3226">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gridSpan="6">
                  <a:txBody>
                    <a:bodyPr/>
                    <a:lstStyle/>
                    <a:p>
                      <a:pPr algn="l" fontAlgn="ctr"/>
                      <a:r>
                        <a:rPr lang="en-US" sz="800" b="0"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3226">
                <a:tc>
                  <a:txBody>
                    <a:bodyPr/>
                    <a:lstStyle/>
                    <a:p>
                      <a:pPr algn="l" fontAlgn="b"/>
                      <a:r>
                        <a:rPr lang="en-US" sz="700" b="0" i="0" u="none" strike="noStrike">
                          <a:latin typeface="Times New Roman"/>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4">
                  <a:txBody>
                    <a:bodyPr/>
                    <a:lstStyle/>
                    <a:p>
                      <a:pPr algn="l" fontAlgn="ctr"/>
                      <a:r>
                        <a:rPr lang="en-US" sz="800" b="0" i="0" u="none" strike="noStrike" dirty="0">
                          <a:latin typeface="Trebuchet MS"/>
                        </a:rPr>
                        <a:t>Gallon </a:t>
                      </a:r>
                      <a:r>
                        <a:rPr lang="en-US" sz="800" b="0" i="0" u="none" strike="noStrike" dirty="0" err="1" smtClean="0">
                          <a:latin typeface="Trebuchet MS"/>
                        </a:rPr>
                        <a:t>MicroFAST</a:t>
                      </a:r>
                      <a:r>
                        <a:rPr lang="en-US" sz="800" b="0" i="0" u="none" strike="noStrike" baseline="0" dirty="0" smtClean="0">
                          <a:latin typeface="Trebuchet MS"/>
                        </a:rPr>
                        <a:t> </a:t>
                      </a:r>
                      <a:r>
                        <a:rPr lang="en-US" sz="800" b="0" i="0" u="none" strike="noStrike" dirty="0" smtClean="0">
                          <a:latin typeface="Trebuchet MS"/>
                        </a:rPr>
                        <a:t> </a:t>
                      </a:r>
                      <a:r>
                        <a:rPr lang="en-US" sz="800" b="0" i="0" u="none" strike="noStrike" dirty="0">
                          <a:latin typeface="Trebuchet MS"/>
                        </a:rPr>
                        <a:t>unit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Trebuchet MS"/>
                        </a:rPr>
                        <a:t>UV light req'd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ctr"/>
                      <a:r>
                        <a:rPr lang="en-US" sz="800" b="0" i="0" u="none" strike="noStrike">
                          <a:latin typeface="Trebuchet MS"/>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endParaRPr lang="en-US" sz="800" b="0" i="0" u="none" strike="noStrike">
                        <a:latin typeface="Trebuchet M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9310">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7565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n-US" sz="800" b="0" i="0" u="none" strike="noStrike">
                          <a:latin typeface="Trebuchet MS"/>
                        </a:rPr>
                        <a:t>gpm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4">
                  <a:txBody>
                    <a:bodyPr/>
                    <a:lstStyle/>
                    <a:p>
                      <a:pPr algn="l" fontAlgn="b"/>
                      <a:r>
                        <a:rPr lang="en-US" sz="800" b="0" i="0" u="none" strike="noStrike">
                          <a:latin typeface="Trebuchet MS"/>
                        </a:rPr>
                        <a:t>ft head    TREATMENT pump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latin typeface="Trebuchet MS"/>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l" fontAlgn="b"/>
                      <a:r>
                        <a:rPr lang="en-US" sz="800" b="0" i="0" u="none" strike="noStrike">
                          <a:latin typeface="Trebuchet MS"/>
                        </a:rPr>
                        <a:t>doses per 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latin typeface="Trebuchet M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800" b="0" i="0" u="none" strike="noStrike">
                          <a:latin typeface="Trebuchet MS"/>
                        </a:rPr>
                        <a:t>gal /dose (treatment)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81056">
                <a:tc>
                  <a:txBody>
                    <a:bodyPr/>
                    <a:lstStyle/>
                    <a:p>
                      <a:pPr algn="l" fontAlgn="b"/>
                      <a:r>
                        <a:rPr lang="en-US" sz="700" b="0" i="0" u="none" strike="noStrike">
                          <a:latin typeface="Times New Roman"/>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2">
                  <a:txBody>
                    <a:bodyPr/>
                    <a:lstStyle/>
                    <a:p>
                      <a:pPr algn="l" fontAlgn="ctr"/>
                      <a:r>
                        <a:rPr lang="en-US" sz="800" b="0" i="0" u="none" strike="noStrike">
                          <a:latin typeface="Trebuchet MS"/>
                        </a:rPr>
                        <a:t>feet 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r>
                        <a:rPr lang="en-US" sz="800" b="0" i="0" u="none" strike="noStrike">
                          <a:latin typeface="Trebuchet M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l" fontAlgn="ctr"/>
                      <a:r>
                        <a:rPr lang="en-US" sz="800" b="0" i="0" u="none" strike="noStrike">
                          <a:latin typeface="Trebuchet MS"/>
                        </a:rPr>
                        <a:t>inch supply line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ctr"/>
                      <a:r>
                        <a:rPr lang="en-US" sz="800" b="0" i="0" u="none" strike="noStrike">
                          <a:latin typeface="Trebuchet MS"/>
                        </a:rPr>
                        <a:t>leads to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800" b="0" i="0" u="none" strike="noStrike">
                          <a:latin typeface="Trebuchet MS"/>
                        </a:rPr>
                        <a:t>gallons of drainback volume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3226">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r" fontAlgn="ctr"/>
                      <a:endParaRPr lang="en-US" sz="800" b="0" i="0" u="none" strike="noStrike">
                        <a:latin typeface="Trebuchet MS"/>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800" b="0" i="0" u="none" strike="noStrike">
                          <a:latin typeface="Trebuchet MS"/>
                        </a:rPr>
                        <a:t>gallons total pump out volume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dirty="0">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a:bodyPr>
          <a:lstStyle/>
          <a:p>
            <a:r>
              <a:rPr lang="en-US" sz="2000" b="1" dirty="0" smtClean="0"/>
              <a:t>The design sheet will also produce a System elevation template</a:t>
            </a:r>
            <a:endParaRPr lang="en-US" sz="2000" b="1" dirty="0"/>
          </a:p>
        </p:txBody>
      </p:sp>
      <p:pic>
        <p:nvPicPr>
          <p:cNvPr id="5" name="Picture 2" descr="C:\Documents and Settings\tjj7335\Desktop\Picture1.png"/>
          <p:cNvPicPr>
            <a:picLocks noGrp="1" noChangeAspect="1" noChangeArrowheads="1"/>
          </p:cNvPicPr>
          <p:nvPr>
            <p:ph idx="1"/>
          </p:nvPr>
        </p:nvPicPr>
        <p:blipFill>
          <a:blip r:embed="rId2" cstate="print"/>
          <a:srcRect l="862" t="5556" r="862" b="5556"/>
          <a:stretch>
            <a:fillRect/>
          </a:stretch>
        </p:blipFill>
        <p:spPr bwMode="auto">
          <a:xfrm>
            <a:off x="533400" y="1066800"/>
            <a:ext cx="7924800" cy="555897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000" b="1" dirty="0" smtClean="0"/>
              <a:t>System summary</a:t>
            </a:r>
            <a:endParaRPr lang="en-US" sz="2000" b="1" dirty="0"/>
          </a:p>
        </p:txBody>
      </p:sp>
      <p:sp>
        <p:nvSpPr>
          <p:cNvPr id="3" name="Content Placeholder 2"/>
          <p:cNvSpPr>
            <a:spLocks noGrp="1"/>
          </p:cNvSpPr>
          <p:nvPr>
            <p:ph idx="1"/>
          </p:nvPr>
        </p:nvSpPr>
        <p:spPr>
          <a:xfrm>
            <a:off x="228600" y="1219200"/>
            <a:ext cx="8610600" cy="5334000"/>
          </a:xfrm>
        </p:spPr>
        <p:txBody>
          <a:bodyPr>
            <a:normAutofit/>
          </a:bodyPr>
          <a:lstStyle/>
          <a:p>
            <a:pPr marL="0" indent="0">
              <a:spcBef>
                <a:spcPts val="0"/>
              </a:spcBef>
              <a:buNone/>
            </a:pPr>
            <a:r>
              <a:rPr lang="en-US" sz="2000" dirty="0" smtClean="0"/>
              <a:t>-  The </a:t>
            </a:r>
            <a:r>
              <a:rPr lang="en-US" sz="2000" dirty="0" err="1" smtClean="0"/>
              <a:t>MicroFAST</a:t>
            </a:r>
            <a:r>
              <a:rPr lang="en-US" sz="2000" dirty="0" smtClean="0"/>
              <a:t> residential units are MN registered at 500, 750 &amp; 900 </a:t>
            </a:r>
            <a:r>
              <a:rPr lang="en-US" sz="2000" dirty="0" err="1" smtClean="0"/>
              <a:t>gpd</a:t>
            </a:r>
            <a:r>
              <a:rPr lang="en-US" sz="2000" dirty="0" smtClean="0"/>
              <a:t>.</a:t>
            </a:r>
          </a:p>
          <a:p>
            <a:pPr marL="0" indent="0">
              <a:spcBef>
                <a:spcPts val="0"/>
              </a:spcBef>
              <a:buFontTx/>
              <a:buChar char="-"/>
            </a:pPr>
            <a:endParaRPr lang="en-US" sz="2000" dirty="0" smtClean="0"/>
          </a:p>
          <a:p>
            <a:pPr marL="0" indent="0">
              <a:spcBef>
                <a:spcPts val="0"/>
              </a:spcBef>
              <a:buFontTx/>
              <a:buChar char="-"/>
            </a:pPr>
            <a:r>
              <a:rPr lang="en-US" sz="2000" dirty="0" smtClean="0"/>
              <a:t>  The trash trap and treatment tank are both typically sized for about 1 days flow   </a:t>
            </a:r>
          </a:p>
          <a:p>
            <a:pPr marL="0" indent="0">
              <a:spcBef>
                <a:spcPts val="0"/>
              </a:spcBef>
              <a:buNone/>
            </a:pPr>
            <a:r>
              <a:rPr lang="en-US" sz="2000" dirty="0" smtClean="0"/>
              <a:t>    minimum.</a:t>
            </a:r>
          </a:p>
          <a:p>
            <a:pPr marL="0" indent="0">
              <a:spcBef>
                <a:spcPts val="0"/>
              </a:spcBef>
              <a:buNone/>
            </a:pPr>
            <a:endParaRPr lang="en-US" sz="2000" dirty="0" smtClean="0"/>
          </a:p>
          <a:p>
            <a:pPr marL="0" indent="0">
              <a:spcBef>
                <a:spcPts val="0"/>
              </a:spcBef>
              <a:buNone/>
            </a:pPr>
            <a:r>
              <a:rPr lang="en-US" sz="2000" dirty="0" smtClean="0"/>
              <a:t>-  The UV </a:t>
            </a:r>
            <a:r>
              <a:rPr lang="en-US" sz="2000" dirty="0" err="1" smtClean="0"/>
              <a:t>lite</a:t>
            </a:r>
            <a:r>
              <a:rPr lang="en-US" sz="2000" dirty="0" smtClean="0"/>
              <a:t> is typically set in the lift tank riser.</a:t>
            </a:r>
          </a:p>
          <a:p>
            <a:pPr marL="0" indent="0">
              <a:spcBef>
                <a:spcPts val="0"/>
              </a:spcBef>
              <a:buFontTx/>
              <a:buChar char="-"/>
            </a:pPr>
            <a:endParaRPr lang="en-US" sz="2000" dirty="0" smtClean="0"/>
          </a:p>
          <a:p>
            <a:pPr marL="0" indent="0">
              <a:spcBef>
                <a:spcPts val="0"/>
              </a:spcBef>
              <a:buFontTx/>
              <a:buChar char="-"/>
            </a:pPr>
            <a:r>
              <a:rPr lang="en-US" sz="2000" dirty="0" smtClean="0"/>
              <a:t>  Be aware of the placement  of the exhaust vent in regards to potential odors. </a:t>
            </a:r>
          </a:p>
          <a:p>
            <a:pPr marL="0" indent="0">
              <a:spcBef>
                <a:spcPts val="0"/>
              </a:spcBef>
              <a:buFontTx/>
              <a:buChar char="-"/>
            </a:pPr>
            <a:endParaRPr lang="en-US" sz="2000" dirty="0" smtClean="0"/>
          </a:p>
          <a:p>
            <a:pPr marL="0" indent="0">
              <a:spcBef>
                <a:spcPts val="0"/>
              </a:spcBef>
              <a:buFontTx/>
              <a:buChar char="-"/>
            </a:pPr>
            <a:r>
              <a:rPr lang="en-US" sz="2000" dirty="0" smtClean="0"/>
              <a:t>  Tank pumping is necessary about every 3 years under normal use.</a:t>
            </a:r>
          </a:p>
          <a:p>
            <a:pPr marL="0" indent="0">
              <a:spcBef>
                <a:spcPts val="0"/>
              </a:spcBef>
              <a:buFontTx/>
              <a:buChar char="-"/>
            </a:pPr>
            <a:endParaRPr lang="en-US" sz="2000" dirty="0" smtClean="0"/>
          </a:p>
          <a:p>
            <a:pPr marL="0" indent="0">
              <a:spcBef>
                <a:spcPts val="0"/>
              </a:spcBef>
              <a:buFontTx/>
              <a:buChar char="-"/>
            </a:pPr>
            <a:r>
              <a:rPr lang="en-US" sz="2000" dirty="0" smtClean="0"/>
              <a:t>  Avoid grease and excessive water softener backwash.  </a:t>
            </a:r>
          </a:p>
          <a:p>
            <a:pPr marL="0" indent="0">
              <a:spcBef>
                <a:spcPts val="0"/>
              </a:spcBef>
              <a:buFontTx/>
              <a:buChar char="-"/>
            </a:pPr>
            <a:endParaRPr lang="en-US" sz="2000" dirty="0" smtClean="0"/>
          </a:p>
          <a:p>
            <a:pPr marL="0" indent="0">
              <a:spcBef>
                <a:spcPts val="0"/>
              </a:spcBef>
              <a:buFontTx/>
              <a:buChar char="-"/>
            </a:pPr>
            <a:r>
              <a:rPr lang="en-US" sz="2000" dirty="0" smtClean="0"/>
              <a:t>  Start up period is about a week under normal residential conditions.</a:t>
            </a:r>
          </a:p>
          <a:p>
            <a:pPr marL="0" indent="0">
              <a:spcBef>
                <a:spcPts val="0"/>
              </a:spcBef>
              <a:buFontTx/>
              <a:buChar char="-"/>
            </a:pPr>
            <a:endParaRPr lang="en-US" sz="2000" dirty="0" smtClean="0"/>
          </a:p>
          <a:p>
            <a:pPr marL="0" indent="0">
              <a:spcBef>
                <a:spcPts val="0"/>
              </a:spcBef>
              <a:buFontTx/>
              <a:buChar char="-"/>
            </a:pPr>
            <a:r>
              <a:rPr lang="en-US" sz="2000" dirty="0" smtClean="0"/>
              <a:t>  Normal operation: treatment tank is light to medium brown with clear effluent</a:t>
            </a:r>
          </a:p>
          <a:p>
            <a:pPr marL="0" indent="0">
              <a:spcBef>
                <a:spcPts val="0"/>
              </a:spcBef>
              <a:buNone/>
            </a:pPr>
            <a:r>
              <a:rPr lang="en-US" sz="2000" dirty="0" smtClean="0"/>
              <a:t>   in the unit itself. </a:t>
            </a:r>
          </a:p>
          <a:p>
            <a:pPr marL="0" indent="0">
              <a:spcBef>
                <a:spcPts val="0"/>
              </a:spcBef>
              <a:buNone/>
            </a:pPr>
            <a:endParaRPr lang="en-US" sz="2000" dirty="0" smtClean="0"/>
          </a:p>
          <a:p>
            <a:pPr marL="0" indent="0">
              <a:spcBef>
                <a:spcPts val="0"/>
              </a:spcBef>
              <a:buNone/>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638800"/>
          </a:xfrm>
        </p:spPr>
        <p:txBody>
          <a:bodyPr>
            <a:noAutofit/>
          </a:bodyPr>
          <a:lstStyle/>
          <a:p>
            <a:pPr marL="0" indent="0" algn="ctr">
              <a:spcBef>
                <a:spcPts val="0"/>
              </a:spcBef>
              <a:buNone/>
            </a:pPr>
            <a:r>
              <a:rPr lang="en-US" sz="2000" b="1" dirty="0" smtClean="0"/>
              <a:t>Typical beneficial applications</a:t>
            </a:r>
            <a:endParaRPr lang="en-US" sz="2000" dirty="0" smtClean="0"/>
          </a:p>
          <a:p>
            <a:pPr marL="0" indent="0">
              <a:spcBef>
                <a:spcPts val="0"/>
              </a:spcBef>
              <a:buNone/>
            </a:pPr>
            <a:endParaRPr lang="en-US" sz="2000" dirty="0" smtClean="0"/>
          </a:p>
          <a:p>
            <a:pPr marL="0" indent="0">
              <a:spcBef>
                <a:spcPts val="0"/>
              </a:spcBef>
              <a:buNone/>
            </a:pPr>
            <a:r>
              <a:rPr lang="en-US" sz="2000" dirty="0" smtClean="0"/>
              <a:t>Often a small lake lot does not have room for a standard system or even a down sized type III mound.</a:t>
            </a:r>
          </a:p>
          <a:p>
            <a:pPr marL="0" indent="0">
              <a:spcBef>
                <a:spcPts val="0"/>
              </a:spcBef>
              <a:buNone/>
            </a:pPr>
            <a:r>
              <a:rPr lang="en-US" sz="2000" dirty="0" smtClean="0"/>
              <a:t>In this situation you may have around 18” to SHWT.  </a:t>
            </a:r>
          </a:p>
          <a:p>
            <a:pPr marL="0" indent="0">
              <a:spcBef>
                <a:spcPts val="0"/>
              </a:spcBef>
              <a:buNone/>
            </a:pPr>
            <a:r>
              <a:rPr lang="en-US" sz="2000" dirty="0" smtClean="0"/>
              <a:t>With a level “A” pretreatment system you can eliminate the need for a mound  and reduce the size of the required </a:t>
            </a:r>
            <a:r>
              <a:rPr lang="en-US" sz="2000" dirty="0" err="1" smtClean="0"/>
              <a:t>drainfield</a:t>
            </a:r>
            <a:r>
              <a:rPr lang="en-US" sz="2000" dirty="0" smtClean="0"/>
              <a:t> footprint.</a:t>
            </a:r>
          </a:p>
          <a:p>
            <a:pPr marL="0" indent="0">
              <a:spcBef>
                <a:spcPts val="0"/>
              </a:spcBef>
              <a:buNone/>
            </a:pPr>
            <a:endParaRPr lang="en-US" sz="2000" dirty="0" smtClean="0"/>
          </a:p>
          <a:p>
            <a:pPr marL="0" indent="0">
              <a:spcBef>
                <a:spcPts val="0"/>
              </a:spcBef>
              <a:buNone/>
            </a:pPr>
            <a:r>
              <a:rPr lang="en-US" sz="2000" dirty="0" smtClean="0"/>
              <a:t>With 12” of soil for treatment and roughly 6” of distribution rock, the top of rock elevation is basically back to grade.  When the additional 12” of  cover above grade is blended in to the existing grade, you often can’t tell where the </a:t>
            </a:r>
            <a:r>
              <a:rPr lang="en-US" sz="2000" dirty="0" err="1" smtClean="0"/>
              <a:t>drainfield</a:t>
            </a:r>
            <a:r>
              <a:rPr lang="en-US" sz="2000" dirty="0" smtClean="0"/>
              <a:t> is.  This can be achieved with a pressure bed or using pressure trenches down a slope.</a:t>
            </a:r>
          </a:p>
          <a:p>
            <a:pPr marL="0" indent="0">
              <a:spcBef>
                <a:spcPts val="0"/>
              </a:spcBef>
              <a:buNone/>
            </a:pPr>
            <a:r>
              <a:rPr lang="en-US" sz="2000" dirty="0" smtClean="0"/>
              <a:t>With the </a:t>
            </a:r>
            <a:r>
              <a:rPr lang="en-US" sz="2000" dirty="0" err="1" smtClean="0"/>
              <a:t>MicroFAST</a:t>
            </a:r>
            <a:r>
              <a:rPr lang="en-US" sz="2000" dirty="0" smtClean="0"/>
              <a:t> unit taking no more space than the septic tank, this and the lift tank do not require a lot of yard space.  Since these components are at or below grade, the owners often landscape around the lids and blower housing.</a:t>
            </a:r>
          </a:p>
          <a:p>
            <a:pPr marL="0" indent="0">
              <a:spcBef>
                <a:spcPts val="0"/>
              </a:spcBef>
              <a:buNone/>
            </a:pPr>
            <a:r>
              <a:rPr lang="en-US" sz="2000" dirty="0" smtClean="0"/>
              <a:t>The end result is a minimal impact to the yard which is quite a contrast to putting in a 3’ high (minimum) finished grade mound.</a:t>
            </a:r>
          </a:p>
          <a:p>
            <a:pPr marL="0" indent="0">
              <a:spcBef>
                <a:spcPts val="0"/>
              </a:spcBef>
              <a:buNone/>
            </a:pPr>
            <a:endParaRPr lang="en-US" sz="2000" dirty="0" smtClean="0"/>
          </a:p>
          <a:p>
            <a:pPr marL="0" indent="0">
              <a:spcBef>
                <a:spcPts val="0"/>
              </a:spcBef>
              <a:buNone/>
            </a:pPr>
            <a:r>
              <a:rPr lang="en-US" sz="2000" dirty="0" smtClean="0"/>
              <a:t>If you have room for a few small tanks and a small </a:t>
            </a:r>
            <a:r>
              <a:rPr lang="en-US" sz="2000" dirty="0" err="1" smtClean="0"/>
              <a:t>drainfield</a:t>
            </a:r>
            <a:r>
              <a:rPr lang="en-US" sz="2000" dirty="0" smtClean="0"/>
              <a:t>, this system will work well.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Components landscaped with rock and bushes</a:t>
            </a:r>
            <a:endParaRPr lang="en-US" dirty="0"/>
          </a:p>
        </p:txBody>
      </p:sp>
      <p:pic>
        <p:nvPicPr>
          <p:cNvPr id="3" name="Picture 4" descr="http://www.gayandneel.com/images/septic_bigger.jpg"/>
          <p:cNvPicPr>
            <a:picLocks noChangeAspect="1" noChangeArrowheads="1"/>
          </p:cNvPicPr>
          <p:nvPr/>
        </p:nvPicPr>
        <p:blipFill>
          <a:blip r:embed="rId2" cstate="print"/>
          <a:srcRect/>
          <a:stretch>
            <a:fillRect/>
          </a:stretch>
        </p:blipFill>
        <p:spPr bwMode="auto">
          <a:xfrm>
            <a:off x="4724400" y="3404175"/>
            <a:ext cx="4419600" cy="30833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	This concludes the basic </a:t>
            </a:r>
            <a:r>
              <a:rPr lang="en-US" sz="2000" dirty="0" err="1" smtClean="0"/>
              <a:t>MicroFAST</a:t>
            </a:r>
            <a:r>
              <a:rPr lang="en-US" sz="2000" dirty="0" smtClean="0"/>
              <a:t> “need to know” training.</a:t>
            </a:r>
          </a:p>
          <a:p>
            <a:pPr>
              <a:buNone/>
            </a:pPr>
            <a:endParaRPr lang="en-US" sz="2000" dirty="0" smtClean="0"/>
          </a:p>
          <a:p>
            <a:pPr>
              <a:buNone/>
            </a:pPr>
            <a:r>
              <a:rPr lang="en-US" sz="2000" dirty="0" smtClean="0"/>
              <a:t>	For further information contact your local distributor or the manufacturer at  </a:t>
            </a:r>
            <a:r>
              <a:rPr lang="en-US" sz="2000" dirty="0" smtClean="0">
                <a:hlinkClick r:id="rId2"/>
              </a:rPr>
              <a:t>www.biomicrobics.com</a:t>
            </a:r>
            <a:r>
              <a:rPr lang="en-US" sz="2000" dirty="0" smtClean="0"/>
              <a:t>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4983163"/>
          </a:xfrm>
        </p:spPr>
        <p:txBody>
          <a:bodyPr>
            <a:normAutofit fontScale="70000" lnSpcReduction="20000"/>
          </a:bodyPr>
          <a:lstStyle/>
          <a:p>
            <a:pPr marL="0" indent="0">
              <a:lnSpc>
                <a:spcPct val="120000"/>
              </a:lnSpc>
              <a:spcBef>
                <a:spcPts val="0"/>
              </a:spcBef>
              <a:buNone/>
            </a:pPr>
            <a:r>
              <a:rPr lang="en-US" sz="2900" dirty="0" smtClean="0"/>
              <a:t>The  500 </a:t>
            </a:r>
            <a:r>
              <a:rPr lang="en-US" sz="2900" dirty="0" err="1" smtClean="0"/>
              <a:t>gpd</a:t>
            </a:r>
            <a:r>
              <a:rPr lang="en-US" sz="2900" dirty="0" smtClean="0"/>
              <a:t> </a:t>
            </a:r>
            <a:r>
              <a:rPr lang="en-US" sz="2900" dirty="0" err="1" smtClean="0"/>
              <a:t>MicroFAST</a:t>
            </a:r>
            <a:r>
              <a:rPr lang="en-US" sz="2900" dirty="0" smtClean="0"/>
              <a:t> unit is roughly  2’ wide by 4.5’ long by 4’ tall and weighs about 165 lbs dry.</a:t>
            </a:r>
          </a:p>
          <a:p>
            <a:pPr marL="0" indent="0">
              <a:lnSpc>
                <a:spcPct val="120000"/>
              </a:lnSpc>
              <a:spcBef>
                <a:spcPts val="0"/>
              </a:spcBef>
              <a:buNone/>
            </a:pPr>
            <a:r>
              <a:rPr lang="en-US" sz="2900" dirty="0" smtClean="0"/>
              <a:t>The unit can either hang from a custom made tank lid (left photo),</a:t>
            </a:r>
          </a:p>
          <a:p>
            <a:pPr marL="0" indent="0">
              <a:lnSpc>
                <a:spcPct val="120000"/>
              </a:lnSpc>
              <a:spcBef>
                <a:spcPts val="0"/>
              </a:spcBef>
              <a:buNone/>
            </a:pPr>
            <a:r>
              <a:rPr lang="en-US" sz="2900" dirty="0" smtClean="0"/>
              <a:t> or more commonly stand on the tank floor (right photo).</a:t>
            </a:r>
          </a:p>
          <a:p>
            <a:pPr marL="0" indent="0">
              <a:lnSpc>
                <a:spcPct val="120000"/>
              </a:lnSpc>
              <a:spcBef>
                <a:spcPts val="0"/>
              </a:spcBef>
              <a:buNone/>
            </a:pPr>
            <a:endParaRPr lang="en-US" sz="2900" dirty="0" smtClean="0"/>
          </a:p>
          <a:p>
            <a:pPr marL="0" indent="0">
              <a:lnSpc>
                <a:spcPct val="120000"/>
              </a:lnSpc>
              <a:spcBef>
                <a:spcPts val="0"/>
              </a:spcBef>
              <a:buNone/>
            </a:pPr>
            <a:r>
              <a:rPr lang="en-US" sz="2900" dirty="0" smtClean="0"/>
              <a:t>In either case a customized tank is made to accommodate the unit.</a:t>
            </a:r>
          </a:p>
          <a:p>
            <a:pPr marL="0" indent="0">
              <a:lnSpc>
                <a:spcPct val="120000"/>
              </a:lnSpc>
              <a:spcBef>
                <a:spcPts val="0"/>
              </a:spcBef>
              <a:buNone/>
            </a:pPr>
            <a:r>
              <a:rPr lang="en-US" sz="2900" dirty="0" smtClean="0"/>
              <a:t>The FAST unit is preceded by a trash tank or settling area.  This configuration can be 2 separate tanks but most often is a single 2-compartment tank.</a:t>
            </a:r>
          </a:p>
          <a:p>
            <a:pPr marL="0" indent="0">
              <a:lnSpc>
                <a:spcPct val="120000"/>
              </a:lnSpc>
              <a:spcBef>
                <a:spcPts val="0"/>
              </a:spcBef>
              <a:buNone/>
            </a:pPr>
            <a:r>
              <a:rPr lang="en-US" sz="2900" dirty="0" smtClean="0"/>
              <a:t>Typically the unit is sent to the tank manufacturer for assembly, the tank is then delivered as a pre-assembled unit.	</a:t>
            </a:r>
          </a:p>
          <a:p>
            <a:pPr>
              <a:buNone/>
            </a:pPr>
            <a:endParaRPr lang="en-US" sz="3600" dirty="0"/>
          </a:p>
          <a:p>
            <a:pPr>
              <a:buNone/>
            </a:pPr>
            <a:r>
              <a:rPr lang="en-US" sz="3600" dirty="0" smtClean="0"/>
              <a:t>	</a:t>
            </a:r>
          </a:p>
          <a:p>
            <a:pPr>
              <a:buNone/>
            </a:pPr>
            <a:endParaRPr lang="en-US" sz="3600" dirty="0" smtClean="0"/>
          </a:p>
          <a:p>
            <a:pPr>
              <a:buNone/>
            </a:pPr>
            <a:r>
              <a:rPr lang="en-US" sz="3600" dirty="0" smtClean="0"/>
              <a:t>	</a:t>
            </a:r>
            <a:endParaRPr lang="en-US" sz="3600" dirty="0"/>
          </a:p>
        </p:txBody>
      </p:sp>
      <p:pic>
        <p:nvPicPr>
          <p:cNvPr id="20482" name="Picture 2" descr="Image result for microfast"/>
          <p:cNvPicPr>
            <a:picLocks noChangeAspect="1" noChangeArrowheads="1"/>
          </p:cNvPicPr>
          <p:nvPr/>
        </p:nvPicPr>
        <p:blipFill>
          <a:blip r:embed="rId2" cstate="print"/>
          <a:srcRect/>
          <a:stretch>
            <a:fillRect/>
          </a:stretch>
        </p:blipFill>
        <p:spPr bwMode="auto">
          <a:xfrm>
            <a:off x="4876800" y="3505200"/>
            <a:ext cx="3951144" cy="2971800"/>
          </a:xfrm>
          <a:prstGeom prst="rect">
            <a:avLst/>
          </a:prstGeom>
          <a:noFill/>
        </p:spPr>
      </p:pic>
      <p:pic>
        <p:nvPicPr>
          <p:cNvPr id="20490" name="Picture 10" descr="Image result for microfast"/>
          <p:cNvPicPr>
            <a:picLocks noChangeAspect="1" noChangeArrowheads="1"/>
          </p:cNvPicPr>
          <p:nvPr/>
        </p:nvPicPr>
        <p:blipFill>
          <a:blip r:embed="rId3" cstate="print"/>
          <a:srcRect/>
          <a:stretch>
            <a:fillRect/>
          </a:stretch>
        </p:blipFill>
        <p:spPr bwMode="auto">
          <a:xfrm>
            <a:off x="304800" y="3505200"/>
            <a:ext cx="3967504" cy="2971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r>
              <a:rPr lang="en-US" sz="2000" dirty="0" smtClean="0"/>
              <a:t>The basic layout of the </a:t>
            </a:r>
            <a:r>
              <a:rPr lang="en-US" sz="2000" dirty="0" err="1" smtClean="0"/>
              <a:t>MicroFAST</a:t>
            </a:r>
            <a:r>
              <a:rPr lang="en-US" sz="2000" dirty="0" smtClean="0"/>
              <a:t> system is similar to a standard pressure bed. </a:t>
            </a:r>
          </a:p>
          <a:p>
            <a:pPr marL="0" indent="0">
              <a:spcBef>
                <a:spcPts val="0"/>
              </a:spcBef>
              <a:buNone/>
            </a:pPr>
            <a:endParaRPr lang="en-US" sz="2000" dirty="0" smtClean="0"/>
          </a:p>
          <a:p>
            <a:pPr marL="0" indent="0">
              <a:spcBef>
                <a:spcPts val="0"/>
              </a:spcBef>
              <a:buNone/>
            </a:pPr>
            <a:r>
              <a:rPr lang="en-US" sz="2000" dirty="0" smtClean="0"/>
              <a:t>To better understand this concept,  a typical layout is shown on the following slides: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1003"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083" name="Line 11"/>
          <p:cNvSpPr>
            <a:spLocks noChangeShapeType="1"/>
          </p:cNvSpPr>
          <p:nvPr/>
        </p:nvSpPr>
        <p:spPr bwMode="auto">
          <a:xfrm flipV="1">
            <a:off x="2871600" y="4114800"/>
            <a:ext cx="612757"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95600" y="4191000"/>
            <a:ext cx="612757"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5867400" y="5181600"/>
            <a:ext cx="1295400" cy="369322"/>
          </a:xfrm>
          <a:prstGeom prst="rect">
            <a:avLst/>
          </a:prstGeom>
          <a:noFill/>
          <a:ln w="9525">
            <a:noFill/>
            <a:miter lim="800000"/>
            <a:headEnd/>
            <a:tailEnd/>
          </a:ln>
        </p:spPr>
        <p:txBody>
          <a:bodyPr wrap="square" lIns="91431" tIns="45715" rIns="91431" bIns="45715">
            <a:spAutoFit/>
          </a:bodyPr>
          <a:lstStyle/>
          <a:p>
            <a:r>
              <a:rPr lang="en-US" dirty="0" smtClean="0"/>
              <a:t>Lift tank</a:t>
            </a:r>
            <a:endParaRPr lang="en-US" dirty="0"/>
          </a:p>
        </p:txBody>
      </p:sp>
      <p:sp>
        <p:nvSpPr>
          <p:cNvPr id="3113" name="Line 41"/>
          <p:cNvSpPr>
            <a:spLocks noChangeShapeType="1"/>
          </p:cNvSpPr>
          <p:nvPr/>
        </p:nvSpPr>
        <p:spPr bwMode="auto">
          <a:xfrm>
            <a:off x="5933991" y="3886200"/>
            <a:ext cx="0" cy="10668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1" y="3886200"/>
            <a:ext cx="884319"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8253" y="142852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4" name="Line 82"/>
          <p:cNvSpPr>
            <a:spLocks noChangeShapeType="1"/>
          </p:cNvSpPr>
          <p:nvPr/>
        </p:nvSpPr>
        <p:spPr bwMode="auto">
          <a:xfrm>
            <a:off x="2803362"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cxnSp>
        <p:nvCxnSpPr>
          <p:cNvPr id="90" name="Straight Connector 89"/>
          <p:cNvCxnSpPr>
            <a:stCxn id="3083" idx="1"/>
          </p:cNvCxnSpPr>
          <p:nvPr/>
        </p:nvCxnSpPr>
        <p:spPr>
          <a:xfrm rot="16200000" flipH="1">
            <a:off x="4713978" y="2885178"/>
            <a:ext cx="1588" cy="2459243"/>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52800" y="4191000"/>
            <a:ext cx="2590800" cy="1588"/>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4419600" y="5334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86000" y="609600"/>
            <a:ext cx="4953000" cy="400110"/>
          </a:xfrm>
          <a:prstGeom prst="rect">
            <a:avLst/>
          </a:prstGeom>
          <a:noFill/>
        </p:spPr>
        <p:txBody>
          <a:bodyPr wrap="square" rtlCol="0">
            <a:spAutoFit/>
          </a:bodyPr>
          <a:lstStyle/>
          <a:p>
            <a:r>
              <a:rPr lang="en-US" sz="2000" b="1" dirty="0" smtClean="0"/>
              <a:t>Standard</a:t>
            </a:r>
            <a:r>
              <a:rPr lang="en-US" sz="2000" dirty="0" smtClean="0"/>
              <a:t> </a:t>
            </a:r>
            <a:r>
              <a:rPr lang="en-US" sz="2000" b="1" dirty="0" smtClean="0"/>
              <a:t>pressure bed layout</a:t>
            </a:r>
            <a:endParaRPr lang="en-US" sz="2000" b="1" dirty="0"/>
          </a:p>
        </p:txBody>
      </p:sp>
      <p:cxnSp>
        <p:nvCxnSpPr>
          <p:cNvPr id="58" name="Straight Connector 57"/>
          <p:cNvCxnSpPr/>
          <p:nvPr/>
        </p:nvCxnSpPr>
        <p:spPr>
          <a:xfrm flipV="1">
            <a:off x="2057400" y="45720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9" idx="1"/>
          </p:cNvCxnSpPr>
          <p:nvPr/>
        </p:nvCxnSpPr>
        <p:spPr>
          <a:xfrm flipV="1">
            <a:off x="2057400" y="39624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2000" y="5181600"/>
            <a:ext cx="2667000" cy="369332"/>
          </a:xfrm>
          <a:prstGeom prst="rect">
            <a:avLst/>
          </a:prstGeom>
          <a:noFill/>
        </p:spPr>
        <p:txBody>
          <a:bodyPr wrap="square" rtlCol="0">
            <a:spAutoFit/>
          </a:bodyPr>
          <a:lstStyle/>
          <a:p>
            <a:r>
              <a:rPr lang="en-US" dirty="0" smtClean="0"/>
              <a:t>2 – compartment septic</a:t>
            </a:r>
            <a:endParaRPr lang="en-US" dirty="0"/>
          </a:p>
        </p:txBody>
      </p:sp>
      <p:sp>
        <p:nvSpPr>
          <p:cNvPr id="59" name="Line 34"/>
          <p:cNvSpPr>
            <a:spLocks noChangeShapeType="1"/>
          </p:cNvSpPr>
          <p:nvPr/>
        </p:nvSpPr>
        <p:spPr bwMode="auto">
          <a:xfrm>
            <a:off x="2057400" y="3886200"/>
            <a:ext cx="0" cy="533400"/>
          </a:xfrm>
          <a:prstGeom prst="line">
            <a:avLst/>
          </a:prstGeom>
          <a:noFill/>
          <a:ln w="9525">
            <a:solidFill>
              <a:schemeClr val="tx1"/>
            </a:solidFill>
            <a:round/>
            <a:headEnd/>
            <a:tailEnd/>
          </a:ln>
        </p:spPr>
        <p:txBody>
          <a:bodyPr/>
          <a:lstStyle/>
          <a:p>
            <a:endParaRPr lang="en-US" dirty="0"/>
          </a:p>
        </p:txBody>
      </p:sp>
      <p:sp>
        <p:nvSpPr>
          <p:cNvPr id="62" name="Line 34"/>
          <p:cNvSpPr>
            <a:spLocks noChangeShapeType="1"/>
          </p:cNvSpPr>
          <p:nvPr/>
        </p:nvSpPr>
        <p:spPr bwMode="auto">
          <a:xfrm>
            <a:off x="2057400" y="4572000"/>
            <a:ext cx="0" cy="381000"/>
          </a:xfrm>
          <a:prstGeom prst="line">
            <a:avLst/>
          </a:prstGeom>
          <a:noFill/>
          <a:ln w="9525">
            <a:solidFill>
              <a:schemeClr val="tx1"/>
            </a:solidFill>
            <a:round/>
            <a:headEnd/>
            <a:tailEnd/>
          </a:ln>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1003"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8600" y="5486400"/>
            <a:ext cx="3337866" cy="369322"/>
          </a:xfrm>
          <a:prstGeom prst="rect">
            <a:avLst/>
          </a:prstGeom>
          <a:noFill/>
          <a:ln w="9525">
            <a:noFill/>
            <a:miter lim="800000"/>
            <a:headEnd/>
            <a:tailEnd/>
          </a:ln>
        </p:spPr>
        <p:txBody>
          <a:bodyPr wrap="square" lIns="91431" tIns="45715" rIns="91431" bIns="45715">
            <a:spAutoFit/>
          </a:bodyPr>
          <a:lstStyle/>
          <a:p>
            <a:r>
              <a:rPr lang="en-US" dirty="0" smtClean="0"/>
              <a:t>Trash trap /  treatment tank</a:t>
            </a:r>
            <a:endParaRPr lang="en-US" dirty="0"/>
          </a:p>
        </p:txBody>
      </p:sp>
      <p:sp>
        <p:nvSpPr>
          <p:cNvPr id="3083" name="Line 11"/>
          <p:cNvSpPr>
            <a:spLocks noChangeShapeType="1"/>
          </p:cNvSpPr>
          <p:nvPr/>
        </p:nvSpPr>
        <p:spPr bwMode="auto">
          <a:xfrm flipV="1">
            <a:off x="2743200" y="4114800"/>
            <a:ext cx="990600"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7" name="Oval 15"/>
          <p:cNvSpPr>
            <a:spLocks noChangeArrowheads="1"/>
          </p:cNvSpPr>
          <p:nvPr/>
        </p:nvSpPr>
        <p:spPr bwMode="auto">
          <a:xfrm>
            <a:off x="1295400" y="2743200"/>
            <a:ext cx="2286000" cy="2514600"/>
          </a:xfrm>
          <a:prstGeom prst="ellipse">
            <a:avLst/>
          </a:prstGeom>
          <a:noFill/>
          <a:ln w="44450" cap="rnd">
            <a:solidFill>
              <a:schemeClr val="tx1"/>
            </a:solidFill>
            <a:prstDash val="sysDot"/>
            <a:round/>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743200" y="4191000"/>
            <a:ext cx="990600"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6019800" y="5334000"/>
            <a:ext cx="946459" cy="369322"/>
          </a:xfrm>
          <a:prstGeom prst="rect">
            <a:avLst/>
          </a:prstGeom>
          <a:noFill/>
          <a:ln w="9525">
            <a:noFill/>
            <a:miter lim="800000"/>
            <a:headEnd/>
            <a:tailEnd/>
          </a:ln>
        </p:spPr>
        <p:txBody>
          <a:bodyPr wrap="none" lIns="91431" tIns="45715" rIns="91431" bIns="45715">
            <a:spAutoFit/>
          </a:bodyPr>
          <a:lstStyle/>
          <a:p>
            <a:r>
              <a:rPr lang="en-US" dirty="0" smtClean="0"/>
              <a:t>Lift tank</a:t>
            </a:r>
            <a:endParaRPr lang="en-US" dirty="0"/>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1" y="3886200"/>
            <a:ext cx="884319"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88" name="TextBox 87"/>
          <p:cNvSpPr txBox="1"/>
          <p:nvPr/>
        </p:nvSpPr>
        <p:spPr>
          <a:xfrm>
            <a:off x="2057400" y="685800"/>
            <a:ext cx="6096000" cy="1015663"/>
          </a:xfrm>
          <a:prstGeom prst="rect">
            <a:avLst/>
          </a:prstGeom>
          <a:noFill/>
        </p:spPr>
        <p:txBody>
          <a:bodyPr wrap="square" rtlCol="0">
            <a:spAutoFit/>
          </a:bodyPr>
          <a:lstStyle/>
          <a:p>
            <a:r>
              <a:rPr lang="en-US" sz="2000" b="1" dirty="0" smtClean="0"/>
              <a:t>Now simply add the FAST unit to the 2</a:t>
            </a:r>
            <a:r>
              <a:rPr lang="en-US" sz="2000" b="1" baseline="30000" dirty="0" smtClean="0"/>
              <a:t>nd</a:t>
            </a:r>
            <a:r>
              <a:rPr lang="en-US" sz="2000" b="1" dirty="0" smtClean="0"/>
              <a:t> compartment, convert the 1</a:t>
            </a:r>
            <a:r>
              <a:rPr lang="en-US" sz="2000" b="1" baseline="30000" dirty="0" smtClean="0"/>
              <a:t>st</a:t>
            </a:r>
            <a:r>
              <a:rPr lang="en-US" sz="2000" b="1" dirty="0" smtClean="0"/>
              <a:t> compartment to a “trash trap”,</a:t>
            </a:r>
          </a:p>
          <a:p>
            <a:r>
              <a:rPr lang="en-US" sz="2000" b="1" dirty="0" smtClean="0"/>
              <a:t>and install the blower assembly.</a:t>
            </a:r>
            <a:endParaRPr lang="en-US" sz="2000" b="1" dirty="0"/>
          </a:p>
        </p:txBody>
      </p:sp>
      <p:sp>
        <p:nvSpPr>
          <p:cNvPr id="91" name="Line 27"/>
          <p:cNvSpPr>
            <a:spLocks noChangeShapeType="1"/>
          </p:cNvSpPr>
          <p:nvPr/>
        </p:nvSpPr>
        <p:spPr bwMode="auto">
          <a:xfrm>
            <a:off x="3657600" y="4114800"/>
            <a:ext cx="2286000" cy="0"/>
          </a:xfrm>
          <a:prstGeom prst="line">
            <a:avLst/>
          </a:prstGeom>
          <a:noFill/>
          <a:ln w="9525">
            <a:solidFill>
              <a:schemeClr val="tx1"/>
            </a:solidFill>
            <a:round/>
            <a:headEnd/>
            <a:tailEnd/>
          </a:ln>
        </p:spPr>
        <p:txBody>
          <a:bodyPr/>
          <a:lstStyle/>
          <a:p>
            <a:endParaRPr lang="en-US" dirty="0"/>
          </a:p>
        </p:txBody>
      </p:sp>
      <p:cxnSp>
        <p:nvCxnSpPr>
          <p:cNvPr id="82" name="Straight Connector 81"/>
          <p:cNvCxnSpPr/>
          <p:nvPr/>
        </p:nvCxnSpPr>
        <p:spPr>
          <a:xfrm flipV="1">
            <a:off x="2057400" y="4648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057400" y="39624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286000" y="4038600"/>
            <a:ext cx="457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V="1">
            <a:off x="2286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362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107" idx="1"/>
          </p:cNvCxnSpPr>
          <p:nvPr/>
        </p:nvCxnSpPr>
        <p:spPr>
          <a:xfrm flipH="1">
            <a:off x="2743200" y="4114800"/>
            <a:ext cx="1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3106" idx="0"/>
          </p:cNvCxnSpPr>
          <p:nvPr/>
        </p:nvCxnSpPr>
        <p:spPr>
          <a:xfrm flipH="1">
            <a:off x="2743200" y="4191000"/>
            <a:ext cx="1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85" idx="0"/>
          </p:cNvCxnSpPr>
          <p:nvPr/>
        </p:nvCxnSpPr>
        <p:spPr>
          <a:xfrm flipV="1">
            <a:off x="25146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828800" y="37338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828800" y="34290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676400" y="32766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a:off x="2057400" y="4648200"/>
            <a:ext cx="0" cy="304800"/>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a:off x="2057400" y="3886200"/>
            <a:ext cx="0" cy="609600"/>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600" y="3733800"/>
            <a:ext cx="0" cy="304800"/>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1828800" y="3733800"/>
            <a:ext cx="685800" cy="0"/>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a:off x="1828800" y="3429000"/>
            <a:ext cx="0" cy="228600"/>
          </a:xfrm>
          <a:prstGeom prst="line">
            <a:avLst/>
          </a:prstGeom>
          <a:noFill/>
          <a:ln w="9525">
            <a:solidFill>
              <a:schemeClr val="tx1"/>
            </a:solidFill>
            <a:round/>
            <a:headEnd/>
            <a:tailEnd/>
          </a:ln>
        </p:spPr>
        <p:txBody>
          <a:bodyPr/>
          <a:lstStyle/>
          <a:p>
            <a:endParaRPr lang="en-US" dirty="0"/>
          </a:p>
        </p:txBody>
      </p:sp>
      <p:sp>
        <p:nvSpPr>
          <p:cNvPr id="115" name="Line 36"/>
          <p:cNvSpPr>
            <a:spLocks noChangeShapeType="1"/>
          </p:cNvSpPr>
          <p:nvPr/>
        </p:nvSpPr>
        <p:spPr bwMode="auto">
          <a:xfrm>
            <a:off x="2743200" y="4191000"/>
            <a:ext cx="1316034" cy="1588"/>
          </a:xfrm>
          <a:prstGeom prst="line">
            <a:avLst/>
          </a:prstGeom>
          <a:noFill/>
          <a:ln w="9525">
            <a:solidFill>
              <a:schemeClr val="tx1"/>
            </a:solidFill>
            <a:round/>
            <a:headEnd/>
            <a:tailEnd/>
          </a:ln>
        </p:spPr>
        <p:txBody>
          <a:bodyPr/>
          <a:lstStyle/>
          <a:p>
            <a:endParaRPr lang="en-US" dirty="0"/>
          </a:p>
        </p:txBody>
      </p:sp>
      <p:sp>
        <p:nvSpPr>
          <p:cNvPr id="116" name="Line 36"/>
          <p:cNvSpPr>
            <a:spLocks noChangeShapeType="1"/>
          </p:cNvSpPr>
          <p:nvPr/>
        </p:nvSpPr>
        <p:spPr bwMode="auto">
          <a:xfrm>
            <a:off x="2743200" y="4114800"/>
            <a:ext cx="1316034" cy="1588"/>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flipH="1">
            <a:off x="2285999" y="4724400"/>
            <a:ext cx="9609"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flipH="1">
            <a:off x="2362199" y="4724400"/>
            <a:ext cx="9609"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1003" y="3429000"/>
            <a:ext cx="952558"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8600" y="5486400"/>
            <a:ext cx="3337866" cy="369322"/>
          </a:xfrm>
          <a:prstGeom prst="rect">
            <a:avLst/>
          </a:prstGeom>
          <a:noFill/>
          <a:ln w="9525">
            <a:noFill/>
            <a:miter lim="800000"/>
            <a:headEnd/>
            <a:tailEnd/>
          </a:ln>
        </p:spPr>
        <p:txBody>
          <a:bodyPr wrap="square" lIns="91431" tIns="45715" rIns="91431" bIns="45715">
            <a:spAutoFit/>
          </a:bodyPr>
          <a:lstStyle/>
          <a:p>
            <a:r>
              <a:rPr lang="en-US" dirty="0" smtClean="0"/>
              <a:t>Trash trap /  treatment tank</a:t>
            </a:r>
            <a:endParaRPr lang="en-US" dirty="0"/>
          </a:p>
        </p:txBody>
      </p:sp>
      <p:sp>
        <p:nvSpPr>
          <p:cNvPr id="3083" name="Line 11"/>
          <p:cNvSpPr>
            <a:spLocks noChangeShapeType="1"/>
          </p:cNvSpPr>
          <p:nvPr/>
        </p:nvSpPr>
        <p:spPr bwMode="auto">
          <a:xfrm flipV="1">
            <a:off x="2743200" y="4114800"/>
            <a:ext cx="990600"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7" name="Oval 15"/>
          <p:cNvSpPr>
            <a:spLocks noChangeArrowheads="1"/>
          </p:cNvSpPr>
          <p:nvPr/>
        </p:nvSpPr>
        <p:spPr bwMode="auto">
          <a:xfrm>
            <a:off x="1295400" y="2743200"/>
            <a:ext cx="2286000" cy="2514600"/>
          </a:xfrm>
          <a:prstGeom prst="ellipse">
            <a:avLst/>
          </a:prstGeom>
          <a:noFill/>
          <a:ln w="44450" cap="rnd">
            <a:solidFill>
              <a:schemeClr val="tx1"/>
            </a:solidFill>
            <a:prstDash val="sysDot"/>
            <a:round/>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743200" y="4191000"/>
            <a:ext cx="990600"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6019800" y="5334000"/>
            <a:ext cx="946459" cy="369322"/>
          </a:xfrm>
          <a:prstGeom prst="rect">
            <a:avLst/>
          </a:prstGeom>
          <a:noFill/>
          <a:ln w="9525">
            <a:noFill/>
            <a:miter lim="800000"/>
            <a:headEnd/>
            <a:tailEnd/>
          </a:ln>
        </p:spPr>
        <p:txBody>
          <a:bodyPr wrap="none" lIns="91431" tIns="45715" rIns="91431" bIns="45715">
            <a:spAutoFit/>
          </a:bodyPr>
          <a:lstStyle/>
          <a:p>
            <a:r>
              <a:rPr lang="en-US" dirty="0" smtClean="0"/>
              <a:t>Lift tank</a:t>
            </a:r>
            <a:endParaRPr lang="en-US" dirty="0"/>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1" y="3886200"/>
            <a:ext cx="884319"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88" name="TextBox 87"/>
          <p:cNvSpPr txBox="1"/>
          <p:nvPr/>
        </p:nvSpPr>
        <p:spPr>
          <a:xfrm>
            <a:off x="1600200" y="228600"/>
            <a:ext cx="7010400" cy="1938992"/>
          </a:xfrm>
          <a:prstGeom prst="rect">
            <a:avLst/>
          </a:prstGeom>
          <a:noFill/>
        </p:spPr>
        <p:txBody>
          <a:bodyPr wrap="square" rtlCol="0">
            <a:spAutoFit/>
          </a:bodyPr>
          <a:lstStyle/>
          <a:p>
            <a:r>
              <a:rPr lang="en-US" sz="2000" dirty="0" smtClean="0"/>
              <a:t>The  1</a:t>
            </a:r>
            <a:r>
              <a:rPr lang="en-US" sz="2000" baseline="30000" dirty="0" smtClean="0"/>
              <a:t>st</a:t>
            </a:r>
            <a:r>
              <a:rPr lang="en-US" sz="2000" dirty="0" smtClean="0"/>
              <a:t>  compartment  of the septic tank or the “trash trap” should be sized between 350 gallons and the system design flow.</a:t>
            </a:r>
          </a:p>
          <a:p>
            <a:endParaRPr lang="en-US" sz="2000" dirty="0" smtClean="0"/>
          </a:p>
          <a:p>
            <a:r>
              <a:rPr lang="en-US" sz="2000" dirty="0" smtClean="0"/>
              <a:t>The 2</a:t>
            </a:r>
            <a:r>
              <a:rPr lang="en-US" sz="2000" baseline="30000" dirty="0" smtClean="0"/>
              <a:t>nd</a:t>
            </a:r>
            <a:r>
              <a:rPr lang="en-US" sz="2000" dirty="0" smtClean="0"/>
              <a:t> compartment or the “treatment zone” should be sized at a minimum of one days design flow.</a:t>
            </a:r>
          </a:p>
          <a:p>
            <a:endParaRPr lang="en-US" sz="2000" b="1" dirty="0"/>
          </a:p>
        </p:txBody>
      </p:sp>
      <p:sp>
        <p:nvSpPr>
          <p:cNvPr id="91" name="Line 27"/>
          <p:cNvSpPr>
            <a:spLocks noChangeShapeType="1"/>
          </p:cNvSpPr>
          <p:nvPr/>
        </p:nvSpPr>
        <p:spPr bwMode="auto">
          <a:xfrm>
            <a:off x="3657600" y="4114800"/>
            <a:ext cx="2286000" cy="0"/>
          </a:xfrm>
          <a:prstGeom prst="line">
            <a:avLst/>
          </a:prstGeom>
          <a:noFill/>
          <a:ln w="9525">
            <a:solidFill>
              <a:schemeClr val="tx1"/>
            </a:solidFill>
            <a:round/>
            <a:headEnd/>
            <a:tailEnd/>
          </a:ln>
        </p:spPr>
        <p:txBody>
          <a:bodyPr/>
          <a:lstStyle/>
          <a:p>
            <a:endParaRPr lang="en-US" dirty="0"/>
          </a:p>
        </p:txBody>
      </p:sp>
      <p:cxnSp>
        <p:nvCxnSpPr>
          <p:cNvPr id="82" name="Straight Connector 81"/>
          <p:cNvCxnSpPr/>
          <p:nvPr/>
        </p:nvCxnSpPr>
        <p:spPr>
          <a:xfrm flipV="1">
            <a:off x="2057400" y="4648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057400" y="39624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286000" y="4038600"/>
            <a:ext cx="457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V="1">
            <a:off x="2286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362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107" idx="1"/>
          </p:cNvCxnSpPr>
          <p:nvPr/>
        </p:nvCxnSpPr>
        <p:spPr>
          <a:xfrm flipH="1">
            <a:off x="2743200" y="4114800"/>
            <a:ext cx="1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3106" idx="0"/>
          </p:cNvCxnSpPr>
          <p:nvPr/>
        </p:nvCxnSpPr>
        <p:spPr>
          <a:xfrm flipH="1">
            <a:off x="2743200" y="4191000"/>
            <a:ext cx="1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85" idx="0"/>
          </p:cNvCxnSpPr>
          <p:nvPr/>
        </p:nvCxnSpPr>
        <p:spPr>
          <a:xfrm flipV="1">
            <a:off x="25146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828800" y="37338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828800" y="34290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676400" y="32766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a:off x="2057400" y="4648200"/>
            <a:ext cx="0" cy="304800"/>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a:off x="2057400" y="3886200"/>
            <a:ext cx="0" cy="609600"/>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600" y="3733800"/>
            <a:ext cx="0" cy="304800"/>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1828800" y="3733800"/>
            <a:ext cx="685800" cy="0"/>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a:off x="1828800" y="3429000"/>
            <a:ext cx="0" cy="228600"/>
          </a:xfrm>
          <a:prstGeom prst="line">
            <a:avLst/>
          </a:prstGeom>
          <a:noFill/>
          <a:ln w="9525">
            <a:solidFill>
              <a:schemeClr val="tx1"/>
            </a:solidFill>
            <a:round/>
            <a:headEnd/>
            <a:tailEnd/>
          </a:ln>
        </p:spPr>
        <p:txBody>
          <a:bodyPr/>
          <a:lstStyle/>
          <a:p>
            <a:endParaRPr lang="en-US" dirty="0"/>
          </a:p>
        </p:txBody>
      </p:sp>
      <p:sp>
        <p:nvSpPr>
          <p:cNvPr id="115" name="Line 36"/>
          <p:cNvSpPr>
            <a:spLocks noChangeShapeType="1"/>
          </p:cNvSpPr>
          <p:nvPr/>
        </p:nvSpPr>
        <p:spPr bwMode="auto">
          <a:xfrm>
            <a:off x="2743200" y="4191000"/>
            <a:ext cx="1316034" cy="1588"/>
          </a:xfrm>
          <a:prstGeom prst="line">
            <a:avLst/>
          </a:prstGeom>
          <a:noFill/>
          <a:ln w="9525">
            <a:solidFill>
              <a:schemeClr val="tx1"/>
            </a:solidFill>
            <a:round/>
            <a:headEnd/>
            <a:tailEnd/>
          </a:ln>
        </p:spPr>
        <p:txBody>
          <a:bodyPr/>
          <a:lstStyle/>
          <a:p>
            <a:endParaRPr lang="en-US" dirty="0"/>
          </a:p>
        </p:txBody>
      </p:sp>
      <p:sp>
        <p:nvSpPr>
          <p:cNvPr id="116" name="Line 36"/>
          <p:cNvSpPr>
            <a:spLocks noChangeShapeType="1"/>
          </p:cNvSpPr>
          <p:nvPr/>
        </p:nvSpPr>
        <p:spPr bwMode="auto">
          <a:xfrm>
            <a:off x="2743200" y="4114800"/>
            <a:ext cx="1316034" cy="1588"/>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flipH="1">
            <a:off x="2285999" y="4724400"/>
            <a:ext cx="9609"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flipH="1">
            <a:off x="2362199" y="4724400"/>
            <a:ext cx="9609"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038599"/>
          </a:xfrm>
        </p:spPr>
        <p:txBody>
          <a:bodyPr>
            <a:normAutofit/>
          </a:bodyPr>
          <a:lstStyle/>
          <a:p>
            <a:pPr marL="0" indent="0" algn="ctr">
              <a:spcBef>
                <a:spcPts val="0"/>
              </a:spcBef>
              <a:buNone/>
            </a:pPr>
            <a:r>
              <a:rPr lang="en-US" sz="2000" b="1" dirty="0" smtClean="0"/>
              <a:t>Water flow &amp; Treatment</a:t>
            </a:r>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r>
              <a:rPr lang="en-US" sz="2000" dirty="0" smtClean="0"/>
              <a:t>The 1</a:t>
            </a:r>
            <a:r>
              <a:rPr lang="en-US" sz="2000" baseline="30000" dirty="0" smtClean="0"/>
              <a:t>st</a:t>
            </a:r>
            <a:r>
              <a:rPr lang="en-US" sz="2000" dirty="0" smtClean="0"/>
              <a:t> compartment receives the sewage and normal settling occurs.  </a:t>
            </a:r>
          </a:p>
          <a:p>
            <a:pPr marL="0" indent="0">
              <a:spcBef>
                <a:spcPts val="0"/>
              </a:spcBef>
              <a:buNone/>
            </a:pPr>
            <a:r>
              <a:rPr lang="en-US" sz="2000" dirty="0" smtClean="0"/>
              <a:t>The effluent then moves to the 2</a:t>
            </a:r>
            <a:r>
              <a:rPr lang="en-US" sz="2000" baseline="30000" dirty="0" smtClean="0"/>
              <a:t>nd</a:t>
            </a:r>
            <a:r>
              <a:rPr lang="en-US" sz="2000" dirty="0" smtClean="0"/>
              <a:t> compartment containing the FAST unit.   Since this is a gravity on-demand system, excessive surges  should be avoided.  As long as the surges are not extreme the treatment will not suffer.</a:t>
            </a:r>
          </a:p>
          <a:p>
            <a:pPr marL="0" indent="0">
              <a:spcBef>
                <a:spcPts val="0"/>
              </a:spcBef>
              <a:buNone/>
            </a:pPr>
            <a:endParaRPr lang="en-US" sz="2000" dirty="0" smtClean="0"/>
          </a:p>
          <a:p>
            <a:pPr marL="0" indent="0">
              <a:spcBef>
                <a:spcPts val="0"/>
              </a:spcBef>
              <a:buNone/>
            </a:pPr>
            <a:r>
              <a:rPr lang="en-US" sz="2000" dirty="0" smtClean="0"/>
              <a:t>If the designer chooses to pump the effluent to the FAST unit, the pump rate should be less than 5 </a:t>
            </a:r>
            <a:r>
              <a:rPr lang="en-US" sz="2000" dirty="0" err="1" smtClean="0"/>
              <a:t>gpm</a:t>
            </a:r>
            <a:r>
              <a:rPr lang="en-US" sz="2000" dirty="0" smtClean="0"/>
              <a:t>, and  the maximum flow in any 1 hour should be less than 1/10</a:t>
            </a:r>
            <a:r>
              <a:rPr lang="en-US" sz="2000" baseline="30000" dirty="0" smtClean="0"/>
              <a:t>th</a:t>
            </a:r>
            <a:r>
              <a:rPr lang="en-US" sz="2000" dirty="0" smtClean="0"/>
              <a:t> the design flow (for a 500 </a:t>
            </a:r>
            <a:r>
              <a:rPr lang="en-US" sz="2000" dirty="0" err="1" smtClean="0"/>
              <a:t>gpd</a:t>
            </a:r>
            <a:r>
              <a:rPr lang="en-US" sz="2000" dirty="0" smtClean="0"/>
              <a:t> system that would be 50 gallons maximum in any 1 hour).</a:t>
            </a:r>
          </a:p>
          <a:p>
            <a:pPr marL="0" indent="0">
              <a:spcBef>
                <a:spcPts val="0"/>
              </a:spcBef>
              <a:buNone/>
            </a:pPr>
            <a:endParaRPr lang="en-US" sz="2000" dirty="0" smtClean="0"/>
          </a:p>
          <a:p>
            <a:pPr marL="0" indent="0">
              <a:spcBef>
                <a:spcPts val="0"/>
              </a:spcBef>
              <a:buNone/>
            </a:pPr>
            <a:endParaRPr 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505200"/>
          </a:xfrm>
        </p:spPr>
        <p:txBody>
          <a:bodyPr>
            <a:normAutofit/>
          </a:bodyPr>
          <a:lstStyle/>
          <a:p>
            <a:pPr marL="0" indent="0" algn="ctr">
              <a:spcBef>
                <a:spcPts val="0"/>
              </a:spcBef>
              <a:buNone/>
            </a:pPr>
            <a:r>
              <a:rPr lang="en-US" sz="2000" b="1" dirty="0" smtClean="0"/>
              <a:t>Water flow &amp; Treatment - continued</a:t>
            </a:r>
          </a:p>
          <a:p>
            <a:pPr marL="0" indent="0">
              <a:spcBef>
                <a:spcPts val="0"/>
              </a:spcBef>
              <a:buNone/>
            </a:pPr>
            <a:endParaRPr lang="en-US" sz="2000" dirty="0" smtClean="0"/>
          </a:p>
          <a:p>
            <a:pPr marL="0" indent="0">
              <a:spcBef>
                <a:spcPts val="0"/>
              </a:spcBef>
              <a:buNone/>
            </a:pPr>
            <a:r>
              <a:rPr lang="en-US" sz="2000" dirty="0" smtClean="0"/>
              <a:t>The external blower feeds air to the inside bottom of the unit and creates a bubbling and splashing action as seen from the water surface.   </a:t>
            </a:r>
          </a:p>
          <a:p>
            <a:pPr marL="0" indent="0">
              <a:spcBef>
                <a:spcPts val="0"/>
              </a:spcBef>
              <a:buNone/>
            </a:pPr>
            <a:r>
              <a:rPr lang="en-US" sz="2000" dirty="0" smtClean="0"/>
              <a:t>This action circulates the effluent around the media and provides plenty of oxygen for the treatment “bugs”.</a:t>
            </a:r>
          </a:p>
          <a:p>
            <a:pPr marL="0" indent="0">
              <a:spcBef>
                <a:spcPts val="0"/>
              </a:spcBef>
              <a:buNone/>
            </a:pPr>
            <a:r>
              <a:rPr lang="en-US" sz="2000" dirty="0" smtClean="0"/>
              <a:t>Normal water operating level is about 2” above the treatment media.</a:t>
            </a:r>
          </a:p>
          <a:p>
            <a:pPr marL="0" indent="0">
              <a:spcBef>
                <a:spcPts val="0"/>
              </a:spcBef>
              <a:buNone/>
            </a:pPr>
            <a:endParaRPr lang="en-US" sz="2000" dirty="0" smtClean="0"/>
          </a:p>
          <a:p>
            <a:pPr marL="0" indent="0">
              <a:spcBef>
                <a:spcPts val="0"/>
              </a:spcBef>
              <a:buNone/>
            </a:pPr>
            <a:r>
              <a:rPr lang="en-US" sz="2000" dirty="0" smtClean="0"/>
              <a:t>               Top view					side view</a:t>
            </a:r>
          </a:p>
          <a:p>
            <a:pPr marL="0" indent="0">
              <a:spcBef>
                <a:spcPts val="0"/>
              </a:spcBef>
              <a:buNone/>
            </a:pPr>
            <a:endParaRPr lang="en-US" sz="2000" dirty="0" smtClean="0"/>
          </a:p>
        </p:txBody>
      </p:sp>
      <p:pic>
        <p:nvPicPr>
          <p:cNvPr id="18434" name="Picture 2" descr="http://i.ytimg.com/vi/zILyWDLImdA/0.jpg"/>
          <p:cNvPicPr>
            <a:picLocks noChangeAspect="1" noChangeArrowheads="1"/>
          </p:cNvPicPr>
          <p:nvPr/>
        </p:nvPicPr>
        <p:blipFill>
          <a:blip r:embed="rId2" cstate="print"/>
          <a:srcRect/>
          <a:stretch>
            <a:fillRect/>
          </a:stretch>
        </p:blipFill>
        <p:spPr bwMode="auto">
          <a:xfrm>
            <a:off x="4572000" y="3428999"/>
            <a:ext cx="4572000" cy="3429001"/>
          </a:xfrm>
          <a:prstGeom prst="rect">
            <a:avLst/>
          </a:prstGeom>
          <a:noFill/>
        </p:spPr>
      </p:pic>
      <p:pic>
        <p:nvPicPr>
          <p:cNvPr id="18436" name="Picture 4" descr="http://www.pumper.com/images/uploads/gallery/22396/bio-microbics_microfast__large.jpg"/>
          <p:cNvPicPr>
            <a:picLocks noChangeAspect="1" noChangeArrowheads="1"/>
          </p:cNvPicPr>
          <p:nvPr/>
        </p:nvPicPr>
        <p:blipFill>
          <a:blip r:embed="rId3" cstate="print"/>
          <a:srcRect/>
          <a:stretch>
            <a:fillRect/>
          </a:stretch>
        </p:blipFill>
        <p:spPr bwMode="auto">
          <a:xfrm>
            <a:off x="0" y="3429000"/>
            <a:ext cx="4572000" cy="3429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TotalTime>
  <Words>1866</Words>
  <Application>Microsoft Office PowerPoint</Application>
  <PresentationFormat>On-screen Show (4:3)</PresentationFormat>
  <Paragraphs>318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The most common application is when the unit stands on its own legs.   Often a riser is placed above the unit as an observation port which also gives access to the air supply and exhaust lines.   In this scenario 2 additional tank risers are necessary to obtain access to pump each tank compartment.      </vt:lpstr>
      <vt:lpstr>Minimum Tank dimensions for free standing FAST unit</vt:lpstr>
      <vt:lpstr>Slide 14</vt:lpstr>
      <vt:lpstr>This is the riser to the lift tank.  The UV lite is typically installed here and is shown with an angled pipe fitting.  This helps makes room for the float tree and lift pump to all be installed in one riser.</vt:lpstr>
      <vt:lpstr>Slide 16</vt:lpstr>
      <vt:lpstr>Slide 17</vt:lpstr>
      <vt:lpstr>Slide 18</vt:lpstr>
      <vt:lpstr>Miscellaneous items</vt:lpstr>
      <vt:lpstr>Miscellaneous items  - continued</vt:lpstr>
      <vt:lpstr>Slide 21</vt:lpstr>
      <vt:lpstr>The design sheet will also produce a System elevation template</vt:lpstr>
      <vt:lpstr>System summary</vt:lpstr>
      <vt:lpstr>Slide 24</vt:lpstr>
      <vt:lpstr>Components landscaped with rock and bushes</vt:lpstr>
      <vt:lpstr>Slide 26</vt:lpstr>
    </vt:vector>
  </TitlesOfParts>
  <Company>Wright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Wright County</dc:creator>
  <cp:lastModifiedBy>tjj7335</cp:lastModifiedBy>
  <cp:revision>215</cp:revision>
  <dcterms:created xsi:type="dcterms:W3CDTF">2015-02-09T16:57:53Z</dcterms:created>
  <dcterms:modified xsi:type="dcterms:W3CDTF">2015-03-26T21:22:18Z</dcterms:modified>
</cp:coreProperties>
</file>