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5"/>
  </p:notesMasterIdLst>
  <p:sldIdLst>
    <p:sldId id="932" r:id="rId2"/>
    <p:sldId id="933" r:id="rId3"/>
    <p:sldId id="699" r:id="rId4"/>
    <p:sldId id="697" r:id="rId5"/>
    <p:sldId id="916" r:id="rId6"/>
    <p:sldId id="917" r:id="rId7"/>
    <p:sldId id="918" r:id="rId8"/>
    <p:sldId id="698" r:id="rId9"/>
    <p:sldId id="680" r:id="rId10"/>
    <p:sldId id="496" r:id="rId11"/>
    <p:sldId id="499" r:id="rId12"/>
    <p:sldId id="498" r:id="rId13"/>
    <p:sldId id="683" r:id="rId14"/>
    <p:sldId id="700" r:id="rId15"/>
    <p:sldId id="675" r:id="rId16"/>
    <p:sldId id="685" r:id="rId17"/>
    <p:sldId id="676" r:id="rId18"/>
    <p:sldId id="677" r:id="rId19"/>
    <p:sldId id="678" r:id="rId20"/>
    <p:sldId id="679" r:id="rId21"/>
    <p:sldId id="500" r:id="rId22"/>
    <p:sldId id="510" r:id="rId23"/>
    <p:sldId id="533" r:id="rId24"/>
    <p:sldId id="509" r:id="rId25"/>
    <p:sldId id="842" r:id="rId26"/>
    <p:sldId id="843" r:id="rId27"/>
    <p:sldId id="844" r:id="rId28"/>
    <p:sldId id="865" r:id="rId29"/>
    <p:sldId id="879" r:id="rId30"/>
    <p:sldId id="878" r:id="rId31"/>
    <p:sldId id="866" r:id="rId32"/>
    <p:sldId id="867" r:id="rId33"/>
    <p:sldId id="868" r:id="rId34"/>
    <p:sldId id="884" r:id="rId35"/>
    <p:sldId id="883" r:id="rId36"/>
    <p:sldId id="869" r:id="rId37"/>
    <p:sldId id="870" r:id="rId38"/>
    <p:sldId id="921" r:id="rId39"/>
    <p:sldId id="881" r:id="rId40"/>
    <p:sldId id="937" r:id="rId41"/>
    <p:sldId id="505" r:id="rId42"/>
    <p:sldId id="512" r:id="rId43"/>
    <p:sldId id="906" r:id="rId44"/>
    <p:sldId id="907" r:id="rId45"/>
    <p:sldId id="912" r:id="rId46"/>
    <p:sldId id="913" r:id="rId47"/>
    <p:sldId id="914" r:id="rId48"/>
    <p:sldId id="922" r:id="rId49"/>
    <p:sldId id="923" r:id="rId50"/>
    <p:sldId id="925" r:id="rId51"/>
    <p:sldId id="926" r:id="rId52"/>
    <p:sldId id="927" r:id="rId53"/>
    <p:sldId id="928" r:id="rId54"/>
    <p:sldId id="908" r:id="rId55"/>
    <p:sldId id="910" r:id="rId56"/>
    <p:sldId id="911" r:id="rId57"/>
    <p:sldId id="909" r:id="rId58"/>
    <p:sldId id="511" r:id="rId59"/>
    <p:sldId id="647" r:id="rId60"/>
    <p:sldId id="646" r:id="rId61"/>
    <p:sldId id="686" r:id="rId62"/>
    <p:sldId id="502" r:id="rId63"/>
    <p:sldId id="507" r:id="rId64"/>
    <p:sldId id="503" r:id="rId65"/>
    <p:sldId id="513" r:id="rId66"/>
    <p:sldId id="534" r:id="rId67"/>
    <p:sldId id="544" r:id="rId68"/>
    <p:sldId id="545" r:id="rId69"/>
    <p:sldId id="618" r:id="rId70"/>
    <p:sldId id="935" r:id="rId71"/>
    <p:sldId id="635" r:id="rId72"/>
    <p:sldId id="642" r:id="rId73"/>
    <p:sldId id="514" r:id="rId74"/>
    <p:sldId id="515" r:id="rId75"/>
    <p:sldId id="536" r:id="rId76"/>
    <p:sldId id="535" r:id="rId77"/>
    <p:sldId id="516" r:id="rId78"/>
    <p:sldId id="691" r:id="rId79"/>
    <p:sldId id="648" r:id="rId80"/>
    <p:sldId id="517" r:id="rId81"/>
    <p:sldId id="692" r:id="rId82"/>
    <p:sldId id="518" r:id="rId83"/>
    <p:sldId id="656" r:id="rId84"/>
    <p:sldId id="660" r:id="rId85"/>
    <p:sldId id="655" r:id="rId86"/>
    <p:sldId id="662" r:id="rId87"/>
    <p:sldId id="696" r:id="rId88"/>
    <p:sldId id="520" r:id="rId89"/>
    <p:sldId id="886" r:id="rId90"/>
    <p:sldId id="537" r:id="rId91"/>
    <p:sldId id="616" r:id="rId92"/>
    <p:sldId id="546" r:id="rId93"/>
    <p:sldId id="610" r:id="rId94"/>
    <p:sldId id="547" r:id="rId95"/>
    <p:sldId id="522" r:id="rId96"/>
    <p:sldId id="668" r:id="rId97"/>
    <p:sldId id="591" r:id="rId98"/>
    <p:sldId id="590" r:id="rId99"/>
    <p:sldId id="589" r:id="rId100"/>
    <p:sldId id="548" r:id="rId101"/>
    <p:sldId id="851" r:id="rId102"/>
    <p:sldId id="849" r:id="rId103"/>
    <p:sldId id="850" r:id="rId104"/>
    <p:sldId id="715" r:id="rId105"/>
    <p:sldId id="716" r:id="rId106"/>
    <p:sldId id="717" r:id="rId107"/>
    <p:sldId id="853" r:id="rId108"/>
    <p:sldId id="718" r:id="rId109"/>
    <p:sldId id="719" r:id="rId110"/>
    <p:sldId id="720" r:id="rId111"/>
    <p:sldId id="721" r:id="rId112"/>
    <p:sldId id="722" r:id="rId113"/>
    <p:sldId id="723" r:id="rId114"/>
    <p:sldId id="724" r:id="rId115"/>
    <p:sldId id="725" r:id="rId116"/>
    <p:sldId id="726" r:id="rId117"/>
    <p:sldId id="727" r:id="rId118"/>
    <p:sldId id="728" r:id="rId119"/>
    <p:sldId id="729" r:id="rId120"/>
    <p:sldId id="730" r:id="rId121"/>
    <p:sldId id="731" r:id="rId122"/>
    <p:sldId id="732" r:id="rId123"/>
    <p:sldId id="733" r:id="rId124"/>
    <p:sldId id="889" r:id="rId125"/>
    <p:sldId id="734" r:id="rId126"/>
    <p:sldId id="735" r:id="rId127"/>
    <p:sldId id="736" r:id="rId128"/>
    <p:sldId id="737" r:id="rId129"/>
    <p:sldId id="738" r:id="rId130"/>
    <p:sldId id="739" r:id="rId131"/>
    <p:sldId id="863" r:id="rId132"/>
    <p:sldId id="740" r:id="rId133"/>
    <p:sldId id="741" r:id="rId134"/>
    <p:sldId id="742" r:id="rId135"/>
    <p:sldId id="743" r:id="rId136"/>
    <p:sldId id="744" r:id="rId137"/>
    <p:sldId id="745" r:id="rId138"/>
    <p:sldId id="864" r:id="rId139"/>
    <p:sldId id="746" r:id="rId140"/>
    <p:sldId id="747" r:id="rId141"/>
    <p:sldId id="854" r:id="rId142"/>
    <p:sldId id="855" r:id="rId143"/>
    <p:sldId id="756" r:id="rId144"/>
    <p:sldId id="757" r:id="rId145"/>
    <p:sldId id="758" r:id="rId146"/>
    <p:sldId id="759" r:id="rId147"/>
    <p:sldId id="891" r:id="rId148"/>
    <p:sldId id="893" r:id="rId149"/>
    <p:sldId id="894" r:id="rId150"/>
    <p:sldId id="760" r:id="rId151"/>
    <p:sldId id="761" r:id="rId152"/>
    <p:sldId id="763" r:id="rId153"/>
    <p:sldId id="895" r:id="rId154"/>
    <p:sldId id="765" r:id="rId155"/>
    <p:sldId id="871" r:id="rId156"/>
    <p:sldId id="767" r:id="rId157"/>
    <p:sldId id="768" r:id="rId158"/>
    <p:sldId id="769" r:id="rId159"/>
    <p:sldId id="770" r:id="rId160"/>
    <p:sldId id="771" r:id="rId161"/>
    <p:sldId id="846" r:id="rId162"/>
    <p:sldId id="845" r:id="rId163"/>
    <p:sldId id="772" r:id="rId164"/>
    <p:sldId id="773" r:id="rId165"/>
    <p:sldId id="774" r:id="rId166"/>
    <p:sldId id="775" r:id="rId167"/>
    <p:sldId id="776" r:id="rId168"/>
    <p:sldId id="905" r:id="rId169"/>
    <p:sldId id="824" r:id="rId170"/>
    <p:sldId id="823" r:id="rId171"/>
    <p:sldId id="777" r:id="rId172"/>
    <p:sldId id="778" r:id="rId173"/>
    <p:sldId id="779" r:id="rId174"/>
    <p:sldId id="780" r:id="rId175"/>
    <p:sldId id="781" r:id="rId176"/>
    <p:sldId id="897" r:id="rId177"/>
    <p:sldId id="782" r:id="rId178"/>
    <p:sldId id="784" r:id="rId179"/>
    <p:sldId id="785" r:id="rId180"/>
    <p:sldId id="786" r:id="rId181"/>
    <p:sldId id="787" r:id="rId182"/>
    <p:sldId id="788" r:id="rId183"/>
    <p:sldId id="789" r:id="rId184"/>
    <p:sldId id="861" r:id="rId185"/>
    <p:sldId id="862" r:id="rId186"/>
    <p:sldId id="791" r:id="rId187"/>
    <p:sldId id="792" r:id="rId188"/>
    <p:sldId id="793" r:id="rId189"/>
    <p:sldId id="794" r:id="rId190"/>
    <p:sldId id="852" r:id="rId191"/>
    <p:sldId id="795" r:id="rId192"/>
    <p:sldId id="796" r:id="rId193"/>
    <p:sldId id="885" r:id="rId194"/>
    <p:sldId id="797" r:id="rId195"/>
    <p:sldId id="798" r:id="rId196"/>
    <p:sldId id="799" r:id="rId197"/>
    <p:sldId id="800" r:id="rId198"/>
    <p:sldId id="801" r:id="rId199"/>
    <p:sldId id="802" r:id="rId200"/>
    <p:sldId id="803" r:id="rId201"/>
    <p:sldId id="847" r:id="rId202"/>
    <p:sldId id="859" r:id="rId203"/>
    <p:sldId id="872" r:id="rId204"/>
    <p:sldId id="873" r:id="rId205"/>
    <p:sldId id="860" r:id="rId206"/>
    <p:sldId id="521" r:id="rId207"/>
    <p:sldId id="523" r:id="rId208"/>
    <p:sldId id="539" r:id="rId209"/>
    <p:sldId id="540" r:id="rId210"/>
    <p:sldId id="541" r:id="rId211"/>
    <p:sldId id="542" r:id="rId212"/>
    <p:sldId id="915" r:id="rId213"/>
    <p:sldId id="805" r:id="rId214"/>
    <p:sldId id="820" r:id="rId215"/>
    <p:sldId id="821" r:id="rId216"/>
    <p:sldId id="822" r:id="rId217"/>
    <p:sldId id="825" r:id="rId218"/>
    <p:sldId id="826" r:id="rId219"/>
    <p:sldId id="828" r:id="rId220"/>
    <p:sldId id="827" r:id="rId221"/>
    <p:sldId id="898" r:id="rId222"/>
    <p:sldId id="829" r:id="rId223"/>
    <p:sldId id="832" r:id="rId224"/>
    <p:sldId id="831" r:id="rId225"/>
    <p:sldId id="835" r:id="rId226"/>
    <p:sldId id="836" r:id="rId227"/>
    <p:sldId id="899" r:id="rId228"/>
    <p:sldId id="840" r:id="rId229"/>
    <p:sldId id="838" r:id="rId230"/>
    <p:sldId id="839" r:id="rId231"/>
    <p:sldId id="931" r:id="rId232"/>
    <p:sldId id="301" r:id="rId233"/>
    <p:sldId id="355" r:id="rId234"/>
    <p:sldId id="403" r:id="rId235"/>
    <p:sldId id="303" r:id="rId236"/>
    <p:sldId id="874" r:id="rId237"/>
    <p:sldId id="404" r:id="rId238"/>
    <p:sldId id="669" r:id="rId239"/>
    <p:sldId id="549" r:id="rId240"/>
    <p:sldId id="405" r:id="rId241"/>
    <p:sldId id="326" r:id="rId242"/>
    <p:sldId id="406" r:id="rId243"/>
    <p:sldId id="304" r:id="rId244"/>
    <p:sldId id="305" r:id="rId245"/>
    <p:sldId id="306" r:id="rId246"/>
    <p:sldId id="550" r:id="rId247"/>
    <p:sldId id="900" r:id="rId248"/>
    <p:sldId id="407" r:id="rId249"/>
    <p:sldId id="412" r:id="rId250"/>
    <p:sldId id="408" r:id="rId251"/>
    <p:sldId id="538" r:id="rId252"/>
    <p:sldId id="414" r:id="rId253"/>
    <p:sldId id="331" r:id="rId254"/>
    <p:sldId id="415" r:id="rId255"/>
    <p:sldId id="841" r:id="rId256"/>
    <p:sldId id="396" r:id="rId257"/>
    <p:sldId id="417" r:id="rId258"/>
    <p:sldId id="309" r:id="rId259"/>
    <p:sldId id="418" r:id="rId260"/>
    <p:sldId id="551" r:id="rId261"/>
    <p:sldId id="552" r:id="rId262"/>
    <p:sldId id="615" r:id="rId263"/>
    <p:sldId id="614" r:id="rId264"/>
    <p:sldId id="443" r:id="rId265"/>
    <p:sldId id="444" r:id="rId266"/>
    <p:sldId id="420" r:id="rId267"/>
    <p:sldId id="310" r:id="rId268"/>
    <p:sldId id="901" r:id="rId269"/>
    <p:sldId id="814" r:id="rId270"/>
    <p:sldId id="815" r:id="rId271"/>
    <p:sldId id="816" r:id="rId272"/>
    <p:sldId id="848" r:id="rId273"/>
    <p:sldId id="817" r:id="rId274"/>
    <p:sldId id="818" r:id="rId275"/>
    <p:sldId id="819" r:id="rId276"/>
    <p:sldId id="902" r:id="rId277"/>
    <p:sldId id="322" r:id="rId278"/>
    <p:sldId id="422" r:id="rId279"/>
    <p:sldId id="324" r:id="rId280"/>
    <p:sldId id="325" r:id="rId281"/>
    <p:sldId id="856" r:id="rId282"/>
    <p:sldId id="423" r:id="rId283"/>
    <p:sldId id="553" r:id="rId284"/>
    <p:sldId id="424" r:id="rId285"/>
    <p:sldId id="333" r:id="rId286"/>
    <p:sldId id="425" r:id="rId287"/>
    <p:sldId id="316" r:id="rId288"/>
    <p:sldId id="317" r:id="rId289"/>
    <p:sldId id="318" r:id="rId290"/>
    <p:sldId id="673" r:id="rId291"/>
    <p:sldId id="674" r:id="rId292"/>
    <p:sldId id="701" r:id="rId293"/>
    <p:sldId id="702" r:id="rId294"/>
    <p:sldId id="703" r:id="rId295"/>
    <p:sldId id="875" r:id="rId296"/>
    <p:sldId id="357" r:id="rId297"/>
    <p:sldId id="398" r:id="rId298"/>
    <p:sldId id="399" r:id="rId299"/>
    <p:sldId id="426" r:id="rId300"/>
    <p:sldId id="359" r:id="rId301"/>
    <p:sldId id="554" r:id="rId302"/>
    <p:sldId id="555" r:id="rId303"/>
    <p:sldId id="428" r:id="rId304"/>
    <p:sldId id="429" r:id="rId305"/>
    <p:sldId id="430" r:id="rId306"/>
    <p:sldId id="876" r:id="rId307"/>
    <p:sldId id="362" r:id="rId308"/>
    <p:sldId id="936" r:id="rId309"/>
    <p:sldId id="877" r:id="rId310"/>
    <p:sldId id="806" r:id="rId311"/>
    <p:sldId id="807" r:id="rId312"/>
    <p:sldId id="808" r:id="rId313"/>
    <p:sldId id="809" r:id="rId314"/>
    <p:sldId id="810" r:id="rId315"/>
    <p:sldId id="811" r:id="rId316"/>
    <p:sldId id="812" r:id="rId317"/>
    <p:sldId id="813" r:id="rId318"/>
    <p:sldId id="938" r:id="rId319"/>
    <p:sldId id="903" r:id="rId320"/>
    <p:sldId id="598" r:id="rId321"/>
    <p:sldId id="599" r:id="rId322"/>
    <p:sldId id="608" r:id="rId323"/>
    <p:sldId id="597" r:id="rId3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923" autoAdjust="0"/>
    <p:restoredTop sz="94607" autoAdjust="0"/>
  </p:normalViewPr>
  <p:slideViewPr>
    <p:cSldViewPr>
      <p:cViewPr varScale="1">
        <p:scale>
          <a:sx n="64" d="100"/>
          <a:sy n="64" d="100"/>
        </p:scale>
        <p:origin x="1344" y="6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324" Type="http://schemas.openxmlformats.org/officeDocument/2006/relationships/slide" Target="slides/slide323.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notesMaster" Target="notesMasters/notesMaster1.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presProps" Target="presProps.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viewProps" Target="viewProps.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312" Type="http://schemas.openxmlformats.org/officeDocument/2006/relationships/slide" Target="slides/slide311.xml"/><Relationship Id="rId317" Type="http://schemas.openxmlformats.org/officeDocument/2006/relationships/slide" Target="slides/slide31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slide" Target="slides/slide306.xml"/><Relationship Id="rId323" Type="http://schemas.openxmlformats.org/officeDocument/2006/relationships/slide" Target="slides/slide322.xml"/><Relationship Id="rId32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slide" Target="slides/slide312.xml"/><Relationship Id="rId318" Type="http://schemas.openxmlformats.org/officeDocument/2006/relationships/slide" Target="slides/slide317.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tableStyles" Target="tableStyle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E0DADD-BD1D-49D9-A023-C58B8D468CD3}" type="datetimeFigureOut">
              <a:rPr lang="en-US" smtClean="0"/>
              <a:pPr/>
              <a:t>3/9/2021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92F8CE-51FD-4A21-B1F4-D5B6871812C2}" type="slidenum">
              <a:rPr lang="en-US" smtClean="0"/>
              <a:pPr/>
              <a:t>‹#›</a:t>
            </a:fld>
            <a:endParaRPr lang="en-US"/>
          </a:p>
        </p:txBody>
      </p:sp>
    </p:spTree>
    <p:extLst>
      <p:ext uri="{BB962C8B-B14F-4D97-AF65-F5344CB8AC3E}">
        <p14:creationId xmlns:p14="http://schemas.microsoft.com/office/powerpoint/2010/main" val="3314947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Answer: At the pump disconnect</a:t>
            </a:r>
          </a:p>
        </p:txBody>
      </p:sp>
      <p:sp>
        <p:nvSpPr>
          <p:cNvPr id="4" name="Slide Number Placeholder 3"/>
          <p:cNvSpPr>
            <a:spLocks noGrp="1"/>
          </p:cNvSpPr>
          <p:nvPr>
            <p:ph type="sldNum" sz="quarter" idx="10"/>
          </p:nvPr>
        </p:nvSpPr>
        <p:spPr/>
        <p:txBody>
          <a:bodyPr/>
          <a:lstStyle/>
          <a:p>
            <a:fld id="{4192F8CE-51FD-4A21-B1F4-D5B6871812C2}" type="slidenum">
              <a:rPr lang="en-US" smtClean="0"/>
              <a:pPr/>
              <a:t>104</a:t>
            </a:fld>
            <a:endParaRPr lang="en-US"/>
          </a:p>
        </p:txBody>
      </p:sp>
    </p:spTree>
    <p:extLst>
      <p:ext uri="{BB962C8B-B14F-4D97-AF65-F5344CB8AC3E}">
        <p14:creationId xmlns:p14="http://schemas.microsoft.com/office/powerpoint/2010/main" val="3184159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Example of a perfect set up.</a:t>
            </a:r>
            <a:r>
              <a:rPr lang="en-US" baseline="0" dirty="0"/>
              <a:t>   Note </a:t>
            </a:r>
            <a:r>
              <a:rPr lang="en-US" baseline="0" dirty="0" err="1"/>
              <a:t>elec</a:t>
            </a:r>
            <a:r>
              <a:rPr lang="en-US" baseline="0" dirty="0"/>
              <a:t> tape hassle, just put 1 restraint at top.</a:t>
            </a:r>
            <a:endParaRPr lang="en-US" dirty="0"/>
          </a:p>
        </p:txBody>
      </p:sp>
      <p:sp>
        <p:nvSpPr>
          <p:cNvPr id="4" name="Slide Number Placeholder 3"/>
          <p:cNvSpPr>
            <a:spLocks noGrp="1"/>
          </p:cNvSpPr>
          <p:nvPr>
            <p:ph type="sldNum" sz="quarter" idx="10"/>
          </p:nvPr>
        </p:nvSpPr>
        <p:spPr/>
        <p:txBody>
          <a:bodyPr/>
          <a:lstStyle/>
          <a:p>
            <a:fld id="{4192F8CE-51FD-4A21-B1F4-D5B6871812C2}" type="slidenum">
              <a:rPr lang="en-US" smtClean="0"/>
              <a:pPr/>
              <a:t>123</a:t>
            </a:fld>
            <a:endParaRPr lang="en-US"/>
          </a:p>
        </p:txBody>
      </p:sp>
    </p:spTree>
    <p:extLst>
      <p:ext uri="{BB962C8B-B14F-4D97-AF65-F5344CB8AC3E}">
        <p14:creationId xmlns:p14="http://schemas.microsoft.com/office/powerpoint/2010/main" val="2215176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Example of a perfect set up.</a:t>
            </a:r>
            <a:r>
              <a:rPr lang="en-US" baseline="0" dirty="0"/>
              <a:t>   Note </a:t>
            </a:r>
            <a:r>
              <a:rPr lang="en-US" baseline="0" dirty="0" err="1"/>
              <a:t>elec</a:t>
            </a:r>
            <a:r>
              <a:rPr lang="en-US" baseline="0" dirty="0"/>
              <a:t> tape hassle, just put 1 restraint at top.</a:t>
            </a:r>
            <a:endParaRPr lang="en-US" dirty="0"/>
          </a:p>
        </p:txBody>
      </p:sp>
      <p:sp>
        <p:nvSpPr>
          <p:cNvPr id="4" name="Slide Number Placeholder 3"/>
          <p:cNvSpPr>
            <a:spLocks noGrp="1"/>
          </p:cNvSpPr>
          <p:nvPr>
            <p:ph type="sldNum" sz="quarter" idx="10"/>
          </p:nvPr>
        </p:nvSpPr>
        <p:spPr/>
        <p:txBody>
          <a:bodyPr/>
          <a:lstStyle/>
          <a:p>
            <a:fld id="{4192F8CE-51FD-4A21-B1F4-D5B6871812C2}" type="slidenum">
              <a:rPr lang="en-US" smtClean="0"/>
              <a:pPr/>
              <a:t>124</a:t>
            </a:fld>
            <a:endParaRPr lang="en-US"/>
          </a:p>
        </p:txBody>
      </p:sp>
    </p:spTree>
    <p:extLst>
      <p:ext uri="{BB962C8B-B14F-4D97-AF65-F5344CB8AC3E}">
        <p14:creationId xmlns:p14="http://schemas.microsoft.com/office/powerpoint/2010/main" val="3479585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Side note; A perforation</a:t>
            </a:r>
            <a:r>
              <a:rPr lang="en-US" baseline="0" dirty="0"/>
              <a:t> shield can also doubles as a float tree bracket.</a:t>
            </a:r>
            <a:endParaRPr lang="en-US" dirty="0"/>
          </a:p>
        </p:txBody>
      </p:sp>
      <p:sp>
        <p:nvSpPr>
          <p:cNvPr id="4" name="Slide Number Placeholder 3"/>
          <p:cNvSpPr>
            <a:spLocks noGrp="1"/>
          </p:cNvSpPr>
          <p:nvPr>
            <p:ph type="sldNum" sz="quarter" idx="10"/>
          </p:nvPr>
        </p:nvSpPr>
        <p:spPr/>
        <p:txBody>
          <a:bodyPr/>
          <a:lstStyle/>
          <a:p>
            <a:fld id="{4192F8CE-51FD-4A21-B1F4-D5B6871812C2}" type="slidenum">
              <a:rPr lang="en-US" smtClean="0"/>
              <a:pPr/>
              <a:t>127</a:t>
            </a:fld>
            <a:endParaRPr lang="en-US"/>
          </a:p>
        </p:txBody>
      </p:sp>
    </p:spTree>
    <p:extLst>
      <p:ext uri="{BB962C8B-B14F-4D97-AF65-F5344CB8AC3E}">
        <p14:creationId xmlns:p14="http://schemas.microsoft.com/office/powerpoint/2010/main" val="3732011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Side note: Nice for the</a:t>
            </a:r>
            <a:r>
              <a:rPr lang="en-US" baseline="0" dirty="0"/>
              <a:t> maintainer to have pump </a:t>
            </a:r>
            <a:r>
              <a:rPr lang="en-US" baseline="0" dirty="0" err="1"/>
              <a:t>req’s</a:t>
            </a:r>
            <a:r>
              <a:rPr lang="en-US" baseline="0" dirty="0"/>
              <a:t>  when replacing the pump.</a:t>
            </a:r>
            <a:endParaRPr lang="en-US" dirty="0"/>
          </a:p>
        </p:txBody>
      </p:sp>
      <p:sp>
        <p:nvSpPr>
          <p:cNvPr id="4" name="Slide Number Placeholder 3"/>
          <p:cNvSpPr>
            <a:spLocks noGrp="1"/>
          </p:cNvSpPr>
          <p:nvPr>
            <p:ph type="sldNum" sz="quarter" idx="10"/>
          </p:nvPr>
        </p:nvSpPr>
        <p:spPr/>
        <p:txBody>
          <a:bodyPr/>
          <a:lstStyle/>
          <a:p>
            <a:fld id="{4192F8CE-51FD-4A21-B1F4-D5B6871812C2}" type="slidenum">
              <a:rPr lang="en-US" smtClean="0"/>
              <a:pPr/>
              <a:t>140</a:t>
            </a:fld>
            <a:endParaRPr lang="en-US"/>
          </a:p>
        </p:txBody>
      </p:sp>
    </p:spTree>
    <p:extLst>
      <p:ext uri="{BB962C8B-B14F-4D97-AF65-F5344CB8AC3E}">
        <p14:creationId xmlns:p14="http://schemas.microsoft.com/office/powerpoint/2010/main" val="3772651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If your not using concrete risers, you</a:t>
            </a:r>
            <a:r>
              <a:rPr lang="en-US" baseline="0" dirty="0"/>
              <a:t> must get the adapter ring cast into the tank.  You can then put a layer of mastic, and/or some epoxy adhesive.</a:t>
            </a:r>
            <a:endParaRPr lang="en-US" dirty="0"/>
          </a:p>
        </p:txBody>
      </p:sp>
      <p:sp>
        <p:nvSpPr>
          <p:cNvPr id="4" name="Slide Number Placeholder 3"/>
          <p:cNvSpPr>
            <a:spLocks noGrp="1"/>
          </p:cNvSpPr>
          <p:nvPr>
            <p:ph type="sldNum" sz="quarter" idx="10"/>
          </p:nvPr>
        </p:nvSpPr>
        <p:spPr/>
        <p:txBody>
          <a:bodyPr/>
          <a:lstStyle/>
          <a:p>
            <a:fld id="{4192F8CE-51FD-4A21-B1F4-D5B6871812C2}" type="slidenum">
              <a:rPr lang="en-US" smtClean="0"/>
              <a:pPr/>
              <a:t>150</a:t>
            </a:fld>
            <a:endParaRPr lang="en-US"/>
          </a:p>
        </p:txBody>
      </p:sp>
    </p:spTree>
    <p:extLst>
      <p:ext uri="{BB962C8B-B14F-4D97-AF65-F5344CB8AC3E}">
        <p14:creationId xmlns:p14="http://schemas.microsoft.com/office/powerpoint/2010/main" val="4170705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Nothing says quality like spray</a:t>
            </a:r>
            <a:r>
              <a:rPr lang="en-US" baseline="0" dirty="0"/>
              <a:t> foam!  It’s not a sealant, or adhesive, it’s just a filler.</a:t>
            </a:r>
            <a:endParaRPr lang="en-US" dirty="0"/>
          </a:p>
        </p:txBody>
      </p:sp>
      <p:sp>
        <p:nvSpPr>
          <p:cNvPr id="4" name="Slide Number Placeholder 3"/>
          <p:cNvSpPr>
            <a:spLocks noGrp="1"/>
          </p:cNvSpPr>
          <p:nvPr>
            <p:ph type="sldNum" sz="quarter" idx="10"/>
          </p:nvPr>
        </p:nvSpPr>
        <p:spPr/>
        <p:txBody>
          <a:bodyPr/>
          <a:lstStyle/>
          <a:p>
            <a:fld id="{4192F8CE-51FD-4A21-B1F4-D5B6871812C2}" type="slidenum">
              <a:rPr lang="en-US" smtClean="0"/>
              <a:pPr/>
              <a:t>175</a:t>
            </a:fld>
            <a:endParaRPr lang="en-US"/>
          </a:p>
        </p:txBody>
      </p:sp>
    </p:spTree>
    <p:extLst>
      <p:ext uri="{BB962C8B-B14F-4D97-AF65-F5344CB8AC3E}">
        <p14:creationId xmlns:p14="http://schemas.microsoft.com/office/powerpoint/2010/main" val="1837849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On existing systems it’s better than nothing, but not for new installations</a:t>
            </a:r>
          </a:p>
        </p:txBody>
      </p:sp>
      <p:sp>
        <p:nvSpPr>
          <p:cNvPr id="4" name="Slide Number Placeholder 3"/>
          <p:cNvSpPr>
            <a:spLocks noGrp="1"/>
          </p:cNvSpPr>
          <p:nvPr>
            <p:ph type="sldNum" sz="quarter" idx="10"/>
          </p:nvPr>
        </p:nvSpPr>
        <p:spPr/>
        <p:txBody>
          <a:bodyPr/>
          <a:lstStyle/>
          <a:p>
            <a:fld id="{4192F8CE-51FD-4A21-B1F4-D5B6871812C2}" type="slidenum">
              <a:rPr lang="en-US" smtClean="0"/>
              <a:pPr/>
              <a:t>177</a:t>
            </a:fld>
            <a:endParaRPr lang="en-US"/>
          </a:p>
        </p:txBody>
      </p:sp>
    </p:spTree>
    <p:extLst>
      <p:ext uri="{BB962C8B-B14F-4D97-AF65-F5344CB8AC3E}">
        <p14:creationId xmlns:p14="http://schemas.microsoft.com/office/powerpoint/2010/main" val="1982263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Pictures of various tank</a:t>
            </a:r>
            <a:r>
              <a:rPr lang="en-US" baseline="0" dirty="0"/>
              <a:t> to riser adapter rings.</a:t>
            </a:r>
            <a:endParaRPr lang="en-US" dirty="0"/>
          </a:p>
        </p:txBody>
      </p:sp>
      <p:sp>
        <p:nvSpPr>
          <p:cNvPr id="4" name="Slide Number Placeholder 3"/>
          <p:cNvSpPr>
            <a:spLocks noGrp="1"/>
          </p:cNvSpPr>
          <p:nvPr>
            <p:ph type="sldNum" sz="quarter" idx="10"/>
          </p:nvPr>
        </p:nvSpPr>
        <p:spPr/>
        <p:txBody>
          <a:bodyPr/>
          <a:lstStyle/>
          <a:p>
            <a:fld id="{4192F8CE-51FD-4A21-B1F4-D5B6871812C2}" type="slidenum">
              <a:rPr lang="en-US" smtClean="0"/>
              <a:pPr/>
              <a:t>178</a:t>
            </a:fld>
            <a:endParaRPr lang="en-US"/>
          </a:p>
        </p:txBody>
      </p:sp>
    </p:spTree>
    <p:extLst>
      <p:ext uri="{BB962C8B-B14F-4D97-AF65-F5344CB8AC3E}">
        <p14:creationId xmlns:p14="http://schemas.microsoft.com/office/powerpoint/2010/main" val="2448978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If</a:t>
            </a:r>
            <a:r>
              <a:rPr lang="en-US" baseline="0" dirty="0"/>
              <a:t> using concrete, must use cast in place boots</a:t>
            </a:r>
            <a:endParaRPr lang="en-US" dirty="0"/>
          </a:p>
        </p:txBody>
      </p:sp>
      <p:sp>
        <p:nvSpPr>
          <p:cNvPr id="4" name="Slide Number Placeholder 3"/>
          <p:cNvSpPr>
            <a:spLocks noGrp="1"/>
          </p:cNvSpPr>
          <p:nvPr>
            <p:ph type="sldNum" sz="quarter" idx="10"/>
          </p:nvPr>
        </p:nvSpPr>
        <p:spPr/>
        <p:txBody>
          <a:bodyPr/>
          <a:lstStyle/>
          <a:p>
            <a:fld id="{4192F8CE-51FD-4A21-B1F4-D5B6871812C2}" type="slidenum">
              <a:rPr lang="en-US" smtClean="0"/>
              <a:pPr/>
              <a:t>180</a:t>
            </a:fld>
            <a:endParaRPr lang="en-US"/>
          </a:p>
        </p:txBody>
      </p:sp>
    </p:spTree>
    <p:extLst>
      <p:ext uri="{BB962C8B-B14F-4D97-AF65-F5344CB8AC3E}">
        <p14:creationId xmlns:p14="http://schemas.microsoft.com/office/powerpoint/2010/main" val="1824438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Grommet from </a:t>
            </a:r>
            <a:r>
              <a:rPr lang="en-US" dirty="0" err="1"/>
              <a:t>menards</a:t>
            </a:r>
            <a:r>
              <a:rPr lang="en-US" dirty="0"/>
              <a:t>/home depot</a:t>
            </a:r>
            <a:r>
              <a:rPr lang="en-US" baseline="0" dirty="0"/>
              <a:t> in the </a:t>
            </a:r>
            <a:r>
              <a:rPr lang="en-US" baseline="0" dirty="0" err="1"/>
              <a:t>fernco</a:t>
            </a:r>
            <a:r>
              <a:rPr lang="en-US" baseline="0" dirty="0"/>
              <a:t> section.  Put a little silicone inside and outside</a:t>
            </a:r>
            <a:endParaRPr lang="en-US" dirty="0"/>
          </a:p>
        </p:txBody>
      </p:sp>
      <p:sp>
        <p:nvSpPr>
          <p:cNvPr id="4" name="Slide Number Placeholder 3"/>
          <p:cNvSpPr>
            <a:spLocks noGrp="1"/>
          </p:cNvSpPr>
          <p:nvPr>
            <p:ph type="sldNum" sz="quarter" idx="10"/>
          </p:nvPr>
        </p:nvSpPr>
        <p:spPr/>
        <p:txBody>
          <a:bodyPr/>
          <a:lstStyle/>
          <a:p>
            <a:fld id="{4192F8CE-51FD-4A21-B1F4-D5B6871812C2}" type="slidenum">
              <a:rPr lang="en-US" smtClean="0"/>
              <a:pPr/>
              <a:t>183</a:t>
            </a:fld>
            <a:endParaRPr lang="en-US"/>
          </a:p>
        </p:txBody>
      </p:sp>
    </p:spTree>
    <p:extLst>
      <p:ext uri="{BB962C8B-B14F-4D97-AF65-F5344CB8AC3E}">
        <p14:creationId xmlns:p14="http://schemas.microsoft.com/office/powerpoint/2010/main" val="2010079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Access the supply line from the pump disconnect,  </a:t>
            </a:r>
            <a:r>
              <a:rPr lang="en-US" dirty="0">
                <a:sym typeface="Wingdings" pitchFamily="2" charset="2"/>
              </a:rPr>
              <a:t> no hard 90’s</a:t>
            </a:r>
            <a:endParaRPr lang="en-US" dirty="0"/>
          </a:p>
        </p:txBody>
      </p:sp>
      <p:sp>
        <p:nvSpPr>
          <p:cNvPr id="4" name="Slide Number Placeholder 3"/>
          <p:cNvSpPr>
            <a:spLocks noGrp="1"/>
          </p:cNvSpPr>
          <p:nvPr>
            <p:ph type="sldNum" sz="quarter" idx="10"/>
          </p:nvPr>
        </p:nvSpPr>
        <p:spPr/>
        <p:txBody>
          <a:bodyPr/>
          <a:lstStyle/>
          <a:p>
            <a:fld id="{4192F8CE-51FD-4A21-B1F4-D5B6871812C2}" type="slidenum">
              <a:rPr lang="en-US" smtClean="0"/>
              <a:pPr/>
              <a:t>105</a:t>
            </a:fld>
            <a:endParaRPr lang="en-US"/>
          </a:p>
        </p:txBody>
      </p:sp>
    </p:spTree>
    <p:extLst>
      <p:ext uri="{BB962C8B-B14F-4D97-AF65-F5344CB8AC3E}">
        <p14:creationId xmlns:p14="http://schemas.microsoft.com/office/powerpoint/2010/main" val="21184052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Warm pliable</a:t>
            </a:r>
            <a:r>
              <a:rPr lang="en-US" baseline="0" dirty="0"/>
              <a:t> mastic conforming to contour</a:t>
            </a:r>
            <a:endParaRPr lang="en-US" dirty="0"/>
          </a:p>
        </p:txBody>
      </p:sp>
      <p:sp>
        <p:nvSpPr>
          <p:cNvPr id="4" name="Slide Number Placeholder 3"/>
          <p:cNvSpPr>
            <a:spLocks noGrp="1"/>
          </p:cNvSpPr>
          <p:nvPr>
            <p:ph type="sldNum" sz="quarter" idx="10"/>
          </p:nvPr>
        </p:nvSpPr>
        <p:spPr/>
        <p:txBody>
          <a:bodyPr/>
          <a:lstStyle/>
          <a:p>
            <a:fld id="{4192F8CE-51FD-4A21-B1F4-D5B6871812C2}" type="slidenum">
              <a:rPr lang="en-US" smtClean="0"/>
              <a:pPr/>
              <a:t>188</a:t>
            </a:fld>
            <a:endParaRPr lang="en-US"/>
          </a:p>
        </p:txBody>
      </p:sp>
    </p:spTree>
    <p:extLst>
      <p:ext uri="{BB962C8B-B14F-4D97-AF65-F5344CB8AC3E}">
        <p14:creationId xmlns:p14="http://schemas.microsoft.com/office/powerpoint/2010/main" val="1713798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Bead of silicone around the pipe   note cam</a:t>
            </a:r>
            <a:r>
              <a:rPr lang="en-US" baseline="0" dirty="0"/>
              <a:t> lock</a:t>
            </a:r>
            <a:endParaRPr lang="en-US" dirty="0"/>
          </a:p>
        </p:txBody>
      </p:sp>
      <p:sp>
        <p:nvSpPr>
          <p:cNvPr id="4" name="Slide Number Placeholder 3"/>
          <p:cNvSpPr>
            <a:spLocks noGrp="1"/>
          </p:cNvSpPr>
          <p:nvPr>
            <p:ph type="sldNum" sz="quarter" idx="10"/>
          </p:nvPr>
        </p:nvSpPr>
        <p:spPr/>
        <p:txBody>
          <a:bodyPr/>
          <a:lstStyle/>
          <a:p>
            <a:fld id="{4192F8CE-51FD-4A21-B1F4-D5B6871812C2}" type="slidenum">
              <a:rPr lang="en-US" smtClean="0"/>
              <a:pPr/>
              <a:t>192</a:t>
            </a:fld>
            <a:endParaRPr lang="en-US"/>
          </a:p>
        </p:txBody>
      </p:sp>
    </p:spTree>
    <p:extLst>
      <p:ext uri="{BB962C8B-B14F-4D97-AF65-F5344CB8AC3E}">
        <p14:creationId xmlns:p14="http://schemas.microsoft.com/office/powerpoint/2010/main" val="11489866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2 3/8” hole saw for 2” pipe.</a:t>
            </a:r>
            <a:r>
              <a:rPr lang="en-US" baseline="0" dirty="0"/>
              <a:t>  No need to seal the 4” ends on this installation.</a:t>
            </a:r>
            <a:endParaRPr lang="en-US" dirty="0"/>
          </a:p>
        </p:txBody>
      </p:sp>
      <p:sp>
        <p:nvSpPr>
          <p:cNvPr id="4" name="Slide Number Placeholder 3"/>
          <p:cNvSpPr>
            <a:spLocks noGrp="1"/>
          </p:cNvSpPr>
          <p:nvPr>
            <p:ph type="sldNum" sz="quarter" idx="10"/>
          </p:nvPr>
        </p:nvSpPr>
        <p:spPr/>
        <p:txBody>
          <a:bodyPr/>
          <a:lstStyle/>
          <a:p>
            <a:fld id="{4192F8CE-51FD-4A21-B1F4-D5B6871812C2}" type="slidenum">
              <a:rPr lang="en-US" smtClean="0"/>
              <a:pPr/>
              <a:t>198</a:t>
            </a:fld>
            <a:endParaRPr lang="en-US"/>
          </a:p>
        </p:txBody>
      </p:sp>
    </p:spTree>
    <p:extLst>
      <p:ext uri="{BB962C8B-B14F-4D97-AF65-F5344CB8AC3E}">
        <p14:creationId xmlns:p14="http://schemas.microsoft.com/office/powerpoint/2010/main" val="41182112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Access to remedy problems : </a:t>
            </a:r>
            <a:r>
              <a:rPr lang="en-US" dirty="0" err="1"/>
              <a:t>Jetter</a:t>
            </a:r>
            <a:r>
              <a:rPr lang="en-US" dirty="0"/>
              <a:t> cleaning</a:t>
            </a:r>
            <a:r>
              <a:rPr lang="en-US" baseline="0" dirty="0"/>
              <a:t> out a 4” pipe</a:t>
            </a:r>
            <a:endParaRPr lang="en-US" dirty="0"/>
          </a:p>
        </p:txBody>
      </p:sp>
      <p:sp>
        <p:nvSpPr>
          <p:cNvPr id="4" name="Slide Number Placeholder 3"/>
          <p:cNvSpPr>
            <a:spLocks noGrp="1"/>
          </p:cNvSpPr>
          <p:nvPr>
            <p:ph type="sldNum" sz="quarter" idx="10"/>
          </p:nvPr>
        </p:nvSpPr>
        <p:spPr/>
        <p:txBody>
          <a:bodyPr/>
          <a:lstStyle/>
          <a:p>
            <a:fld id="{4192F8CE-51FD-4A21-B1F4-D5B6871812C2}" type="slidenum">
              <a:rPr lang="en-US" smtClean="0"/>
              <a:pPr/>
              <a:t>233</a:t>
            </a:fld>
            <a:endParaRPr lang="en-US"/>
          </a:p>
        </p:txBody>
      </p:sp>
    </p:spTree>
    <p:extLst>
      <p:ext uri="{BB962C8B-B14F-4D97-AF65-F5344CB8AC3E}">
        <p14:creationId xmlns:p14="http://schemas.microsoft.com/office/powerpoint/2010/main" val="28817803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Access for maintenance:  Bottle brush on the end of an electricians tape</a:t>
            </a:r>
          </a:p>
        </p:txBody>
      </p:sp>
      <p:sp>
        <p:nvSpPr>
          <p:cNvPr id="4" name="Slide Number Placeholder 3"/>
          <p:cNvSpPr>
            <a:spLocks noGrp="1"/>
          </p:cNvSpPr>
          <p:nvPr>
            <p:ph type="sldNum" sz="quarter" idx="10"/>
          </p:nvPr>
        </p:nvSpPr>
        <p:spPr/>
        <p:txBody>
          <a:bodyPr/>
          <a:lstStyle/>
          <a:p>
            <a:fld id="{4192F8CE-51FD-4A21-B1F4-D5B6871812C2}" type="slidenum">
              <a:rPr lang="en-US" smtClean="0"/>
              <a:pPr/>
              <a:t>235</a:t>
            </a:fld>
            <a:endParaRPr lang="en-US"/>
          </a:p>
        </p:txBody>
      </p:sp>
    </p:spTree>
    <p:extLst>
      <p:ext uri="{BB962C8B-B14F-4D97-AF65-F5344CB8AC3E}">
        <p14:creationId xmlns:p14="http://schemas.microsoft.com/office/powerpoint/2010/main" val="32266745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To allow</a:t>
            </a:r>
            <a:r>
              <a:rPr lang="en-US" baseline="0" dirty="0"/>
              <a:t> this access, </a:t>
            </a:r>
            <a:r>
              <a:rPr lang="en-US" dirty="0"/>
              <a:t>No hard 90’s</a:t>
            </a:r>
          </a:p>
        </p:txBody>
      </p:sp>
      <p:sp>
        <p:nvSpPr>
          <p:cNvPr id="4" name="Slide Number Placeholder 3"/>
          <p:cNvSpPr>
            <a:spLocks noGrp="1"/>
          </p:cNvSpPr>
          <p:nvPr>
            <p:ph type="sldNum" sz="quarter" idx="10"/>
          </p:nvPr>
        </p:nvSpPr>
        <p:spPr/>
        <p:txBody>
          <a:bodyPr/>
          <a:lstStyle/>
          <a:p>
            <a:fld id="{4192F8CE-51FD-4A21-B1F4-D5B6871812C2}" type="slidenum">
              <a:rPr lang="en-US" smtClean="0"/>
              <a:pPr/>
              <a:t>241</a:t>
            </a:fld>
            <a:endParaRPr lang="en-US"/>
          </a:p>
        </p:txBody>
      </p:sp>
    </p:spTree>
    <p:extLst>
      <p:ext uri="{BB962C8B-B14F-4D97-AF65-F5344CB8AC3E}">
        <p14:creationId xmlns:p14="http://schemas.microsoft.com/office/powerpoint/2010/main" val="16952410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Single 45</a:t>
            </a:r>
          </a:p>
        </p:txBody>
      </p:sp>
      <p:sp>
        <p:nvSpPr>
          <p:cNvPr id="4" name="Slide Number Placeholder 3"/>
          <p:cNvSpPr>
            <a:spLocks noGrp="1"/>
          </p:cNvSpPr>
          <p:nvPr>
            <p:ph type="sldNum" sz="quarter" idx="10"/>
          </p:nvPr>
        </p:nvSpPr>
        <p:spPr/>
        <p:txBody>
          <a:bodyPr/>
          <a:lstStyle/>
          <a:p>
            <a:fld id="{4192F8CE-51FD-4A21-B1F4-D5B6871812C2}" type="slidenum">
              <a:rPr lang="en-US" smtClean="0"/>
              <a:pPr/>
              <a:t>243</a:t>
            </a:fld>
            <a:endParaRPr lang="en-US"/>
          </a:p>
        </p:txBody>
      </p:sp>
    </p:spTree>
    <p:extLst>
      <p:ext uri="{BB962C8B-B14F-4D97-AF65-F5344CB8AC3E}">
        <p14:creationId xmlns:p14="http://schemas.microsoft.com/office/powerpoint/2010/main" val="15358713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2 – 45’s</a:t>
            </a:r>
          </a:p>
        </p:txBody>
      </p:sp>
      <p:sp>
        <p:nvSpPr>
          <p:cNvPr id="4" name="Slide Number Placeholder 3"/>
          <p:cNvSpPr>
            <a:spLocks noGrp="1"/>
          </p:cNvSpPr>
          <p:nvPr>
            <p:ph type="sldNum" sz="quarter" idx="10"/>
          </p:nvPr>
        </p:nvSpPr>
        <p:spPr/>
        <p:txBody>
          <a:bodyPr/>
          <a:lstStyle/>
          <a:p>
            <a:fld id="{4192F8CE-51FD-4A21-B1F4-D5B6871812C2}" type="slidenum">
              <a:rPr lang="en-US" smtClean="0"/>
              <a:pPr/>
              <a:t>244</a:t>
            </a:fld>
            <a:endParaRPr lang="en-US"/>
          </a:p>
        </p:txBody>
      </p:sp>
    </p:spTree>
    <p:extLst>
      <p:ext uri="{BB962C8B-B14F-4D97-AF65-F5344CB8AC3E}">
        <p14:creationId xmlns:p14="http://schemas.microsoft.com/office/powerpoint/2010/main" val="3936365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Long sweep 90</a:t>
            </a:r>
          </a:p>
        </p:txBody>
      </p:sp>
      <p:sp>
        <p:nvSpPr>
          <p:cNvPr id="4" name="Slide Number Placeholder 3"/>
          <p:cNvSpPr>
            <a:spLocks noGrp="1"/>
          </p:cNvSpPr>
          <p:nvPr>
            <p:ph type="sldNum" sz="quarter" idx="10"/>
          </p:nvPr>
        </p:nvSpPr>
        <p:spPr/>
        <p:txBody>
          <a:bodyPr/>
          <a:lstStyle/>
          <a:p>
            <a:fld id="{4192F8CE-51FD-4A21-B1F4-D5B6871812C2}" type="slidenum">
              <a:rPr lang="en-US" smtClean="0"/>
              <a:pPr/>
              <a:t>245</a:t>
            </a:fld>
            <a:endParaRPr lang="en-US"/>
          </a:p>
        </p:txBody>
      </p:sp>
    </p:spTree>
    <p:extLst>
      <p:ext uri="{BB962C8B-B14F-4D97-AF65-F5344CB8AC3E}">
        <p14:creationId xmlns:p14="http://schemas.microsoft.com/office/powerpoint/2010/main" val="21084764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Single 45</a:t>
            </a:r>
          </a:p>
        </p:txBody>
      </p:sp>
      <p:sp>
        <p:nvSpPr>
          <p:cNvPr id="4" name="Slide Number Placeholder 3"/>
          <p:cNvSpPr>
            <a:spLocks noGrp="1"/>
          </p:cNvSpPr>
          <p:nvPr>
            <p:ph type="sldNum" sz="quarter" idx="10"/>
          </p:nvPr>
        </p:nvSpPr>
        <p:spPr/>
        <p:txBody>
          <a:bodyPr/>
          <a:lstStyle/>
          <a:p>
            <a:fld id="{4192F8CE-51FD-4A21-B1F4-D5B6871812C2}" type="slidenum">
              <a:rPr lang="en-US" smtClean="0"/>
              <a:pPr/>
              <a:t>249</a:t>
            </a:fld>
            <a:endParaRPr lang="en-US"/>
          </a:p>
        </p:txBody>
      </p:sp>
    </p:spTree>
    <p:extLst>
      <p:ext uri="{BB962C8B-B14F-4D97-AF65-F5344CB8AC3E}">
        <p14:creationId xmlns:p14="http://schemas.microsoft.com/office/powerpoint/2010/main" val="4242925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Example of a perfect set up.</a:t>
            </a:r>
            <a:r>
              <a:rPr lang="en-US" baseline="0" dirty="0"/>
              <a:t>   Note </a:t>
            </a:r>
            <a:r>
              <a:rPr lang="en-US" baseline="0" dirty="0" err="1"/>
              <a:t>elec</a:t>
            </a:r>
            <a:r>
              <a:rPr lang="en-US" baseline="0" dirty="0"/>
              <a:t> tape hassle, just put 1 restraint at top.</a:t>
            </a:r>
            <a:endParaRPr lang="en-US" dirty="0"/>
          </a:p>
        </p:txBody>
      </p:sp>
      <p:sp>
        <p:nvSpPr>
          <p:cNvPr id="4" name="Slide Number Placeholder 3"/>
          <p:cNvSpPr>
            <a:spLocks noGrp="1"/>
          </p:cNvSpPr>
          <p:nvPr>
            <p:ph type="sldNum" sz="quarter" idx="10"/>
          </p:nvPr>
        </p:nvSpPr>
        <p:spPr/>
        <p:txBody>
          <a:bodyPr/>
          <a:lstStyle/>
          <a:p>
            <a:fld id="{4192F8CE-51FD-4A21-B1F4-D5B6871812C2}" type="slidenum">
              <a:rPr lang="en-US" smtClean="0"/>
              <a:pPr/>
              <a:t>106</a:t>
            </a:fld>
            <a:endParaRPr lang="en-US"/>
          </a:p>
        </p:txBody>
      </p:sp>
    </p:spTree>
    <p:extLst>
      <p:ext uri="{BB962C8B-B14F-4D97-AF65-F5344CB8AC3E}">
        <p14:creationId xmlns:p14="http://schemas.microsoft.com/office/powerpoint/2010/main" val="24541230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Threaded plug</a:t>
            </a:r>
            <a:r>
              <a:rPr lang="en-US" baseline="0" dirty="0"/>
              <a:t> &amp; cap</a:t>
            </a:r>
            <a:endParaRPr lang="en-US" dirty="0"/>
          </a:p>
        </p:txBody>
      </p:sp>
      <p:sp>
        <p:nvSpPr>
          <p:cNvPr id="4" name="Slide Number Placeholder 3"/>
          <p:cNvSpPr>
            <a:spLocks noGrp="1"/>
          </p:cNvSpPr>
          <p:nvPr>
            <p:ph type="sldNum" sz="quarter" idx="10"/>
          </p:nvPr>
        </p:nvSpPr>
        <p:spPr/>
        <p:txBody>
          <a:bodyPr/>
          <a:lstStyle/>
          <a:p>
            <a:fld id="{4192F8CE-51FD-4A21-B1F4-D5B6871812C2}" type="slidenum">
              <a:rPr lang="en-US" smtClean="0"/>
              <a:pPr/>
              <a:t>253</a:t>
            </a:fld>
            <a:endParaRPr lang="en-US"/>
          </a:p>
        </p:txBody>
      </p:sp>
    </p:spTree>
    <p:extLst>
      <p:ext uri="{BB962C8B-B14F-4D97-AF65-F5344CB8AC3E}">
        <p14:creationId xmlns:p14="http://schemas.microsoft.com/office/powerpoint/2010/main" val="39927593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Another option is an expanding plug</a:t>
            </a:r>
          </a:p>
        </p:txBody>
      </p:sp>
      <p:sp>
        <p:nvSpPr>
          <p:cNvPr id="4" name="Slide Number Placeholder 3"/>
          <p:cNvSpPr>
            <a:spLocks noGrp="1"/>
          </p:cNvSpPr>
          <p:nvPr>
            <p:ph type="sldNum" sz="quarter" idx="10"/>
          </p:nvPr>
        </p:nvSpPr>
        <p:spPr/>
        <p:txBody>
          <a:bodyPr/>
          <a:lstStyle/>
          <a:p>
            <a:fld id="{4192F8CE-51FD-4A21-B1F4-D5B6871812C2}" type="slidenum">
              <a:rPr lang="en-US" smtClean="0"/>
              <a:pPr/>
              <a:t>256</a:t>
            </a:fld>
            <a:endParaRPr lang="en-US"/>
          </a:p>
        </p:txBody>
      </p:sp>
    </p:spTree>
    <p:extLst>
      <p:ext uri="{BB962C8B-B14F-4D97-AF65-F5344CB8AC3E}">
        <p14:creationId xmlns:p14="http://schemas.microsoft.com/office/powerpoint/2010/main" val="7262452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One solution</a:t>
            </a:r>
            <a:r>
              <a:rPr lang="en-US" baseline="0" dirty="0"/>
              <a:t> is to top feed the manifold,  with a 90 to a T in the manifold.  (air inlet in side)</a:t>
            </a:r>
            <a:endParaRPr lang="en-US" dirty="0"/>
          </a:p>
        </p:txBody>
      </p:sp>
      <p:sp>
        <p:nvSpPr>
          <p:cNvPr id="4" name="Slide Number Placeholder 3"/>
          <p:cNvSpPr>
            <a:spLocks noGrp="1"/>
          </p:cNvSpPr>
          <p:nvPr>
            <p:ph type="sldNum" sz="quarter" idx="10"/>
          </p:nvPr>
        </p:nvSpPr>
        <p:spPr/>
        <p:txBody>
          <a:bodyPr/>
          <a:lstStyle/>
          <a:p>
            <a:fld id="{4192F8CE-51FD-4A21-B1F4-D5B6871812C2}" type="slidenum">
              <a:rPr lang="en-US" smtClean="0"/>
              <a:pPr/>
              <a:t>271</a:t>
            </a:fld>
            <a:endParaRPr lang="en-US"/>
          </a:p>
        </p:txBody>
      </p:sp>
    </p:spTree>
    <p:extLst>
      <p:ext uri="{BB962C8B-B14F-4D97-AF65-F5344CB8AC3E}">
        <p14:creationId xmlns:p14="http://schemas.microsoft.com/office/powerpoint/2010/main" val="13631424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Supply pipe with </a:t>
            </a:r>
            <a:r>
              <a:rPr lang="en-US" baseline="0" dirty="0"/>
              <a:t> 2-45’s into manifold.</a:t>
            </a:r>
            <a:endParaRPr lang="en-US" dirty="0"/>
          </a:p>
        </p:txBody>
      </p:sp>
      <p:sp>
        <p:nvSpPr>
          <p:cNvPr id="4" name="Slide Number Placeholder 3"/>
          <p:cNvSpPr>
            <a:spLocks noGrp="1"/>
          </p:cNvSpPr>
          <p:nvPr>
            <p:ph type="sldNum" sz="quarter" idx="10"/>
          </p:nvPr>
        </p:nvSpPr>
        <p:spPr/>
        <p:txBody>
          <a:bodyPr/>
          <a:lstStyle/>
          <a:p>
            <a:fld id="{4192F8CE-51FD-4A21-B1F4-D5B6871812C2}" type="slidenum">
              <a:rPr lang="en-US" smtClean="0"/>
              <a:pPr/>
              <a:t>273</a:t>
            </a:fld>
            <a:endParaRPr lang="en-US"/>
          </a:p>
        </p:txBody>
      </p:sp>
    </p:spTree>
    <p:extLst>
      <p:ext uri="{BB962C8B-B14F-4D97-AF65-F5344CB8AC3E}">
        <p14:creationId xmlns:p14="http://schemas.microsoft.com/office/powerpoint/2010/main" val="16383131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Air</a:t>
            </a:r>
            <a:r>
              <a:rPr lang="en-US" baseline="0" dirty="0"/>
              <a:t> inlet covered by orifice shield.</a:t>
            </a:r>
            <a:endParaRPr lang="en-US" dirty="0"/>
          </a:p>
        </p:txBody>
      </p:sp>
      <p:sp>
        <p:nvSpPr>
          <p:cNvPr id="4" name="Slide Number Placeholder 3"/>
          <p:cNvSpPr>
            <a:spLocks noGrp="1"/>
          </p:cNvSpPr>
          <p:nvPr>
            <p:ph type="sldNum" sz="quarter" idx="10"/>
          </p:nvPr>
        </p:nvSpPr>
        <p:spPr/>
        <p:txBody>
          <a:bodyPr/>
          <a:lstStyle/>
          <a:p>
            <a:fld id="{4192F8CE-51FD-4A21-B1F4-D5B6871812C2}" type="slidenum">
              <a:rPr lang="en-US" smtClean="0"/>
              <a:pPr/>
              <a:t>275</a:t>
            </a:fld>
            <a:endParaRPr lang="en-US"/>
          </a:p>
        </p:txBody>
      </p:sp>
    </p:spTree>
    <p:extLst>
      <p:ext uri="{BB962C8B-B14F-4D97-AF65-F5344CB8AC3E}">
        <p14:creationId xmlns:p14="http://schemas.microsoft.com/office/powerpoint/2010/main" val="11352557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8” landscape</a:t>
            </a:r>
            <a:r>
              <a:rPr lang="en-US" baseline="0" dirty="0"/>
              <a:t> box</a:t>
            </a:r>
            <a:endParaRPr lang="en-US" dirty="0"/>
          </a:p>
        </p:txBody>
      </p:sp>
      <p:sp>
        <p:nvSpPr>
          <p:cNvPr id="4" name="Slide Number Placeholder 3"/>
          <p:cNvSpPr>
            <a:spLocks noGrp="1"/>
          </p:cNvSpPr>
          <p:nvPr>
            <p:ph type="sldNum" sz="quarter" idx="10"/>
          </p:nvPr>
        </p:nvSpPr>
        <p:spPr/>
        <p:txBody>
          <a:bodyPr/>
          <a:lstStyle/>
          <a:p>
            <a:fld id="{4192F8CE-51FD-4A21-B1F4-D5B6871812C2}" type="slidenum">
              <a:rPr lang="en-US" smtClean="0"/>
              <a:pPr/>
              <a:t>279</a:t>
            </a:fld>
            <a:endParaRPr lang="en-US"/>
          </a:p>
        </p:txBody>
      </p:sp>
    </p:spTree>
    <p:extLst>
      <p:ext uri="{BB962C8B-B14F-4D97-AF65-F5344CB8AC3E}">
        <p14:creationId xmlns:p14="http://schemas.microsoft.com/office/powerpoint/2010/main" val="2507297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6” PVC pipe minimum.  NOT 4”</a:t>
            </a:r>
          </a:p>
        </p:txBody>
      </p:sp>
      <p:sp>
        <p:nvSpPr>
          <p:cNvPr id="4" name="Slide Number Placeholder 3"/>
          <p:cNvSpPr>
            <a:spLocks noGrp="1"/>
          </p:cNvSpPr>
          <p:nvPr>
            <p:ph type="sldNum" sz="quarter" idx="10"/>
          </p:nvPr>
        </p:nvSpPr>
        <p:spPr/>
        <p:txBody>
          <a:bodyPr/>
          <a:lstStyle/>
          <a:p>
            <a:fld id="{4192F8CE-51FD-4A21-B1F4-D5B6871812C2}" type="slidenum">
              <a:rPr lang="en-US" smtClean="0"/>
              <a:pPr/>
              <a:t>280</a:t>
            </a:fld>
            <a:endParaRPr lang="en-US"/>
          </a:p>
        </p:txBody>
      </p:sp>
    </p:spTree>
    <p:extLst>
      <p:ext uri="{BB962C8B-B14F-4D97-AF65-F5344CB8AC3E}">
        <p14:creationId xmlns:p14="http://schemas.microsoft.com/office/powerpoint/2010/main" val="31885466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Make sure extra pipe slopes</a:t>
            </a:r>
            <a:r>
              <a:rPr lang="en-US" baseline="0" dirty="0"/>
              <a:t> back to the perforation.   And why stop at cleanouts…(next slide) include </a:t>
            </a:r>
            <a:r>
              <a:rPr lang="en-US" baseline="0" dirty="0" err="1"/>
              <a:t>insp</a:t>
            </a:r>
            <a:r>
              <a:rPr lang="en-US" baseline="0" dirty="0"/>
              <a:t> pipe.</a:t>
            </a:r>
            <a:endParaRPr lang="en-US" dirty="0"/>
          </a:p>
        </p:txBody>
      </p:sp>
      <p:sp>
        <p:nvSpPr>
          <p:cNvPr id="4" name="Slide Number Placeholder 3"/>
          <p:cNvSpPr>
            <a:spLocks noGrp="1"/>
          </p:cNvSpPr>
          <p:nvPr>
            <p:ph type="sldNum" sz="quarter" idx="10"/>
          </p:nvPr>
        </p:nvSpPr>
        <p:spPr/>
        <p:txBody>
          <a:bodyPr/>
          <a:lstStyle/>
          <a:p>
            <a:fld id="{4192F8CE-51FD-4A21-B1F4-D5B6871812C2}" type="slidenum">
              <a:rPr lang="en-US" smtClean="0"/>
              <a:pPr/>
              <a:t>285</a:t>
            </a:fld>
            <a:endParaRPr lang="en-US"/>
          </a:p>
        </p:txBody>
      </p:sp>
    </p:spTree>
    <p:extLst>
      <p:ext uri="{BB962C8B-B14F-4D97-AF65-F5344CB8AC3E}">
        <p14:creationId xmlns:p14="http://schemas.microsoft.com/office/powerpoint/2010/main" val="34381865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Include</a:t>
            </a:r>
            <a:r>
              <a:rPr lang="en-US" baseline="0" dirty="0"/>
              <a:t> inspection pipe in cleanout box</a:t>
            </a:r>
            <a:endParaRPr lang="en-US" dirty="0"/>
          </a:p>
        </p:txBody>
      </p:sp>
      <p:sp>
        <p:nvSpPr>
          <p:cNvPr id="4" name="Slide Number Placeholder 3"/>
          <p:cNvSpPr>
            <a:spLocks noGrp="1"/>
          </p:cNvSpPr>
          <p:nvPr>
            <p:ph type="sldNum" sz="quarter" idx="10"/>
          </p:nvPr>
        </p:nvSpPr>
        <p:spPr/>
        <p:txBody>
          <a:bodyPr/>
          <a:lstStyle/>
          <a:p>
            <a:fld id="{4192F8CE-51FD-4A21-B1F4-D5B6871812C2}" type="slidenum">
              <a:rPr lang="en-US" smtClean="0"/>
              <a:pPr/>
              <a:t>287</a:t>
            </a:fld>
            <a:endParaRPr lang="en-US"/>
          </a:p>
        </p:txBody>
      </p:sp>
    </p:spTree>
    <p:extLst>
      <p:ext uri="{BB962C8B-B14F-4D97-AF65-F5344CB8AC3E}">
        <p14:creationId xmlns:p14="http://schemas.microsoft.com/office/powerpoint/2010/main" val="14250606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Make</a:t>
            </a:r>
            <a:r>
              <a:rPr lang="en-US" baseline="0" dirty="0"/>
              <a:t> use of that extra piece of riser, or the cracked piece</a:t>
            </a:r>
            <a:endParaRPr lang="en-US" dirty="0"/>
          </a:p>
        </p:txBody>
      </p:sp>
      <p:sp>
        <p:nvSpPr>
          <p:cNvPr id="4" name="Slide Number Placeholder 3"/>
          <p:cNvSpPr>
            <a:spLocks noGrp="1"/>
          </p:cNvSpPr>
          <p:nvPr>
            <p:ph type="sldNum" sz="quarter" idx="10"/>
          </p:nvPr>
        </p:nvSpPr>
        <p:spPr/>
        <p:txBody>
          <a:bodyPr/>
          <a:lstStyle/>
          <a:p>
            <a:fld id="{4192F8CE-51FD-4A21-B1F4-D5B6871812C2}" type="slidenum">
              <a:rPr lang="en-US" smtClean="0"/>
              <a:pPr/>
              <a:t>288</a:t>
            </a:fld>
            <a:endParaRPr lang="en-US"/>
          </a:p>
        </p:txBody>
      </p:sp>
    </p:spTree>
    <p:extLst>
      <p:ext uri="{BB962C8B-B14F-4D97-AF65-F5344CB8AC3E}">
        <p14:creationId xmlns:p14="http://schemas.microsoft.com/office/powerpoint/2010/main" val="1909912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Accessing pump disconnect.</a:t>
            </a:r>
            <a:r>
              <a:rPr lang="en-US" baseline="0" dirty="0"/>
              <a:t>  </a:t>
            </a:r>
            <a:r>
              <a:rPr lang="en-US" dirty="0"/>
              <a:t>During</a:t>
            </a:r>
            <a:r>
              <a:rPr lang="en-US" baseline="0" dirty="0"/>
              <a:t> summer construction, easy to bend over and reach WAY into the riser</a:t>
            </a:r>
            <a:endParaRPr lang="en-US" dirty="0"/>
          </a:p>
        </p:txBody>
      </p:sp>
      <p:sp>
        <p:nvSpPr>
          <p:cNvPr id="4" name="Slide Number Placeholder 3"/>
          <p:cNvSpPr>
            <a:spLocks noGrp="1"/>
          </p:cNvSpPr>
          <p:nvPr>
            <p:ph type="sldNum" sz="quarter" idx="10"/>
          </p:nvPr>
        </p:nvSpPr>
        <p:spPr/>
        <p:txBody>
          <a:bodyPr/>
          <a:lstStyle/>
          <a:p>
            <a:fld id="{4192F8CE-51FD-4A21-B1F4-D5B6871812C2}" type="slidenum">
              <a:rPr lang="en-US" smtClean="0"/>
              <a:pPr/>
              <a:t>109</a:t>
            </a:fld>
            <a:endParaRPr lang="en-US"/>
          </a:p>
        </p:txBody>
      </p:sp>
    </p:spTree>
    <p:extLst>
      <p:ext uri="{BB962C8B-B14F-4D97-AF65-F5344CB8AC3E}">
        <p14:creationId xmlns:p14="http://schemas.microsoft.com/office/powerpoint/2010/main" val="17355641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Gives</a:t>
            </a:r>
            <a:r>
              <a:rPr lang="en-US" baseline="0" dirty="0"/>
              <a:t> a nice professional appearance</a:t>
            </a:r>
            <a:endParaRPr lang="en-US" dirty="0"/>
          </a:p>
        </p:txBody>
      </p:sp>
      <p:sp>
        <p:nvSpPr>
          <p:cNvPr id="4" name="Slide Number Placeholder 3"/>
          <p:cNvSpPr>
            <a:spLocks noGrp="1"/>
          </p:cNvSpPr>
          <p:nvPr>
            <p:ph type="sldNum" sz="quarter" idx="10"/>
          </p:nvPr>
        </p:nvSpPr>
        <p:spPr/>
        <p:txBody>
          <a:bodyPr/>
          <a:lstStyle/>
          <a:p>
            <a:fld id="{4192F8CE-51FD-4A21-B1F4-D5B6871812C2}" type="slidenum">
              <a:rPr lang="en-US" smtClean="0"/>
              <a:pPr/>
              <a:t>289</a:t>
            </a:fld>
            <a:endParaRPr lang="en-US"/>
          </a:p>
        </p:txBody>
      </p:sp>
    </p:spTree>
    <p:extLst>
      <p:ext uri="{BB962C8B-B14F-4D97-AF65-F5344CB8AC3E}">
        <p14:creationId xmlns:p14="http://schemas.microsoft.com/office/powerpoint/2010/main" val="33679876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192F8CE-51FD-4A21-B1F4-D5B6871812C2}" type="slidenum">
              <a:rPr lang="en-US" smtClean="0"/>
              <a:pPr/>
              <a:t>297</a:t>
            </a:fld>
            <a:endParaRPr lang="en-US"/>
          </a:p>
        </p:txBody>
      </p:sp>
    </p:spTree>
    <p:extLst>
      <p:ext uri="{BB962C8B-B14F-4D97-AF65-F5344CB8AC3E}">
        <p14:creationId xmlns:p14="http://schemas.microsoft.com/office/powerpoint/2010/main" val="36279593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a:t>
            </a:r>
            <a:r>
              <a:rPr lang="en-US" baseline="0" dirty="0"/>
              <a:t> small cleanout with a layer of dirt &amp; fabric over the rock will not drain</a:t>
            </a:r>
            <a:endParaRPr lang="en-US" dirty="0"/>
          </a:p>
        </p:txBody>
      </p:sp>
      <p:sp>
        <p:nvSpPr>
          <p:cNvPr id="4" name="Slide Number Placeholder 3"/>
          <p:cNvSpPr>
            <a:spLocks noGrp="1"/>
          </p:cNvSpPr>
          <p:nvPr>
            <p:ph type="sldNum" sz="quarter" idx="10"/>
          </p:nvPr>
        </p:nvSpPr>
        <p:spPr/>
        <p:txBody>
          <a:bodyPr/>
          <a:lstStyle/>
          <a:p>
            <a:fld id="{4192F8CE-51FD-4A21-B1F4-D5B6871812C2}" type="slidenum">
              <a:rPr lang="en-US" smtClean="0"/>
              <a:pPr/>
              <a:t>300</a:t>
            </a:fld>
            <a:endParaRPr lang="en-US"/>
          </a:p>
        </p:txBody>
      </p:sp>
    </p:spTree>
    <p:extLst>
      <p:ext uri="{BB962C8B-B14F-4D97-AF65-F5344CB8AC3E}">
        <p14:creationId xmlns:p14="http://schemas.microsoft.com/office/powerpoint/2010/main" val="3623985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Long sweep 90</a:t>
            </a:r>
          </a:p>
        </p:txBody>
      </p:sp>
      <p:sp>
        <p:nvSpPr>
          <p:cNvPr id="4" name="Slide Number Placeholder 3"/>
          <p:cNvSpPr>
            <a:spLocks noGrp="1"/>
          </p:cNvSpPr>
          <p:nvPr>
            <p:ph type="sldNum" sz="quarter" idx="10"/>
          </p:nvPr>
        </p:nvSpPr>
        <p:spPr/>
        <p:txBody>
          <a:bodyPr/>
          <a:lstStyle/>
          <a:p>
            <a:fld id="{4192F8CE-51FD-4A21-B1F4-D5B6871812C2}" type="slidenum">
              <a:rPr lang="en-US" smtClean="0"/>
              <a:pPr/>
              <a:t>304</a:t>
            </a:fld>
            <a:endParaRPr lang="en-US"/>
          </a:p>
        </p:txBody>
      </p:sp>
    </p:spTree>
    <p:extLst>
      <p:ext uri="{BB962C8B-B14F-4D97-AF65-F5344CB8AC3E}">
        <p14:creationId xmlns:p14="http://schemas.microsoft.com/office/powerpoint/2010/main" val="28702184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Take some extra 1.5” pipe through the 4”, can be difficult to accurately</a:t>
            </a:r>
            <a:r>
              <a:rPr lang="en-US" baseline="0" dirty="0"/>
              <a:t> measure </a:t>
            </a:r>
            <a:r>
              <a:rPr lang="en-US" baseline="0" dirty="0" err="1"/>
              <a:t>ponding</a:t>
            </a:r>
            <a:endParaRPr lang="en-US" dirty="0"/>
          </a:p>
        </p:txBody>
      </p:sp>
      <p:sp>
        <p:nvSpPr>
          <p:cNvPr id="4" name="Slide Number Placeholder 3"/>
          <p:cNvSpPr>
            <a:spLocks noGrp="1"/>
          </p:cNvSpPr>
          <p:nvPr>
            <p:ph type="sldNum" sz="quarter" idx="10"/>
          </p:nvPr>
        </p:nvSpPr>
        <p:spPr/>
        <p:txBody>
          <a:bodyPr/>
          <a:lstStyle/>
          <a:p>
            <a:fld id="{4192F8CE-51FD-4A21-B1F4-D5B6871812C2}" type="slidenum">
              <a:rPr lang="en-US" smtClean="0"/>
              <a:pPr/>
              <a:t>314</a:t>
            </a:fld>
            <a:endParaRPr lang="en-US"/>
          </a:p>
        </p:txBody>
      </p:sp>
    </p:spTree>
    <p:extLst>
      <p:ext uri="{BB962C8B-B14F-4D97-AF65-F5344CB8AC3E}">
        <p14:creationId xmlns:p14="http://schemas.microsoft.com/office/powerpoint/2010/main" val="17400919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Slit the pipe  (notice orifice shields)</a:t>
            </a:r>
          </a:p>
        </p:txBody>
      </p:sp>
      <p:sp>
        <p:nvSpPr>
          <p:cNvPr id="4" name="Slide Number Placeholder 3"/>
          <p:cNvSpPr>
            <a:spLocks noGrp="1"/>
          </p:cNvSpPr>
          <p:nvPr>
            <p:ph type="sldNum" sz="quarter" idx="10"/>
          </p:nvPr>
        </p:nvSpPr>
        <p:spPr/>
        <p:txBody>
          <a:bodyPr/>
          <a:lstStyle/>
          <a:p>
            <a:fld id="{4192F8CE-51FD-4A21-B1F4-D5B6871812C2}" type="slidenum">
              <a:rPr lang="en-US" smtClean="0"/>
              <a:pPr/>
              <a:t>317</a:t>
            </a:fld>
            <a:endParaRPr lang="en-US"/>
          </a:p>
        </p:txBody>
      </p:sp>
    </p:spTree>
    <p:extLst>
      <p:ext uri="{BB962C8B-B14F-4D97-AF65-F5344CB8AC3E}">
        <p14:creationId xmlns:p14="http://schemas.microsoft.com/office/powerpoint/2010/main" val="18713868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Take some extra 1.5” pipe through the 4”, can be difficult to accurately</a:t>
            </a:r>
            <a:r>
              <a:rPr lang="en-US" baseline="0" dirty="0"/>
              <a:t> measure </a:t>
            </a:r>
            <a:r>
              <a:rPr lang="en-US" baseline="0" dirty="0" err="1"/>
              <a:t>ponding</a:t>
            </a:r>
            <a:endParaRPr lang="en-US" dirty="0"/>
          </a:p>
        </p:txBody>
      </p:sp>
      <p:sp>
        <p:nvSpPr>
          <p:cNvPr id="4" name="Slide Number Placeholder 3"/>
          <p:cNvSpPr>
            <a:spLocks noGrp="1"/>
          </p:cNvSpPr>
          <p:nvPr>
            <p:ph type="sldNum" sz="quarter" idx="10"/>
          </p:nvPr>
        </p:nvSpPr>
        <p:spPr/>
        <p:txBody>
          <a:bodyPr/>
          <a:lstStyle/>
          <a:p>
            <a:fld id="{4192F8CE-51FD-4A21-B1F4-D5B6871812C2}" type="slidenum">
              <a:rPr lang="en-US" smtClean="0"/>
              <a:pPr/>
              <a:t>318</a:t>
            </a:fld>
            <a:endParaRPr lang="en-US"/>
          </a:p>
        </p:txBody>
      </p:sp>
    </p:spTree>
    <p:extLst>
      <p:ext uri="{BB962C8B-B14F-4D97-AF65-F5344CB8AC3E}">
        <p14:creationId xmlns:p14="http://schemas.microsoft.com/office/powerpoint/2010/main" val="3600661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Union</a:t>
            </a:r>
          </a:p>
        </p:txBody>
      </p:sp>
      <p:sp>
        <p:nvSpPr>
          <p:cNvPr id="4" name="Slide Number Placeholder 3"/>
          <p:cNvSpPr>
            <a:spLocks noGrp="1"/>
          </p:cNvSpPr>
          <p:nvPr>
            <p:ph type="sldNum" sz="quarter" idx="10"/>
          </p:nvPr>
        </p:nvSpPr>
        <p:spPr/>
        <p:txBody>
          <a:bodyPr/>
          <a:lstStyle/>
          <a:p>
            <a:fld id="{4192F8CE-51FD-4A21-B1F4-D5B6871812C2}" type="slidenum">
              <a:rPr lang="en-US" smtClean="0"/>
              <a:pPr/>
              <a:t>117</a:t>
            </a:fld>
            <a:endParaRPr lang="en-US"/>
          </a:p>
        </p:txBody>
      </p:sp>
    </p:spTree>
    <p:extLst>
      <p:ext uri="{BB962C8B-B14F-4D97-AF65-F5344CB8AC3E}">
        <p14:creationId xmlns:p14="http://schemas.microsoft.com/office/powerpoint/2010/main" val="2531919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Unions are big, &amp; basically impossible to loosen with one hand, need tool or two hands.</a:t>
            </a:r>
          </a:p>
        </p:txBody>
      </p:sp>
      <p:sp>
        <p:nvSpPr>
          <p:cNvPr id="4" name="Slide Number Placeholder 3"/>
          <p:cNvSpPr>
            <a:spLocks noGrp="1"/>
          </p:cNvSpPr>
          <p:nvPr>
            <p:ph type="sldNum" sz="quarter" idx="10"/>
          </p:nvPr>
        </p:nvSpPr>
        <p:spPr/>
        <p:txBody>
          <a:bodyPr/>
          <a:lstStyle/>
          <a:p>
            <a:fld id="{4192F8CE-51FD-4A21-B1F4-D5B6871812C2}" type="slidenum">
              <a:rPr lang="en-US" smtClean="0"/>
              <a:pPr/>
              <a:t>118</a:t>
            </a:fld>
            <a:endParaRPr lang="en-US"/>
          </a:p>
        </p:txBody>
      </p:sp>
    </p:spTree>
    <p:extLst>
      <p:ext uri="{BB962C8B-B14F-4D97-AF65-F5344CB8AC3E}">
        <p14:creationId xmlns:p14="http://schemas.microsoft.com/office/powerpoint/2010/main" val="2138151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Hassle to get the threads lined up.  2 arms in the riser –&gt; falling in.</a:t>
            </a:r>
          </a:p>
        </p:txBody>
      </p:sp>
      <p:sp>
        <p:nvSpPr>
          <p:cNvPr id="4" name="Slide Number Placeholder 3"/>
          <p:cNvSpPr>
            <a:spLocks noGrp="1"/>
          </p:cNvSpPr>
          <p:nvPr>
            <p:ph type="sldNum" sz="quarter" idx="10"/>
          </p:nvPr>
        </p:nvSpPr>
        <p:spPr/>
        <p:txBody>
          <a:bodyPr/>
          <a:lstStyle/>
          <a:p>
            <a:fld id="{4192F8CE-51FD-4A21-B1F4-D5B6871812C2}" type="slidenum">
              <a:rPr lang="en-US" smtClean="0"/>
              <a:pPr/>
              <a:t>119</a:t>
            </a:fld>
            <a:endParaRPr lang="en-US"/>
          </a:p>
        </p:txBody>
      </p:sp>
    </p:spTree>
    <p:extLst>
      <p:ext uri="{BB962C8B-B14F-4D97-AF65-F5344CB8AC3E}">
        <p14:creationId xmlns:p14="http://schemas.microsoft.com/office/powerpoint/2010/main" val="3642688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Cam lock</a:t>
            </a:r>
          </a:p>
        </p:txBody>
      </p:sp>
      <p:sp>
        <p:nvSpPr>
          <p:cNvPr id="4" name="Slide Number Placeholder 3"/>
          <p:cNvSpPr>
            <a:spLocks noGrp="1"/>
          </p:cNvSpPr>
          <p:nvPr>
            <p:ph type="sldNum" sz="quarter" idx="10"/>
          </p:nvPr>
        </p:nvSpPr>
        <p:spPr/>
        <p:txBody>
          <a:bodyPr/>
          <a:lstStyle/>
          <a:p>
            <a:fld id="{4192F8CE-51FD-4A21-B1F4-D5B6871812C2}" type="slidenum">
              <a:rPr lang="en-US" smtClean="0"/>
              <a:pPr/>
              <a:t>120</a:t>
            </a:fld>
            <a:endParaRPr lang="en-US"/>
          </a:p>
        </p:txBody>
      </p:sp>
    </p:spTree>
    <p:extLst>
      <p:ext uri="{BB962C8B-B14F-4D97-AF65-F5344CB8AC3E}">
        <p14:creationId xmlns:p14="http://schemas.microsoft.com/office/powerpoint/2010/main" val="4102837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Example of a perfect set up.</a:t>
            </a:r>
            <a:r>
              <a:rPr lang="en-US" baseline="0" dirty="0"/>
              <a:t>   Note </a:t>
            </a:r>
            <a:r>
              <a:rPr lang="en-US" baseline="0" dirty="0" err="1"/>
              <a:t>elec</a:t>
            </a:r>
            <a:r>
              <a:rPr lang="en-US" baseline="0" dirty="0"/>
              <a:t> tape hassle, just put 1 restraint at top.</a:t>
            </a:r>
            <a:endParaRPr lang="en-US" dirty="0"/>
          </a:p>
        </p:txBody>
      </p:sp>
      <p:sp>
        <p:nvSpPr>
          <p:cNvPr id="4" name="Slide Number Placeholder 3"/>
          <p:cNvSpPr>
            <a:spLocks noGrp="1"/>
          </p:cNvSpPr>
          <p:nvPr>
            <p:ph type="sldNum" sz="quarter" idx="10"/>
          </p:nvPr>
        </p:nvSpPr>
        <p:spPr/>
        <p:txBody>
          <a:bodyPr/>
          <a:lstStyle/>
          <a:p>
            <a:fld id="{4192F8CE-51FD-4A21-B1F4-D5B6871812C2}" type="slidenum">
              <a:rPr lang="en-US" smtClean="0"/>
              <a:pPr/>
              <a:t>121</a:t>
            </a:fld>
            <a:endParaRPr lang="en-US"/>
          </a:p>
        </p:txBody>
      </p:sp>
    </p:spTree>
    <p:extLst>
      <p:ext uri="{BB962C8B-B14F-4D97-AF65-F5344CB8AC3E}">
        <p14:creationId xmlns:p14="http://schemas.microsoft.com/office/powerpoint/2010/main" val="1911413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530C599-2BFF-42AE-83BC-327783FD0192}" type="datetimeFigureOut">
              <a:rPr lang="en-US" smtClean="0"/>
              <a:pPr/>
              <a:t>3/9/2021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FA2141-8EE9-4059-9F2B-022CF7893D5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30C599-2BFF-42AE-83BC-327783FD0192}" type="datetimeFigureOut">
              <a:rPr lang="en-US" smtClean="0"/>
              <a:pPr/>
              <a:t>3/9/2021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FA2141-8EE9-4059-9F2B-022CF7893D5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30C599-2BFF-42AE-83BC-327783FD0192}" type="datetimeFigureOut">
              <a:rPr lang="en-US" smtClean="0"/>
              <a:pPr/>
              <a:t>3/9/2021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FA2141-8EE9-4059-9F2B-022CF7893D5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30C599-2BFF-42AE-83BC-327783FD0192}" type="datetimeFigureOut">
              <a:rPr lang="en-US" smtClean="0"/>
              <a:pPr/>
              <a:t>3/9/2021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FA2141-8EE9-4059-9F2B-022CF7893D5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30C599-2BFF-42AE-83BC-327783FD0192}" type="datetimeFigureOut">
              <a:rPr lang="en-US" smtClean="0"/>
              <a:pPr/>
              <a:t>3/9/2021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FA2141-8EE9-4059-9F2B-022CF7893D5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30C599-2BFF-42AE-83BC-327783FD0192}" type="datetimeFigureOut">
              <a:rPr lang="en-US" smtClean="0"/>
              <a:pPr/>
              <a:t>3/9/2021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FA2141-8EE9-4059-9F2B-022CF7893D5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30C599-2BFF-42AE-83BC-327783FD0192}" type="datetimeFigureOut">
              <a:rPr lang="en-US" smtClean="0"/>
              <a:pPr/>
              <a:t>3/9/2021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FA2141-8EE9-4059-9F2B-022CF7893D5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30C599-2BFF-42AE-83BC-327783FD0192}" type="datetimeFigureOut">
              <a:rPr lang="en-US" smtClean="0"/>
              <a:pPr/>
              <a:t>3/9/2021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FA2141-8EE9-4059-9F2B-022CF7893D5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30C599-2BFF-42AE-83BC-327783FD0192}" type="datetimeFigureOut">
              <a:rPr lang="en-US" smtClean="0"/>
              <a:pPr/>
              <a:t>3/9/2021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FA2141-8EE9-4059-9F2B-022CF7893D5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30C599-2BFF-42AE-83BC-327783FD0192}" type="datetimeFigureOut">
              <a:rPr lang="en-US" smtClean="0"/>
              <a:pPr/>
              <a:t>3/9/2021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FA2141-8EE9-4059-9F2B-022CF7893D5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30C599-2BFF-42AE-83BC-327783FD0192}" type="datetimeFigureOut">
              <a:rPr lang="en-US" smtClean="0"/>
              <a:pPr/>
              <a:t>3/9/2021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FA2141-8EE9-4059-9F2B-022CF7893D5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30C599-2BFF-42AE-83BC-327783FD0192}" type="datetimeFigureOut">
              <a:rPr lang="en-US" smtClean="0"/>
              <a:pPr/>
              <a:t>3/9/2021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FA2141-8EE9-4059-9F2B-022CF7893D5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0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12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40.jpeg"/></Relationships>
</file>

<file path=ppt/slides/_rels/slide181.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png"/></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jpeg"/><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300.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11.jpeg"/></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hyperlink" Target="http://www.septicresource.com/"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8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1" algn="ctr">
              <a:buNone/>
            </a:pPr>
            <a:r>
              <a:rPr lang="en-US" sz="4800" dirty="0"/>
              <a:t>“Septic Installation”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4525963"/>
          </a:xfrm>
        </p:spPr>
        <p:txBody>
          <a:bodyPr>
            <a:normAutofit/>
          </a:bodyPr>
          <a:lstStyle/>
          <a:p>
            <a:pPr>
              <a:buNone/>
            </a:pPr>
            <a:r>
              <a:rPr lang="en-US" sz="2000" dirty="0"/>
              <a:t>				</a:t>
            </a:r>
            <a:r>
              <a:rPr lang="en-US" sz="2800" b="1" dirty="0"/>
              <a:t>1 – Septic tanks</a:t>
            </a:r>
          </a:p>
          <a:p>
            <a:pPr>
              <a:buNone/>
            </a:pPr>
            <a:endParaRPr lang="en-US" sz="2000" dirty="0"/>
          </a:p>
          <a:p>
            <a:pPr>
              <a:buNone/>
            </a:pPr>
            <a:endParaRPr lang="en-US" sz="2000"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1143000"/>
          </a:xfrm>
        </p:spPr>
        <p:txBody>
          <a:bodyPr>
            <a:normAutofit/>
          </a:bodyPr>
          <a:lstStyle/>
          <a:p>
            <a:r>
              <a:rPr lang="en-US" sz="2800" dirty="0"/>
              <a:t>Flex pipe                                 </a:t>
            </a:r>
            <a:br>
              <a:rPr lang="en-US" sz="2800" dirty="0"/>
            </a:br>
            <a:r>
              <a:rPr lang="en-US" sz="2800" dirty="0"/>
              <a:t>(whirlpool tub style pipe)</a:t>
            </a:r>
          </a:p>
        </p:txBody>
      </p:sp>
      <p:pic>
        <p:nvPicPr>
          <p:cNvPr id="2051" name="Picture 3" descr="C:\Documents and Settings\tjj7335\Desktop\flex.bmp"/>
          <p:cNvPicPr>
            <a:picLocks noChangeAspect="1" noChangeArrowheads="1"/>
          </p:cNvPicPr>
          <p:nvPr/>
        </p:nvPicPr>
        <p:blipFill>
          <a:blip r:embed="rId2" cstate="print"/>
          <a:srcRect/>
          <a:stretch>
            <a:fillRect/>
          </a:stretch>
        </p:blipFill>
        <p:spPr bwMode="auto">
          <a:xfrm>
            <a:off x="1447800" y="1531307"/>
            <a:ext cx="6172200" cy="5326693"/>
          </a:xfrm>
          <a:prstGeom prst="rect">
            <a:avLst/>
          </a:prstGeom>
          <a:noFill/>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15 degree fitting turned until level again</a:t>
            </a:r>
          </a:p>
        </p:txBody>
      </p:sp>
      <p:pic>
        <p:nvPicPr>
          <p:cNvPr id="4" name="Picture 2"/>
          <p:cNvPicPr>
            <a:picLocks noGrp="1" noChangeAspect="1" noChangeArrowheads="1"/>
          </p:cNvPicPr>
          <p:nvPr>
            <p:ph idx="1"/>
          </p:nvPr>
        </p:nvPicPr>
        <p:blipFill>
          <a:blip r:embed="rId2" cstate="print"/>
          <a:srcRect l="1453"/>
          <a:stretch>
            <a:fillRect/>
          </a:stretch>
        </p:blipFill>
        <p:spPr bwMode="auto">
          <a:xfrm>
            <a:off x="990600" y="1828800"/>
            <a:ext cx="7034509" cy="4408083"/>
          </a:xfrm>
          <a:prstGeom prst="rect">
            <a:avLst/>
          </a:prstGeom>
          <a:noFill/>
          <a:ln w="9525">
            <a:noFill/>
            <a:miter lim="800000"/>
            <a:headEnd/>
            <a:tailEnd/>
          </a:ln>
          <a:effec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2667000"/>
          </a:xfrm>
        </p:spPr>
        <p:txBody>
          <a:bodyPr>
            <a:normAutofit/>
          </a:bodyPr>
          <a:lstStyle/>
          <a:p>
            <a:r>
              <a:rPr lang="en-US" sz="2800" dirty="0"/>
              <a:t>A “street” fitting does not require a piece of pipe between two fittings.  (this simplifies the connection)</a:t>
            </a:r>
            <a:br>
              <a:rPr lang="en-US" sz="2800" dirty="0"/>
            </a:br>
            <a:br>
              <a:rPr lang="en-US" sz="2800" dirty="0"/>
            </a:br>
            <a:br>
              <a:rPr lang="en-US" sz="2800" dirty="0"/>
            </a:br>
            <a:r>
              <a:rPr lang="en-US" sz="2800" dirty="0"/>
              <a:t>regular 90’s                                     street 90      </a:t>
            </a:r>
          </a:p>
        </p:txBody>
      </p:sp>
      <p:pic>
        <p:nvPicPr>
          <p:cNvPr id="2053" name="Picture 5" descr="C:\Documents and Settings\tjj7335\Desktop\Picture1.jpg"/>
          <p:cNvPicPr>
            <a:picLocks noGrp="1" noChangeAspect="1" noChangeArrowheads="1"/>
          </p:cNvPicPr>
          <p:nvPr>
            <p:ph idx="1"/>
          </p:nvPr>
        </p:nvPicPr>
        <p:blipFill>
          <a:blip r:embed="rId2" cstate="print"/>
          <a:srcRect/>
          <a:stretch>
            <a:fillRect/>
          </a:stretch>
        </p:blipFill>
        <p:spPr bwMode="auto">
          <a:xfrm>
            <a:off x="4419600" y="2971800"/>
            <a:ext cx="3962400" cy="3564552"/>
          </a:xfrm>
          <a:prstGeom prst="rect">
            <a:avLst/>
          </a:prstGeom>
          <a:noFill/>
        </p:spPr>
      </p:pic>
      <p:pic>
        <p:nvPicPr>
          <p:cNvPr id="1026" name="Picture 2" descr="H:\septic pictures\fittings.jpg"/>
          <p:cNvPicPr>
            <a:picLocks noChangeAspect="1" noChangeArrowheads="1"/>
          </p:cNvPicPr>
          <p:nvPr/>
        </p:nvPicPr>
        <p:blipFill>
          <a:blip r:embed="rId3" cstate="print"/>
          <a:srcRect l="4500" r="5625"/>
          <a:stretch>
            <a:fillRect/>
          </a:stretch>
        </p:blipFill>
        <p:spPr bwMode="auto">
          <a:xfrm>
            <a:off x="90486" y="3048000"/>
            <a:ext cx="4109090" cy="3429000"/>
          </a:xfrm>
          <a:prstGeom prst="rect">
            <a:avLst/>
          </a:prstGeom>
          <a:noFill/>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The “street” 90 and the regular 90 fitting can now </a:t>
            </a:r>
            <a:br>
              <a:rPr lang="en-US" sz="2800" dirty="0"/>
            </a:br>
            <a:r>
              <a:rPr lang="en-US" sz="2800" dirty="0"/>
              <a:t>be spun to return to a vertical pipe connection.</a:t>
            </a:r>
          </a:p>
        </p:txBody>
      </p:sp>
      <p:pic>
        <p:nvPicPr>
          <p:cNvPr id="4" name="Picture 4" descr="H:\septic pictures\street fitting 3.JPG"/>
          <p:cNvPicPr>
            <a:picLocks noGrp="1" noChangeAspect="1" noChangeArrowheads="1"/>
          </p:cNvPicPr>
          <p:nvPr>
            <p:ph idx="1"/>
          </p:nvPr>
        </p:nvPicPr>
        <p:blipFill>
          <a:blip r:embed="rId2" cstate="print"/>
          <a:srcRect l="22120" r="11060"/>
          <a:stretch>
            <a:fillRect/>
          </a:stretch>
        </p:blipFill>
        <p:spPr bwMode="auto">
          <a:xfrm>
            <a:off x="0" y="2332037"/>
            <a:ext cx="4032314" cy="4525963"/>
          </a:xfrm>
          <a:prstGeom prst="rect">
            <a:avLst/>
          </a:prstGeom>
          <a:noFill/>
        </p:spPr>
      </p:pic>
      <p:pic>
        <p:nvPicPr>
          <p:cNvPr id="5" name="Picture 3" descr="H:\septic pictures\street fitting 2.JPG"/>
          <p:cNvPicPr>
            <a:picLocks noChangeAspect="1" noChangeArrowheads="1"/>
          </p:cNvPicPr>
          <p:nvPr/>
        </p:nvPicPr>
        <p:blipFill>
          <a:blip r:embed="rId3" cstate="print"/>
          <a:srcRect l="16590" r="16590"/>
          <a:stretch>
            <a:fillRect/>
          </a:stretch>
        </p:blipFill>
        <p:spPr bwMode="auto">
          <a:xfrm>
            <a:off x="5024055" y="2232495"/>
            <a:ext cx="4119945" cy="4625505"/>
          </a:xfrm>
          <a:prstGeom prst="rect">
            <a:avLst/>
          </a:prstGeom>
          <a:noFill/>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324600"/>
          </a:xfrm>
        </p:spPr>
        <p:txBody>
          <a:bodyPr>
            <a:normAutofit fontScale="92500" lnSpcReduction="10000"/>
          </a:bodyPr>
          <a:lstStyle/>
          <a:p>
            <a:pPr algn="ctr">
              <a:buNone/>
            </a:pPr>
            <a:r>
              <a:rPr lang="en-US" sz="4400" dirty="0"/>
              <a:t>   	</a:t>
            </a:r>
            <a:r>
              <a:rPr lang="en-US" sz="4000" b="1" dirty="0"/>
              <a:t>14 - Supply line access</a:t>
            </a:r>
          </a:p>
          <a:p>
            <a:pPr>
              <a:buNone/>
            </a:pPr>
            <a:endParaRPr lang="en-US" sz="2000" dirty="0"/>
          </a:p>
          <a:p>
            <a:pPr>
              <a:buNone/>
            </a:pPr>
            <a:endParaRPr lang="en-US" sz="2000" dirty="0"/>
          </a:p>
          <a:p>
            <a:pPr marL="0" indent="0">
              <a:lnSpc>
                <a:spcPct val="120000"/>
              </a:lnSpc>
              <a:spcBef>
                <a:spcPts val="0"/>
              </a:spcBef>
              <a:buNone/>
            </a:pPr>
            <a:r>
              <a:rPr lang="en-US" sz="2200" dirty="0"/>
              <a:t>MN 7080.2050 sub 2, item D states:</a:t>
            </a:r>
          </a:p>
          <a:p>
            <a:pPr marL="0" indent="0">
              <a:lnSpc>
                <a:spcPct val="120000"/>
              </a:lnSpc>
              <a:spcBef>
                <a:spcPts val="0"/>
              </a:spcBef>
              <a:buNone/>
            </a:pPr>
            <a:r>
              <a:rPr lang="en-US" sz="2200" dirty="0"/>
              <a:t>“Access to the supply pipe must be provided for cleanout.  The access point must be accessible from final grade“.  </a:t>
            </a:r>
          </a:p>
          <a:p>
            <a:pPr marL="0" indent="0">
              <a:lnSpc>
                <a:spcPct val="120000"/>
              </a:lnSpc>
              <a:spcBef>
                <a:spcPts val="0"/>
              </a:spcBef>
              <a:buNone/>
            </a:pPr>
            <a:endParaRPr lang="en-US" sz="2200" dirty="0"/>
          </a:p>
          <a:p>
            <a:pPr marL="0" indent="0">
              <a:lnSpc>
                <a:spcPct val="120000"/>
              </a:lnSpc>
              <a:spcBef>
                <a:spcPts val="0"/>
              </a:spcBef>
              <a:buNone/>
            </a:pPr>
            <a:r>
              <a:rPr lang="en-US" sz="2200" dirty="0"/>
              <a:t>This requirement for access to the supply line has the same purpose as the access point at the end of the laterals, or a cleanout on a sewer line.</a:t>
            </a:r>
          </a:p>
          <a:p>
            <a:pPr marL="0" indent="0">
              <a:lnSpc>
                <a:spcPct val="120000"/>
              </a:lnSpc>
              <a:spcBef>
                <a:spcPts val="0"/>
              </a:spcBef>
              <a:buNone/>
            </a:pPr>
            <a:r>
              <a:rPr lang="en-US" sz="2200" dirty="0"/>
              <a:t>The simplest way to achieve this is to use a cam lock quick disconnect between the pump and the supply line.    </a:t>
            </a:r>
          </a:p>
          <a:p>
            <a:pPr marL="0" indent="0">
              <a:lnSpc>
                <a:spcPct val="120000"/>
              </a:lnSpc>
              <a:spcBef>
                <a:spcPts val="0"/>
              </a:spcBef>
              <a:buNone/>
            </a:pPr>
            <a:endParaRPr lang="en-US" sz="2200" dirty="0"/>
          </a:p>
          <a:p>
            <a:pPr marL="0" indent="0">
              <a:lnSpc>
                <a:spcPct val="120000"/>
              </a:lnSpc>
              <a:spcBef>
                <a:spcPts val="0"/>
              </a:spcBef>
              <a:buNone/>
            </a:pPr>
            <a:r>
              <a:rPr lang="en-US" sz="2200" dirty="0"/>
              <a:t>Once you have gained this access, you must also make sure there are no “hard 90’s” in the way for the </a:t>
            </a:r>
            <a:r>
              <a:rPr lang="en-US" sz="2200" dirty="0" err="1"/>
              <a:t>jetter</a:t>
            </a:r>
            <a:r>
              <a:rPr lang="en-US" sz="2200" dirty="0"/>
              <a:t> to get through.  </a:t>
            </a:r>
          </a:p>
          <a:p>
            <a:pPr marL="0" indent="0">
              <a:lnSpc>
                <a:spcPct val="120000"/>
              </a:lnSpc>
              <a:spcBef>
                <a:spcPts val="0"/>
              </a:spcBef>
              <a:buNone/>
            </a:pPr>
            <a:r>
              <a:rPr lang="en-US" sz="2200" dirty="0"/>
              <a:t>This is the same requirement as with the lateral cleanouts.</a:t>
            </a:r>
          </a:p>
          <a:p>
            <a:pPr marL="0" indent="0">
              <a:lnSpc>
                <a:spcPct val="120000"/>
              </a:lnSpc>
              <a:spcBef>
                <a:spcPts val="0"/>
              </a:spcBef>
              <a:buNone/>
            </a:pPr>
            <a:r>
              <a:rPr lang="en-US" sz="2200" dirty="0"/>
              <a:t>	</a:t>
            </a:r>
          </a:p>
          <a:p>
            <a:pPr marL="0" indent="0">
              <a:lnSpc>
                <a:spcPct val="120000"/>
              </a:lnSpc>
              <a:spcBef>
                <a:spcPts val="0"/>
              </a:spcBef>
              <a:buNone/>
            </a:pPr>
            <a:r>
              <a:rPr lang="en-US" sz="2200" dirty="0"/>
              <a:t>The following examples show how this can be accomplished.</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3" cstate="print"/>
          <a:srcRect/>
          <a:stretch>
            <a:fillRect/>
          </a:stretch>
        </p:blipFill>
        <p:spPr bwMode="auto">
          <a:xfrm>
            <a:off x="0" y="381000"/>
            <a:ext cx="4373635" cy="5659998"/>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cstate="print"/>
          <a:srcRect/>
          <a:stretch>
            <a:fillRect/>
          </a:stretch>
        </p:blipFill>
        <p:spPr bwMode="auto">
          <a:xfrm>
            <a:off x="4800600" y="533400"/>
            <a:ext cx="4098193" cy="5303520"/>
          </a:xfrm>
          <a:prstGeom prst="rect">
            <a:avLst/>
          </a:prstGeom>
          <a:noFill/>
          <a:ln w="9525">
            <a:noFill/>
            <a:miter lim="800000"/>
            <a:headEnd/>
            <a:tailEnd/>
          </a:ln>
          <a:effec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15400" cy="1325562"/>
          </a:xfrm>
        </p:spPr>
        <p:txBody>
          <a:bodyPr>
            <a:noAutofit/>
          </a:bodyPr>
          <a:lstStyle/>
          <a:p>
            <a:r>
              <a:rPr lang="en-US" sz="2800" dirty="0"/>
              <a:t>“J-hook” configuration with cam lock and long sweep 90 provides easy supply line access at the cam lock connection.</a:t>
            </a:r>
          </a:p>
        </p:txBody>
      </p:sp>
      <p:pic>
        <p:nvPicPr>
          <p:cNvPr id="10242" name="Picture 2" descr="G:\septic pictures\1 supply access.jpeg"/>
          <p:cNvPicPr>
            <a:picLocks noGrp="1" noChangeAspect="1" noChangeArrowheads="1"/>
          </p:cNvPicPr>
          <p:nvPr>
            <p:ph idx="1"/>
          </p:nvPr>
        </p:nvPicPr>
        <p:blipFill>
          <a:blip r:embed="rId3" cstate="print"/>
          <a:srcRect/>
          <a:stretch>
            <a:fillRect/>
          </a:stretch>
        </p:blipFill>
        <p:spPr bwMode="auto">
          <a:xfrm>
            <a:off x="609600" y="1295400"/>
            <a:ext cx="7924800" cy="5562600"/>
          </a:xfrm>
          <a:prstGeom prst="rect">
            <a:avLst/>
          </a:prstGeom>
          <a:noFill/>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“Up and 90 out” configuration allows easy </a:t>
            </a:r>
            <a:br>
              <a:rPr lang="en-US" sz="2800" dirty="0"/>
            </a:br>
            <a:r>
              <a:rPr lang="en-US" sz="2800" dirty="0" err="1"/>
              <a:t>jetter</a:t>
            </a:r>
            <a:r>
              <a:rPr lang="en-US" sz="2800" dirty="0"/>
              <a:t> access at the cam lock connection.</a:t>
            </a:r>
          </a:p>
        </p:txBody>
      </p:sp>
      <p:pic>
        <p:nvPicPr>
          <p:cNvPr id="1026" name="Picture 2" descr="E:\DCIM\100KM320\100_1407.JPG"/>
          <p:cNvPicPr>
            <a:picLocks noGrp="1" noChangeAspect="1" noChangeArrowheads="1"/>
          </p:cNvPicPr>
          <p:nvPr>
            <p:ph idx="1"/>
          </p:nvPr>
        </p:nvPicPr>
        <p:blipFill>
          <a:blip r:embed="rId2" cstate="print"/>
          <a:srcRect/>
          <a:stretch>
            <a:fillRect/>
          </a:stretch>
        </p:blipFill>
        <p:spPr bwMode="auto">
          <a:xfrm>
            <a:off x="1066800" y="1600200"/>
            <a:ext cx="7010400" cy="5257800"/>
          </a:xfrm>
          <a:prstGeom prst="rect">
            <a:avLst/>
          </a:prstGeom>
          <a:noFill/>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spcBef>
                <a:spcPts val="0"/>
              </a:spcBef>
              <a:buNone/>
            </a:pPr>
            <a:r>
              <a:rPr lang="en-US" sz="2000" dirty="0"/>
              <a:t>Supply line “access”.</a:t>
            </a:r>
          </a:p>
          <a:p>
            <a:pPr marL="0" indent="0">
              <a:spcBef>
                <a:spcPts val="0"/>
              </a:spcBef>
              <a:buNone/>
            </a:pPr>
            <a:r>
              <a:rPr lang="en-US" sz="2000" dirty="0"/>
              <a:t>	</a:t>
            </a:r>
          </a:p>
          <a:p>
            <a:pPr marL="0" indent="0">
              <a:spcBef>
                <a:spcPts val="0"/>
              </a:spcBef>
              <a:buNone/>
            </a:pPr>
            <a:r>
              <a:rPr lang="en-US" sz="2000" dirty="0"/>
              <a:t>If you recall, the code stated that access must be “reachable from grade”.</a:t>
            </a:r>
          </a:p>
          <a:p>
            <a:pPr marL="0" indent="0">
              <a:spcBef>
                <a:spcPts val="0"/>
              </a:spcBef>
              <a:buNone/>
            </a:pPr>
            <a:r>
              <a:rPr lang="en-US" sz="2000" dirty="0"/>
              <a:t>As this is rather vague some LUG’s have specifically stated in their ordinance that this distance can be no greater than 24” to 30” from the top of the riser. </a:t>
            </a:r>
          </a:p>
          <a:p>
            <a:pPr marL="0" indent="0">
              <a:spcBef>
                <a:spcPts val="0"/>
              </a:spcBef>
              <a:buNone/>
            </a:pPr>
            <a:r>
              <a:rPr lang="en-US" sz="2000" dirty="0"/>
              <a:t>	</a:t>
            </a:r>
          </a:p>
          <a:p>
            <a:pPr marL="0" indent="0">
              <a:spcBef>
                <a:spcPts val="0"/>
              </a:spcBef>
              <a:buNone/>
            </a:pPr>
            <a:r>
              <a:rPr lang="en-US" sz="2000" dirty="0"/>
              <a:t>Comments have been made that the average person can reach a lot further and thus the 24 to 30 inch requirement is excessive.  </a:t>
            </a:r>
          </a:p>
          <a:p>
            <a:pPr marL="0" indent="0">
              <a:spcBef>
                <a:spcPts val="0"/>
              </a:spcBef>
              <a:buNone/>
            </a:pPr>
            <a:r>
              <a:rPr lang="en-US" sz="2000" dirty="0"/>
              <a:t>However, that depends on how long your arms are, and realizing that you can reach further into the riser when you are building the system, than when it is finished.</a:t>
            </a:r>
          </a:p>
          <a:p>
            <a:pPr>
              <a:buNone/>
            </a:pPr>
            <a:endParaRPr lang="en-US" sz="2000"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Lots of reach when you are standing </a:t>
            </a:r>
            <a:br>
              <a:rPr lang="en-US" sz="2800" dirty="0"/>
            </a:br>
            <a:r>
              <a:rPr lang="en-US" sz="2800" dirty="0"/>
              <a:t>on the tank and bending at the waist. </a:t>
            </a:r>
          </a:p>
        </p:txBody>
      </p:sp>
      <p:sp>
        <p:nvSpPr>
          <p:cNvPr id="3" name="Content Placeholder 2"/>
          <p:cNvSpPr>
            <a:spLocks noGrp="1"/>
          </p:cNvSpPr>
          <p:nvPr>
            <p:ph idx="1"/>
          </p:nvPr>
        </p:nvSpPr>
        <p:spPr/>
        <p:txBody>
          <a:bodyPr/>
          <a:lstStyle/>
          <a:p>
            <a:r>
              <a:rPr lang="en-US" dirty="0"/>
              <a:t>Picture of summer built reach into riser</a:t>
            </a:r>
          </a:p>
          <a:p>
            <a:endParaRPr lang="en-US" dirty="0"/>
          </a:p>
        </p:txBody>
      </p:sp>
      <p:pic>
        <p:nvPicPr>
          <p:cNvPr id="1026" name="Picture 2" descr="E:\DCIM\100K7300\100_1350.JPG"/>
          <p:cNvPicPr>
            <a:picLocks noChangeAspect="1" noChangeArrowheads="1"/>
          </p:cNvPicPr>
          <p:nvPr/>
        </p:nvPicPr>
        <p:blipFill>
          <a:blip r:embed="rId3" cstate="print"/>
          <a:srcRect/>
          <a:stretch>
            <a:fillRect/>
          </a:stretch>
        </p:blipFill>
        <p:spPr bwMode="auto">
          <a:xfrm>
            <a:off x="685801" y="1295400"/>
            <a:ext cx="7848600" cy="556260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1143000"/>
          </a:xfrm>
        </p:spPr>
        <p:txBody>
          <a:bodyPr>
            <a:normAutofit fontScale="90000"/>
          </a:bodyPr>
          <a:lstStyle/>
          <a:p>
            <a:r>
              <a:rPr lang="en-US" sz="3100" dirty="0"/>
              <a:t>2 compartment septic with standard Baffles</a:t>
            </a:r>
            <a:br>
              <a:rPr lang="en-US" sz="2800" dirty="0"/>
            </a:br>
            <a:r>
              <a:rPr lang="en-US" sz="2800" dirty="0"/>
              <a:t>(an inspection pipe or riser is </a:t>
            </a:r>
            <a:r>
              <a:rPr lang="en-US" sz="2800" dirty="0" err="1"/>
              <a:t>req’d</a:t>
            </a:r>
            <a:r>
              <a:rPr lang="en-US" sz="2800" dirty="0"/>
              <a:t> over the compartment wall)</a:t>
            </a:r>
          </a:p>
        </p:txBody>
      </p:sp>
      <p:pic>
        <p:nvPicPr>
          <p:cNvPr id="1027" name="Picture 3" descr="D:\Picture1.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4658" b="2"/>
          <a:stretch/>
        </p:blipFill>
        <p:spPr bwMode="auto">
          <a:xfrm>
            <a:off x="0" y="1371600"/>
            <a:ext cx="9144000" cy="5486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spcBef>
                <a:spcPts val="0"/>
              </a:spcBef>
              <a:buNone/>
            </a:pPr>
            <a:r>
              <a:rPr lang="en-US" sz="2000" dirty="0"/>
              <a:t>Bending at the waist is NOT how you reach into a riser after the system is finished with final grade.</a:t>
            </a:r>
          </a:p>
          <a:p>
            <a:pPr marL="0" indent="0">
              <a:spcBef>
                <a:spcPts val="0"/>
              </a:spcBef>
              <a:buNone/>
            </a:pPr>
            <a:r>
              <a:rPr lang="en-US" sz="2000" dirty="0"/>
              <a:t>At this point you typically lay on your stomach and reach into the riser.  As such you can not put both your arms in the riser or you will likely be going for a swim.  This is especially true in the winter while laying on the slippery snow.  You will need your other arm to brace yourself to keep from sliding in.</a:t>
            </a:r>
          </a:p>
          <a:p>
            <a:pPr marL="0" indent="0">
              <a:spcBef>
                <a:spcPts val="0"/>
              </a:spcBef>
              <a:buNone/>
            </a:pPr>
            <a:r>
              <a:rPr lang="en-US" sz="2000" dirty="0"/>
              <a:t>	</a:t>
            </a:r>
          </a:p>
          <a:p>
            <a:pPr marL="0" indent="0">
              <a:spcBef>
                <a:spcPts val="0"/>
              </a:spcBef>
              <a:buNone/>
            </a:pPr>
            <a:r>
              <a:rPr lang="en-US" sz="2000" dirty="0"/>
              <a:t>Under these circumstances  a 24” reach with one arm is a reasonable expectation.</a:t>
            </a:r>
          </a:p>
          <a:p>
            <a:pPr marL="0" indent="0">
              <a:spcBef>
                <a:spcPts val="0"/>
              </a:spcBef>
              <a:buNone/>
            </a:pPr>
            <a:endParaRPr lang="en-US" sz="2000" dirty="0"/>
          </a:p>
          <a:p>
            <a:pPr marL="0" indent="0">
              <a:spcBef>
                <a:spcPts val="0"/>
              </a:spcBef>
              <a:buNone/>
            </a:pPr>
            <a:endParaRPr lang="en-US" sz="2000"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Less reach after the system is finished</a:t>
            </a:r>
          </a:p>
        </p:txBody>
      </p:sp>
      <p:pic>
        <p:nvPicPr>
          <p:cNvPr id="4" name="Picture 2" descr="E:\DCIM\100K7300\100_1375.JPG"/>
          <p:cNvPicPr>
            <a:picLocks noGrp="1" noChangeAspect="1" noChangeArrowheads="1"/>
          </p:cNvPicPr>
          <p:nvPr>
            <p:ph idx="1"/>
          </p:nvPr>
        </p:nvPicPr>
        <p:blipFill>
          <a:blip r:embed="rId2" cstate="print"/>
          <a:srcRect/>
          <a:stretch>
            <a:fillRect/>
          </a:stretch>
        </p:blipFill>
        <p:spPr bwMode="auto">
          <a:xfrm>
            <a:off x="838200" y="1143000"/>
            <a:ext cx="7543799" cy="5562600"/>
          </a:xfrm>
          <a:prstGeom prst="rect">
            <a:avLst/>
          </a:prstGeom>
          <a:noFill/>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spcBef>
                <a:spcPts val="0"/>
              </a:spcBef>
              <a:buNone/>
            </a:pPr>
            <a:r>
              <a:rPr lang="en-US" sz="2000" dirty="0"/>
              <a:t>When the supply pipe is too deep, a “J” hook assembly is necessary to bring the pipe and quick disconnect within reach.  </a:t>
            </a:r>
          </a:p>
          <a:p>
            <a:pPr marL="0" indent="0">
              <a:spcBef>
                <a:spcPts val="0"/>
              </a:spcBef>
              <a:buNone/>
            </a:pPr>
            <a:endParaRPr lang="en-US" sz="2000" dirty="0"/>
          </a:p>
          <a:p>
            <a:pPr marL="0" indent="0">
              <a:spcBef>
                <a:spcPts val="0"/>
              </a:spcBef>
              <a:buNone/>
            </a:pPr>
            <a:r>
              <a:rPr lang="en-US" sz="2000" dirty="0"/>
              <a:t>Don’t forget to drill a weep hole in the bottom of the supply pipe so it can drain.</a:t>
            </a:r>
          </a:p>
          <a:p>
            <a:pPr marL="0" indent="0">
              <a:spcBef>
                <a:spcPts val="0"/>
              </a:spcBef>
              <a:buNone/>
            </a:pPr>
            <a:r>
              <a:rPr lang="en-US" sz="2000" dirty="0"/>
              <a:t>If you assemble the pipes after drilling , make sure your pipe glue does not drip down and plug the weep hole!</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Make sure weep hole does not </a:t>
            </a:r>
            <a:br>
              <a:rPr lang="en-US" sz="2800" dirty="0"/>
            </a:br>
            <a:r>
              <a:rPr lang="en-US" sz="2800" dirty="0"/>
              <a:t>get plugged with pipe glue.</a:t>
            </a:r>
          </a:p>
        </p:txBody>
      </p:sp>
      <p:pic>
        <p:nvPicPr>
          <p:cNvPr id="4" name="Picture 4"/>
          <p:cNvPicPr>
            <a:picLocks noGrp="1" noChangeAspect="1" noChangeArrowheads="1"/>
          </p:cNvPicPr>
          <p:nvPr>
            <p:ph idx="1"/>
          </p:nvPr>
        </p:nvPicPr>
        <p:blipFill>
          <a:blip r:embed="rId2" cstate="print"/>
          <a:srcRect/>
          <a:stretch>
            <a:fillRect/>
          </a:stretch>
        </p:blipFill>
        <p:spPr bwMode="auto">
          <a:xfrm>
            <a:off x="2823332" y="1600200"/>
            <a:ext cx="3497335" cy="5181600"/>
          </a:xfrm>
          <a:prstGeom prst="rect">
            <a:avLst/>
          </a:prstGeom>
          <a:noFill/>
          <a:ln w="9525">
            <a:noFill/>
            <a:miter lim="800000"/>
            <a:headEnd/>
            <a:tailEnd/>
          </a:ln>
          <a:effec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15 – pump quick disconnects</a:t>
            </a:r>
          </a:p>
        </p:txBody>
      </p:sp>
      <p:sp>
        <p:nvSpPr>
          <p:cNvPr id="3" name="Content Placeholder 2"/>
          <p:cNvSpPr>
            <a:spLocks noGrp="1"/>
          </p:cNvSpPr>
          <p:nvPr>
            <p:ph idx="1"/>
          </p:nvPr>
        </p:nvSpPr>
        <p:spPr>
          <a:xfrm>
            <a:off x="457200" y="1828800"/>
            <a:ext cx="8229600" cy="4525963"/>
          </a:xfrm>
        </p:spPr>
        <p:txBody>
          <a:bodyPr>
            <a:normAutofit/>
          </a:bodyPr>
          <a:lstStyle/>
          <a:p>
            <a:pPr>
              <a:buNone/>
            </a:pPr>
            <a:r>
              <a:rPr lang="en-US" sz="2000" dirty="0"/>
              <a:t>	With only one hand to reach into the riser to disconnect the pump, it becomes difficult to use any tools such as a channel lock, nut driver, or a </a:t>
            </a:r>
            <a:r>
              <a:rPr lang="en-US" sz="2000" dirty="0" err="1"/>
              <a:t>sawzall</a:t>
            </a:r>
            <a:r>
              <a:rPr lang="en-US" sz="2000" dirty="0"/>
              <a:t> (on a shaking pipe). </a:t>
            </a:r>
          </a:p>
          <a:p>
            <a:pPr>
              <a:buNone/>
            </a:pPr>
            <a:endParaRPr lang="en-US" sz="2000" dirty="0"/>
          </a:p>
          <a:p>
            <a:pPr>
              <a:buNone/>
            </a:pPr>
            <a:r>
              <a:rPr lang="en-US" sz="2000" dirty="0"/>
              <a:t>	note: </a:t>
            </a:r>
            <a:r>
              <a:rPr lang="en-US" sz="2000" dirty="0" err="1"/>
              <a:t>fernco’s</a:t>
            </a:r>
            <a:r>
              <a:rPr lang="en-US" sz="2000" dirty="0"/>
              <a:t> are NOT allowed as they are not a pressure rated fitting.</a:t>
            </a:r>
          </a:p>
          <a:p>
            <a:pPr>
              <a:buNone/>
            </a:pPr>
            <a:r>
              <a:rPr lang="en-US" sz="2000" dirty="0"/>
              <a:t> </a:t>
            </a:r>
          </a:p>
          <a:p>
            <a:pPr>
              <a:buNone/>
            </a:pPr>
            <a:endParaRPr lang="en-US" sz="2000"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No </a:t>
            </a:r>
            <a:r>
              <a:rPr lang="en-US" sz="2800" dirty="0" err="1"/>
              <a:t>Fernco’s</a:t>
            </a:r>
            <a:br>
              <a:rPr lang="en-US" sz="2800" dirty="0"/>
            </a:br>
            <a:r>
              <a:rPr lang="en-US" sz="2400" dirty="0"/>
              <a:t>(and notice how difficult it would be getting a </a:t>
            </a:r>
            <a:r>
              <a:rPr lang="en-US" sz="2400" dirty="0" err="1"/>
              <a:t>jetter</a:t>
            </a:r>
            <a:r>
              <a:rPr lang="en-US" sz="2400" dirty="0"/>
              <a:t> past the 90)</a:t>
            </a:r>
          </a:p>
        </p:txBody>
      </p:sp>
      <p:pic>
        <p:nvPicPr>
          <p:cNvPr id="4" name="Picture 2" descr="C:\Documents and Settings\tjj7335\Desktop\fernco.jpg"/>
          <p:cNvPicPr>
            <a:picLocks noGrp="1" noChangeAspect="1" noChangeArrowheads="1"/>
          </p:cNvPicPr>
          <p:nvPr>
            <p:ph idx="1"/>
          </p:nvPr>
        </p:nvPicPr>
        <p:blipFill>
          <a:blip r:embed="rId2" cstate="print"/>
          <a:srcRect t="28091" b="5107"/>
          <a:stretch>
            <a:fillRect/>
          </a:stretch>
        </p:blipFill>
        <p:spPr bwMode="auto">
          <a:xfrm>
            <a:off x="1371600" y="1619624"/>
            <a:ext cx="6294015" cy="5238376"/>
          </a:xfrm>
          <a:prstGeom prst="rect">
            <a:avLst/>
          </a:prstGeom>
          <a:noFill/>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211763"/>
          </a:xfrm>
        </p:spPr>
        <p:txBody>
          <a:bodyPr>
            <a:normAutofit/>
          </a:bodyPr>
          <a:lstStyle/>
          <a:p>
            <a:pPr marL="0" indent="0">
              <a:spcBef>
                <a:spcPts val="0"/>
              </a:spcBef>
              <a:buNone/>
            </a:pPr>
            <a:r>
              <a:rPr lang="en-US" sz="2000" dirty="0"/>
              <a:t>Union type fittings are quite large, and can be difficult to get a grip on especially when they are wet.  In most cases it is nearly impossible to loosen a union fitting with two hands, let alone one hand.  </a:t>
            </a:r>
          </a:p>
          <a:p>
            <a:pPr marL="0" indent="0">
              <a:spcBef>
                <a:spcPts val="0"/>
              </a:spcBef>
              <a:buNone/>
            </a:pPr>
            <a:r>
              <a:rPr lang="en-US" sz="2000" dirty="0"/>
              <a:t>If the fitting is so tight you need a channel lock to break it loose, you will also need to use a second pair to neutralize the torque on the pipe.   Sometimes this takes two people, and usually results in a dropped pair of channel locks, and an addition to your vocabulary of four letter words. </a:t>
            </a:r>
          </a:p>
          <a:p>
            <a:pPr marL="0" indent="0">
              <a:spcBef>
                <a:spcPts val="0"/>
              </a:spcBef>
              <a:buNone/>
            </a:pPr>
            <a:r>
              <a:rPr lang="en-US" sz="2000" dirty="0"/>
              <a:t>	</a:t>
            </a:r>
          </a:p>
          <a:p>
            <a:pPr marL="0" indent="0">
              <a:spcBef>
                <a:spcPts val="0"/>
              </a:spcBef>
              <a:buNone/>
            </a:pPr>
            <a:r>
              <a:rPr lang="en-US" sz="2000" dirty="0"/>
              <a:t>Then when it comes time to try and reassemble the connection, it often takes two hands to get the pipe lined up, while you struggle to spin the threaded coupling on without cross fitting the threads.  Once again the assembly may be simple during the install process when you are gluing the pieces together,  but is just about impossible at maintenance time. </a:t>
            </a:r>
          </a:p>
          <a:p>
            <a:pPr marL="0" indent="0">
              <a:spcBef>
                <a:spcPts val="0"/>
              </a:spcBef>
              <a:buNone/>
            </a:pPr>
            <a:endParaRPr lang="en-US" sz="2000" dirty="0"/>
          </a:p>
          <a:p>
            <a:pPr marL="0" indent="0">
              <a:spcBef>
                <a:spcPts val="0"/>
              </a:spcBef>
              <a:buNone/>
            </a:pPr>
            <a:r>
              <a:rPr lang="en-US" sz="2000" dirty="0"/>
              <a:t>As such, DO NOT use a union style fitting.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2800" dirty="0"/>
              <a:t>2” union fitting</a:t>
            </a:r>
          </a:p>
        </p:txBody>
      </p:sp>
      <p:pic>
        <p:nvPicPr>
          <p:cNvPr id="1026" name="Picture 2" descr="E:\DCIM\100K7300\100_1174.JPG"/>
          <p:cNvPicPr>
            <a:picLocks noGrp="1" noChangeAspect="1" noChangeArrowheads="1"/>
          </p:cNvPicPr>
          <p:nvPr>
            <p:ph idx="1"/>
          </p:nvPr>
        </p:nvPicPr>
        <p:blipFill>
          <a:blip r:embed="rId3" cstate="print"/>
          <a:srcRect/>
          <a:stretch>
            <a:fillRect/>
          </a:stretch>
        </p:blipFill>
        <p:spPr bwMode="auto">
          <a:xfrm>
            <a:off x="381000" y="1219200"/>
            <a:ext cx="8382001" cy="5638800"/>
          </a:xfrm>
          <a:prstGeom prst="rect">
            <a:avLst/>
          </a:prstGeom>
          <a:noFill/>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A 2” union fitting is a handful</a:t>
            </a:r>
          </a:p>
        </p:txBody>
      </p:sp>
      <p:pic>
        <p:nvPicPr>
          <p:cNvPr id="3074" name="Picture 2" descr="E:\DCIM\100K7300\100_1159.JPG"/>
          <p:cNvPicPr>
            <a:picLocks noGrp="1" noChangeAspect="1" noChangeArrowheads="1"/>
          </p:cNvPicPr>
          <p:nvPr>
            <p:ph idx="1"/>
          </p:nvPr>
        </p:nvPicPr>
        <p:blipFill>
          <a:blip r:embed="rId3" cstate="print"/>
          <a:srcRect/>
          <a:stretch>
            <a:fillRect/>
          </a:stretch>
        </p:blipFill>
        <p:spPr bwMode="auto">
          <a:xfrm>
            <a:off x="381000" y="1219200"/>
            <a:ext cx="8382000" cy="5638800"/>
          </a:xfrm>
          <a:prstGeom prst="rect">
            <a:avLst/>
          </a:prstGeom>
          <a:noFill/>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pPr>
              <a:buNone/>
            </a:pPr>
            <a:r>
              <a:rPr lang="en-US" sz="2000" dirty="0"/>
              <a:t>	The best option, and the only practical choice for a pump disconnect, is to use a cam lock.</a:t>
            </a:r>
          </a:p>
          <a:p>
            <a:pPr>
              <a:buNone/>
            </a:pPr>
            <a:r>
              <a:rPr lang="en-US" sz="2000" dirty="0"/>
              <a:t>	With a cam lock the pump can be removed with one hand in a matter of seconds, and reassembled just as quickly and easily.</a:t>
            </a:r>
          </a:p>
          <a:p>
            <a:pPr>
              <a:buNone/>
            </a:pPr>
            <a:endParaRPr lang="en-US" sz="20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610600" cy="868362"/>
          </a:xfrm>
        </p:spPr>
        <p:txBody>
          <a:bodyPr>
            <a:noAutofit/>
          </a:bodyPr>
          <a:lstStyle/>
          <a:p>
            <a:r>
              <a:rPr lang="en-US" sz="2800" dirty="0"/>
              <a:t>2 compartment tank with “Mole hole” </a:t>
            </a:r>
            <a:br>
              <a:rPr lang="en-US" sz="2800" dirty="0"/>
            </a:br>
            <a:r>
              <a:rPr lang="en-US" sz="2800" dirty="0"/>
              <a:t>(no inspection pipe is </a:t>
            </a:r>
            <a:r>
              <a:rPr lang="en-US" sz="2800" dirty="0" err="1"/>
              <a:t>req’d</a:t>
            </a:r>
            <a:r>
              <a:rPr lang="en-US" sz="2800" dirty="0"/>
              <a:t> over the compartment wall)</a:t>
            </a:r>
            <a:br>
              <a:rPr lang="en-US" sz="2800" b="1" dirty="0"/>
            </a:br>
            <a:r>
              <a:rPr lang="en-US" sz="2800" b="1" dirty="0"/>
              <a:t> </a:t>
            </a:r>
          </a:p>
        </p:txBody>
      </p:sp>
      <p:pic>
        <p:nvPicPr>
          <p:cNvPr id="2050" name="Picture 2" descr="C:\Documents and Settings\tjj7335\Desktop\mole hole.jpg"/>
          <p:cNvPicPr>
            <a:picLocks noGrp="1" noChangeAspect="1" noChangeArrowheads="1"/>
          </p:cNvPicPr>
          <p:nvPr>
            <p:ph idx="1"/>
          </p:nvPr>
        </p:nvPicPr>
        <p:blipFill>
          <a:blip r:embed="rId2" cstate="print"/>
          <a:srcRect/>
          <a:stretch>
            <a:fillRect/>
          </a:stretch>
        </p:blipFill>
        <p:spPr bwMode="auto">
          <a:xfrm>
            <a:off x="0" y="1066800"/>
            <a:ext cx="9144000" cy="5791200"/>
          </a:xfrm>
          <a:prstGeom prst="rect">
            <a:avLst/>
          </a:prstGeom>
          <a:noFill/>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Threaded fitting			     Slip fitting</a:t>
            </a:r>
          </a:p>
        </p:txBody>
      </p:sp>
      <p:pic>
        <p:nvPicPr>
          <p:cNvPr id="2050" name="Picture 2" descr="E:\DCIM\100K7300\100_1161.JPG"/>
          <p:cNvPicPr>
            <a:picLocks noGrp="1" noChangeAspect="1" noChangeArrowheads="1"/>
          </p:cNvPicPr>
          <p:nvPr>
            <p:ph idx="1"/>
          </p:nvPr>
        </p:nvPicPr>
        <p:blipFill>
          <a:blip r:embed="rId3" cstate="print"/>
          <a:srcRect l="11058" r="13269"/>
          <a:stretch>
            <a:fillRect/>
          </a:stretch>
        </p:blipFill>
        <p:spPr bwMode="auto">
          <a:xfrm>
            <a:off x="0" y="1905001"/>
            <a:ext cx="4732552" cy="4953000"/>
          </a:xfrm>
          <a:prstGeom prst="rect">
            <a:avLst/>
          </a:prstGeom>
          <a:noFill/>
        </p:spPr>
      </p:pic>
      <p:pic>
        <p:nvPicPr>
          <p:cNvPr id="3" name="Picture 2"/>
          <p:cNvPicPr>
            <a:picLocks noChangeAspect="1" noChangeArrowheads="1"/>
          </p:cNvPicPr>
          <p:nvPr/>
        </p:nvPicPr>
        <p:blipFill>
          <a:blip r:embed="rId4" cstate="print"/>
          <a:srcRect l="27650" t="12903" r="15207"/>
          <a:stretch>
            <a:fillRect/>
          </a:stretch>
        </p:blipFill>
        <p:spPr bwMode="auto">
          <a:xfrm>
            <a:off x="4724399" y="1905000"/>
            <a:ext cx="4419601" cy="4953000"/>
          </a:xfrm>
          <a:prstGeom prst="rect">
            <a:avLst/>
          </a:prstGeom>
          <a:noFill/>
          <a:ln w="9525">
            <a:noFill/>
            <a:miter lim="800000"/>
            <a:headEnd/>
            <a:tailEnd/>
          </a:ln>
          <a:effec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“J- hook” and “90 out” pump assemblies </a:t>
            </a:r>
            <a:br>
              <a:rPr lang="en-US" sz="2800" dirty="0"/>
            </a:br>
            <a:r>
              <a:rPr lang="en-US" sz="2800" dirty="0"/>
              <a:t>both with cam lock quick disconnects. </a:t>
            </a:r>
          </a:p>
        </p:txBody>
      </p:sp>
      <p:pic>
        <p:nvPicPr>
          <p:cNvPr id="10242" name="Picture 2" descr="G:\septic pictures\1 supply access.jpeg"/>
          <p:cNvPicPr>
            <a:picLocks noGrp="1" noChangeAspect="1" noChangeArrowheads="1"/>
          </p:cNvPicPr>
          <p:nvPr>
            <p:ph idx="1"/>
          </p:nvPr>
        </p:nvPicPr>
        <p:blipFill>
          <a:blip r:embed="rId3" cstate="print"/>
          <a:srcRect l="11250" r="10125"/>
          <a:stretch>
            <a:fillRect/>
          </a:stretch>
        </p:blipFill>
        <p:spPr bwMode="auto">
          <a:xfrm>
            <a:off x="0" y="1981200"/>
            <a:ext cx="4825822" cy="4876800"/>
          </a:xfrm>
          <a:prstGeom prst="rect">
            <a:avLst/>
          </a:prstGeom>
          <a:noFill/>
        </p:spPr>
      </p:pic>
      <p:pic>
        <p:nvPicPr>
          <p:cNvPr id="4" name="Picture 2" descr="E:\DCIM\100KM320\100_1407.JPG"/>
          <p:cNvPicPr>
            <a:picLocks noChangeAspect="1" noChangeArrowheads="1"/>
          </p:cNvPicPr>
          <p:nvPr/>
        </p:nvPicPr>
        <p:blipFill>
          <a:blip r:embed="rId4" cstate="print"/>
          <a:srcRect l="16590" r="6912"/>
          <a:stretch>
            <a:fillRect/>
          </a:stretch>
        </p:blipFill>
        <p:spPr bwMode="auto">
          <a:xfrm>
            <a:off x="5258197" y="1905000"/>
            <a:ext cx="3885803" cy="4953000"/>
          </a:xfrm>
          <a:prstGeom prst="rect">
            <a:avLst/>
          </a:prstGeom>
          <a:noFill/>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867400"/>
          </a:xfrm>
        </p:spPr>
        <p:txBody>
          <a:bodyPr>
            <a:normAutofit lnSpcReduction="10000"/>
          </a:bodyPr>
          <a:lstStyle/>
          <a:p>
            <a:pPr marL="0" indent="0">
              <a:lnSpc>
                <a:spcPct val="110000"/>
              </a:lnSpc>
              <a:spcBef>
                <a:spcPts val="0"/>
              </a:spcBef>
              <a:buNone/>
            </a:pPr>
            <a:r>
              <a:rPr lang="en-US" sz="2000" dirty="0"/>
              <a:t>There are two other points to note on the previous slide:</a:t>
            </a:r>
          </a:p>
          <a:p>
            <a:pPr marL="0" indent="0">
              <a:lnSpc>
                <a:spcPct val="110000"/>
              </a:lnSpc>
              <a:spcBef>
                <a:spcPts val="0"/>
              </a:spcBef>
              <a:buNone/>
            </a:pPr>
            <a:r>
              <a:rPr lang="en-US" sz="2000" dirty="0"/>
              <a:t>	</a:t>
            </a:r>
          </a:p>
          <a:p>
            <a:pPr marL="0" indent="0">
              <a:lnSpc>
                <a:spcPct val="110000"/>
              </a:lnSpc>
              <a:spcBef>
                <a:spcPts val="0"/>
              </a:spcBef>
              <a:buNone/>
            </a:pPr>
            <a:r>
              <a:rPr lang="en-US" sz="2000" dirty="0"/>
              <a:t>The float wires were attached to the pump pipe with electrical tape in a “candy cane” wrapping fashion all the way down to the pump.  </a:t>
            </a:r>
          </a:p>
          <a:p>
            <a:pPr marL="0" indent="0">
              <a:lnSpc>
                <a:spcPct val="110000"/>
              </a:lnSpc>
              <a:spcBef>
                <a:spcPts val="0"/>
              </a:spcBef>
              <a:buNone/>
            </a:pPr>
            <a:r>
              <a:rPr lang="en-US" sz="2000" dirty="0"/>
              <a:t>When it comes time to replace the pump or adjust any floats, the maintainer will have to spend time unwrapping all this tape to get enough slack in the wires to pull the pump out.</a:t>
            </a:r>
          </a:p>
          <a:p>
            <a:pPr marL="0" indent="0">
              <a:lnSpc>
                <a:spcPct val="110000"/>
              </a:lnSpc>
              <a:spcBef>
                <a:spcPts val="0"/>
              </a:spcBef>
              <a:buNone/>
            </a:pPr>
            <a:r>
              <a:rPr lang="en-US" sz="2000" dirty="0"/>
              <a:t>A better method would have been to secure it with just one fastener near the top that is reachable from grade.</a:t>
            </a:r>
          </a:p>
          <a:p>
            <a:pPr marL="0" indent="0">
              <a:lnSpc>
                <a:spcPct val="110000"/>
              </a:lnSpc>
              <a:spcBef>
                <a:spcPts val="0"/>
              </a:spcBef>
              <a:buNone/>
            </a:pPr>
            <a:r>
              <a:rPr lang="en-US" sz="2000" dirty="0"/>
              <a:t>	</a:t>
            </a:r>
          </a:p>
          <a:p>
            <a:pPr marL="0" indent="0">
              <a:lnSpc>
                <a:spcPct val="110000"/>
              </a:lnSpc>
              <a:spcBef>
                <a:spcPts val="0"/>
              </a:spcBef>
              <a:buNone/>
            </a:pPr>
            <a:r>
              <a:rPr lang="en-US" sz="2000" dirty="0"/>
              <a:t>The location of the cam lock on the J-hook assembly is perfect.  If the pump needs to be checked the maintainer can disconnect the assembly and turn the pump on.  The water will spray down into the tank, not at the side of the riser splashing on you or the ground surface, and not straight up creating a geyser and a big mess.</a:t>
            </a:r>
          </a:p>
          <a:p>
            <a:pPr marL="0" indent="0">
              <a:lnSpc>
                <a:spcPct val="110000"/>
              </a:lnSpc>
              <a:spcBef>
                <a:spcPts val="0"/>
              </a:spcBef>
              <a:buNone/>
            </a:pPr>
            <a:r>
              <a:rPr lang="en-US" sz="2000" dirty="0"/>
              <a:t>	</a:t>
            </a:r>
          </a:p>
          <a:p>
            <a:pPr marL="0" indent="0">
              <a:lnSpc>
                <a:spcPct val="110000"/>
              </a:lnSpc>
              <a:spcBef>
                <a:spcPts val="0"/>
              </a:spcBef>
              <a:buNone/>
            </a:pPr>
            <a:r>
              <a:rPr lang="en-US" sz="2000" dirty="0"/>
              <a:t>And with no hard 90’s in the way, a </a:t>
            </a:r>
            <a:r>
              <a:rPr lang="en-US" sz="2000" dirty="0" err="1"/>
              <a:t>jetter</a:t>
            </a:r>
            <a:r>
              <a:rPr lang="en-US" sz="2000" dirty="0"/>
              <a:t> can be inserted without any difficulty.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Do not “candy cane” wrap the wires.</a:t>
            </a:r>
            <a:br>
              <a:rPr lang="en-US" sz="2400" dirty="0"/>
            </a:br>
            <a:r>
              <a:rPr lang="en-US" sz="2400" dirty="0"/>
              <a:t>Note the perfect cam lock location on this “J” hook assembly.</a:t>
            </a:r>
          </a:p>
        </p:txBody>
      </p:sp>
      <p:pic>
        <p:nvPicPr>
          <p:cNvPr id="10242" name="Picture 2" descr="G:\septic pictures\1 supply access.jpeg"/>
          <p:cNvPicPr>
            <a:picLocks noGrp="1" noChangeAspect="1" noChangeArrowheads="1"/>
          </p:cNvPicPr>
          <p:nvPr>
            <p:ph idx="1"/>
          </p:nvPr>
        </p:nvPicPr>
        <p:blipFill>
          <a:blip r:embed="rId3" cstate="print"/>
          <a:srcRect/>
          <a:stretch>
            <a:fillRect/>
          </a:stretch>
        </p:blipFill>
        <p:spPr bwMode="auto">
          <a:xfrm>
            <a:off x="228600" y="1447800"/>
            <a:ext cx="8610600" cy="5410200"/>
          </a:xfrm>
          <a:prstGeom prst="rect">
            <a:avLst/>
          </a:prstGeom>
          <a:noFill/>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1143000"/>
          </a:xfrm>
        </p:spPr>
        <p:txBody>
          <a:bodyPr>
            <a:noAutofit/>
          </a:bodyPr>
          <a:lstStyle/>
          <a:p>
            <a:r>
              <a:rPr lang="en-US" sz="2400" dirty="0"/>
              <a:t>With this setup, a maintainer can disconnect the pump, then turn the pump on to verify if it’s working or not.  The water will be pumped down, back into the tank.  Without creating any mess. </a:t>
            </a:r>
          </a:p>
        </p:txBody>
      </p:sp>
      <p:pic>
        <p:nvPicPr>
          <p:cNvPr id="10242" name="Picture 2" descr="G:\septic pictures\1 supply access.jpeg"/>
          <p:cNvPicPr>
            <a:picLocks noGrp="1" noChangeAspect="1" noChangeArrowheads="1"/>
          </p:cNvPicPr>
          <p:nvPr>
            <p:ph idx="1"/>
          </p:nvPr>
        </p:nvPicPr>
        <p:blipFill>
          <a:blip r:embed="rId3" cstate="print"/>
          <a:srcRect/>
          <a:stretch>
            <a:fillRect/>
          </a:stretch>
        </p:blipFill>
        <p:spPr bwMode="auto">
          <a:xfrm>
            <a:off x="228600" y="1447800"/>
            <a:ext cx="8610600" cy="5410200"/>
          </a:xfrm>
          <a:prstGeom prst="rect">
            <a:avLst/>
          </a:prstGeom>
          <a:noFill/>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16 – Float tree</a:t>
            </a:r>
          </a:p>
        </p:txBody>
      </p:sp>
      <p:sp>
        <p:nvSpPr>
          <p:cNvPr id="3" name="Content Placeholder 2"/>
          <p:cNvSpPr>
            <a:spLocks noGrp="1"/>
          </p:cNvSpPr>
          <p:nvPr>
            <p:ph idx="1"/>
          </p:nvPr>
        </p:nvSpPr>
        <p:spPr/>
        <p:txBody>
          <a:bodyPr>
            <a:normAutofit/>
          </a:bodyPr>
          <a:lstStyle/>
          <a:p>
            <a:pPr>
              <a:buNone/>
            </a:pPr>
            <a:r>
              <a:rPr lang="en-US" sz="2000" dirty="0"/>
              <a:t>	</a:t>
            </a:r>
          </a:p>
          <a:p>
            <a:pPr>
              <a:buNone/>
            </a:pPr>
            <a:endParaRPr lang="en-US" sz="2000" dirty="0"/>
          </a:p>
          <a:p>
            <a:pPr>
              <a:buNone/>
            </a:pPr>
            <a:r>
              <a:rPr lang="en-US" sz="2000" dirty="0"/>
              <a:t>	Another method to simplify the removal of the pump or adjustment of the floats would be to use a separate float tree.  </a:t>
            </a:r>
          </a:p>
          <a:p>
            <a:pPr>
              <a:buNone/>
            </a:pPr>
            <a:r>
              <a:rPr lang="en-US" sz="2000" dirty="0"/>
              <a:t>	In this manner the pump can be removed without messing with the floats, and vice versa.</a:t>
            </a:r>
          </a:p>
          <a:p>
            <a:pPr>
              <a:buNone/>
            </a:pPr>
            <a:endParaRPr lang="en-US" sz="2000"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Separate float tree with factory riser bracket</a:t>
            </a:r>
          </a:p>
        </p:txBody>
      </p:sp>
      <p:pic>
        <p:nvPicPr>
          <p:cNvPr id="4" name="Content Placeholder 3" descr="100_0302.JPG"/>
          <p:cNvPicPr>
            <a:picLocks noGrp="1" noChangeAspect="1"/>
          </p:cNvPicPr>
          <p:nvPr>
            <p:ph idx="1"/>
          </p:nvPr>
        </p:nvPicPr>
        <p:blipFill>
          <a:blip r:embed="rId2" cstate="print"/>
          <a:stretch>
            <a:fillRect/>
          </a:stretch>
        </p:blipFill>
        <p:spPr>
          <a:xfrm>
            <a:off x="533401" y="1371600"/>
            <a:ext cx="8153399" cy="5486399"/>
          </a:xfrm>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1143000"/>
          </a:xfrm>
        </p:spPr>
        <p:txBody>
          <a:bodyPr>
            <a:normAutofit fontScale="90000"/>
          </a:bodyPr>
          <a:lstStyle/>
          <a:p>
            <a:r>
              <a:rPr lang="en-US" sz="2800" dirty="0"/>
              <a:t>You can also use an orifice shield as a float tree bracket.  This method really simplifies float adjustment or pump replacement.</a:t>
            </a:r>
          </a:p>
        </p:txBody>
      </p:sp>
      <p:pic>
        <p:nvPicPr>
          <p:cNvPr id="6146" name="Picture 2" descr="E:\DCIM\100K7300\100_1362.JPG"/>
          <p:cNvPicPr>
            <a:picLocks noGrp="1" noChangeAspect="1" noChangeArrowheads="1"/>
          </p:cNvPicPr>
          <p:nvPr>
            <p:ph idx="1"/>
          </p:nvPr>
        </p:nvPicPr>
        <p:blipFill>
          <a:blip r:embed="rId3" cstate="print"/>
          <a:srcRect r="28750"/>
          <a:stretch>
            <a:fillRect/>
          </a:stretch>
        </p:blipFill>
        <p:spPr bwMode="auto">
          <a:xfrm>
            <a:off x="0" y="1447800"/>
            <a:ext cx="4495800" cy="5410200"/>
          </a:xfrm>
          <a:prstGeom prst="rect">
            <a:avLst/>
          </a:prstGeom>
          <a:noFill/>
        </p:spPr>
      </p:pic>
      <p:pic>
        <p:nvPicPr>
          <p:cNvPr id="4" name="Picture 2" descr="G:\DCIM\100KM320\100_1664.JPG"/>
          <p:cNvPicPr>
            <a:picLocks noChangeAspect="1" noChangeArrowheads="1"/>
          </p:cNvPicPr>
          <p:nvPr/>
        </p:nvPicPr>
        <p:blipFill>
          <a:blip r:embed="rId4" cstate="print"/>
          <a:srcRect l="35945"/>
          <a:stretch>
            <a:fillRect/>
          </a:stretch>
        </p:blipFill>
        <p:spPr bwMode="auto">
          <a:xfrm>
            <a:off x="4876800" y="1371600"/>
            <a:ext cx="4267200" cy="5486400"/>
          </a:xfrm>
          <a:prstGeom prst="rect">
            <a:avLst/>
          </a:prstGeom>
          <a:noFill/>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17 – Pump ON/OFF float swing</a:t>
            </a:r>
          </a:p>
        </p:txBody>
      </p:sp>
      <p:sp>
        <p:nvSpPr>
          <p:cNvPr id="3" name="Content Placeholder 2"/>
          <p:cNvSpPr>
            <a:spLocks noGrp="1"/>
          </p:cNvSpPr>
          <p:nvPr>
            <p:ph idx="1"/>
          </p:nvPr>
        </p:nvSpPr>
        <p:spPr>
          <a:xfrm>
            <a:off x="457200" y="1828800"/>
            <a:ext cx="8229600" cy="4648200"/>
          </a:xfrm>
        </p:spPr>
        <p:txBody>
          <a:bodyPr>
            <a:normAutofit/>
          </a:bodyPr>
          <a:lstStyle/>
          <a:p>
            <a:pPr marL="0" indent="0">
              <a:spcBef>
                <a:spcPts val="0"/>
              </a:spcBef>
              <a:buNone/>
            </a:pPr>
            <a:r>
              <a:rPr lang="en-US" sz="2000" dirty="0"/>
              <a:t>To achieve the proper dose amount our design sheets calculate the amount of float swing quite accurately, usually down to one or two decimal places (6.2 or 7.56 inches of swing).</a:t>
            </a:r>
          </a:p>
          <a:p>
            <a:pPr marL="0" indent="0">
              <a:spcBef>
                <a:spcPts val="0"/>
              </a:spcBef>
              <a:buNone/>
            </a:pPr>
            <a:r>
              <a:rPr lang="en-US" sz="2000" dirty="0"/>
              <a:t>Yet the accuracy of the actual float setting is at best a ballpark  guess with a degree of accuracy around plus or minus 2 inches.  </a:t>
            </a:r>
          </a:p>
          <a:p>
            <a:pPr marL="0" indent="0">
              <a:spcBef>
                <a:spcPts val="0"/>
              </a:spcBef>
              <a:buNone/>
            </a:pPr>
            <a:endParaRPr lang="en-US" sz="2000" dirty="0"/>
          </a:p>
          <a:p>
            <a:pPr marL="0" indent="0">
              <a:spcBef>
                <a:spcPts val="0"/>
              </a:spcBef>
              <a:buNone/>
            </a:pPr>
            <a:r>
              <a:rPr lang="en-US" sz="2000" dirty="0"/>
              <a:t>To set the float swing, most installers will manually lift the float by hand from start to finish listening for the float to click ON and OFF, followed by a boastful statement of “it’s right on the money” as the apprentice watches with complete astonishment!</a:t>
            </a:r>
          </a:p>
          <a:p>
            <a:pPr marL="0" indent="0">
              <a:spcBef>
                <a:spcPts val="0"/>
              </a:spcBef>
              <a:buNone/>
            </a:pPr>
            <a:endParaRPr lang="en-US" sz="2000"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Measuring float swing</a:t>
            </a:r>
          </a:p>
        </p:txBody>
      </p:sp>
      <p:pic>
        <p:nvPicPr>
          <p:cNvPr id="2050" name="Picture 2" descr="C:\Documents and Settings\tjj7335\Desktop\float swing.jpg"/>
          <p:cNvPicPr>
            <a:picLocks noGrp="1" noChangeAspect="1" noChangeArrowheads="1"/>
          </p:cNvPicPr>
          <p:nvPr>
            <p:ph idx="1"/>
          </p:nvPr>
        </p:nvPicPr>
        <p:blipFill>
          <a:blip r:embed="rId2" cstate="print"/>
          <a:srcRect/>
          <a:stretch>
            <a:fillRect/>
          </a:stretch>
        </p:blipFill>
        <p:spPr bwMode="auto">
          <a:xfrm>
            <a:off x="1524000" y="1828800"/>
            <a:ext cx="5943600" cy="464820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25562"/>
          </a:xfrm>
        </p:spPr>
        <p:txBody>
          <a:bodyPr>
            <a:normAutofit fontScale="90000"/>
          </a:bodyPr>
          <a:lstStyle/>
          <a:p>
            <a:r>
              <a:rPr lang="en-US" sz="3100" dirty="0"/>
              <a:t>Effluent filters are NOT required on any standard septic  </a:t>
            </a:r>
            <a:br>
              <a:rPr lang="en-US" sz="2000" dirty="0"/>
            </a:br>
            <a:r>
              <a:rPr lang="en-US" sz="2000" dirty="0"/>
              <a:t>	</a:t>
            </a:r>
            <a:br>
              <a:rPr lang="en-US" sz="2000" dirty="0"/>
            </a:br>
            <a:r>
              <a:rPr lang="en-US" sz="2000" dirty="0"/>
              <a:t>(</a:t>
            </a:r>
            <a:r>
              <a:rPr lang="en-US" sz="2200" dirty="0"/>
              <a:t>The exception would be Sand filters or as </a:t>
            </a:r>
            <a:br>
              <a:rPr lang="en-US" sz="2200" dirty="0"/>
            </a:br>
            <a:r>
              <a:rPr lang="en-US" sz="2200" dirty="0"/>
              <a:t>specifically required by a pretreatment device.)</a:t>
            </a:r>
            <a:br>
              <a:rPr lang="en-US" sz="2000" dirty="0"/>
            </a:br>
            <a:endParaRPr lang="en-US" sz="2000" dirty="0"/>
          </a:p>
        </p:txBody>
      </p:sp>
      <p:pic>
        <p:nvPicPr>
          <p:cNvPr id="3075" name="Picture 3"/>
          <p:cNvPicPr>
            <a:picLocks noChangeAspect="1" noChangeArrowheads="1"/>
          </p:cNvPicPr>
          <p:nvPr/>
        </p:nvPicPr>
        <p:blipFill>
          <a:blip r:embed="rId2" cstate="print"/>
          <a:srcRect/>
          <a:stretch>
            <a:fillRect/>
          </a:stretch>
        </p:blipFill>
        <p:spPr bwMode="auto">
          <a:xfrm>
            <a:off x="1219200" y="2362200"/>
            <a:ext cx="2971800" cy="3057525"/>
          </a:xfrm>
          <a:prstGeom prst="rect">
            <a:avLst/>
          </a:prstGeom>
          <a:noFill/>
          <a:ln w="9525">
            <a:noFill/>
            <a:miter lim="800000"/>
            <a:headEnd/>
            <a:tailEnd/>
          </a:ln>
          <a:effectLst/>
        </p:spPr>
      </p:pic>
      <p:pic>
        <p:nvPicPr>
          <p:cNvPr id="3077" name="Picture 5" descr="C:\Documents and Settings\tjj7335\Desktop\Troy's files\misc county septic\septic pictures\4 effluent orenco.jpg"/>
          <p:cNvPicPr>
            <a:picLocks noChangeAspect="1" noChangeArrowheads="1"/>
          </p:cNvPicPr>
          <p:nvPr/>
        </p:nvPicPr>
        <p:blipFill>
          <a:blip r:embed="rId3" cstate="print"/>
          <a:srcRect/>
          <a:stretch>
            <a:fillRect/>
          </a:stretch>
        </p:blipFill>
        <p:spPr bwMode="auto">
          <a:xfrm>
            <a:off x="4724400" y="2286000"/>
            <a:ext cx="3048000" cy="3352800"/>
          </a:xfrm>
          <a:prstGeom prst="rect">
            <a:avLst/>
          </a:prstGeom>
          <a:noFill/>
        </p:spPr>
      </p:pic>
    </p:spTree>
    <p:extLst>
      <p:ext uri="{BB962C8B-B14F-4D97-AF65-F5344CB8AC3E}">
        <p14:creationId xmlns:p14="http://schemas.microsoft.com/office/powerpoint/2010/main" val="337165701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838200"/>
            <a:ext cx="8382000" cy="5287963"/>
          </a:xfrm>
        </p:spPr>
        <p:txBody>
          <a:bodyPr>
            <a:normAutofit/>
          </a:bodyPr>
          <a:lstStyle/>
          <a:p>
            <a:pPr marL="0" indent="0">
              <a:lnSpc>
                <a:spcPct val="110000"/>
              </a:lnSpc>
              <a:spcBef>
                <a:spcPts val="0"/>
              </a:spcBef>
              <a:buNone/>
            </a:pPr>
            <a:r>
              <a:rPr lang="en-US" sz="2000" dirty="0"/>
              <a:t>There are many things that affect the ability to do this accurately.  </a:t>
            </a:r>
          </a:p>
          <a:p>
            <a:pPr marL="0" indent="0">
              <a:lnSpc>
                <a:spcPct val="110000"/>
              </a:lnSpc>
              <a:spcBef>
                <a:spcPts val="0"/>
              </a:spcBef>
              <a:buNone/>
            </a:pPr>
            <a:endParaRPr lang="en-US" sz="2000" dirty="0"/>
          </a:p>
          <a:p>
            <a:pPr marL="0" indent="0">
              <a:lnSpc>
                <a:spcPct val="110000"/>
              </a:lnSpc>
              <a:spcBef>
                <a:spcPts val="0"/>
              </a:spcBef>
              <a:buNone/>
            </a:pPr>
            <a:r>
              <a:rPr lang="en-US" sz="2000" dirty="0"/>
              <a:t>	1) the float will activate differently depending on how you are 	     holding it.</a:t>
            </a:r>
          </a:p>
          <a:p>
            <a:pPr marL="0" indent="0">
              <a:lnSpc>
                <a:spcPct val="110000"/>
              </a:lnSpc>
              <a:spcBef>
                <a:spcPts val="0"/>
              </a:spcBef>
              <a:buNone/>
            </a:pPr>
            <a:r>
              <a:rPr lang="en-US" sz="2000" dirty="0"/>
              <a:t>	2) typically the installer is “eyeballing” the amount of drop  	     	     without any actual measurement.</a:t>
            </a:r>
          </a:p>
          <a:p>
            <a:pPr marL="0" indent="0">
              <a:lnSpc>
                <a:spcPct val="110000"/>
              </a:lnSpc>
              <a:spcBef>
                <a:spcPts val="0"/>
              </a:spcBef>
              <a:buNone/>
            </a:pPr>
            <a:r>
              <a:rPr lang="en-US" sz="2000" dirty="0"/>
              <a:t>	3) often the float wire is held by hand at an angle that is 	   	     different than when it’s finally fastened.  </a:t>
            </a:r>
          </a:p>
          <a:p>
            <a:pPr marL="0" indent="0">
              <a:lnSpc>
                <a:spcPct val="110000"/>
              </a:lnSpc>
              <a:spcBef>
                <a:spcPts val="0"/>
              </a:spcBef>
              <a:buNone/>
            </a:pPr>
            <a:r>
              <a:rPr lang="en-US" sz="2000" dirty="0"/>
              <a:t>	4) some say “for the last 20 years we have set all 4 	      	     	     bedroom systems at 6” of tether”.  But not all 4 bedrooms are 	     dosed the same. </a:t>
            </a:r>
          </a:p>
          <a:p>
            <a:pPr marL="0" indent="0">
              <a:lnSpc>
                <a:spcPct val="110000"/>
              </a:lnSpc>
              <a:spcBef>
                <a:spcPts val="0"/>
              </a:spcBef>
              <a:buNone/>
            </a:pPr>
            <a:r>
              <a:rPr lang="en-US" sz="2000" dirty="0"/>
              <a:t>	5) the </a:t>
            </a:r>
            <a:r>
              <a:rPr lang="en-US" sz="2000" b="1" dirty="0"/>
              <a:t>design </a:t>
            </a:r>
            <a:r>
              <a:rPr lang="en-US" sz="2000" dirty="0"/>
              <a:t>tank</a:t>
            </a:r>
            <a:r>
              <a:rPr lang="en-US" sz="2000" b="1" dirty="0"/>
              <a:t> </a:t>
            </a:r>
            <a:r>
              <a:rPr lang="en-US" sz="2000" dirty="0"/>
              <a:t>gallons per inch is different than the </a:t>
            </a:r>
            <a:r>
              <a:rPr lang="en-US" sz="2000" b="1" dirty="0"/>
              <a:t>installed </a:t>
            </a:r>
            <a:r>
              <a:rPr lang="en-US" sz="2000" dirty="0"/>
              <a:t>tank</a:t>
            </a:r>
            <a:r>
              <a:rPr lang="en-US" sz="2000" b="1" dirty="0"/>
              <a:t> </a:t>
            </a:r>
            <a:r>
              <a:rPr lang="en-US" sz="2000" dirty="0"/>
              <a:t>	     gallons per inch.</a:t>
            </a:r>
          </a:p>
          <a:p>
            <a:pPr marL="0" indent="0">
              <a:lnSpc>
                <a:spcPct val="110000"/>
              </a:lnSpc>
              <a:spcBef>
                <a:spcPts val="0"/>
              </a:spcBef>
              <a:buNone/>
            </a:pPr>
            <a:endParaRPr lang="en-US" sz="2200" dirty="0"/>
          </a:p>
          <a:p>
            <a:pPr marL="0" indent="0">
              <a:lnSpc>
                <a:spcPct val="110000"/>
              </a:lnSpc>
              <a:spcBef>
                <a:spcPts val="0"/>
              </a:spcBef>
              <a:buNone/>
            </a:pPr>
            <a:r>
              <a:rPr lang="en-US" sz="2200" dirty="0"/>
              <a:t>	</a:t>
            </a:r>
          </a:p>
          <a:p>
            <a:pPr marL="0" indent="0">
              <a:lnSpc>
                <a:spcPct val="110000"/>
              </a:lnSpc>
              <a:spcBef>
                <a:spcPts val="0"/>
              </a:spcBef>
              <a:buNone/>
            </a:pPr>
            <a:endParaRPr lang="en-US"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2000" dirty="0"/>
              <a:t>There are different types and manufacturers of floats.   </a:t>
            </a:r>
          </a:p>
          <a:p>
            <a:pPr>
              <a:buNone/>
            </a:pPr>
            <a:r>
              <a:rPr lang="en-US" sz="2000" dirty="0"/>
              <a:t>You could have a pump rated float (120 volts)  or a signal rated float (24 volts).</a:t>
            </a:r>
          </a:p>
          <a:p>
            <a:pPr>
              <a:buNone/>
            </a:pPr>
            <a:endParaRPr lang="en-US" sz="2000" dirty="0"/>
          </a:p>
          <a:p>
            <a:pPr>
              <a:buNone/>
            </a:pPr>
            <a:r>
              <a:rPr lang="en-US" sz="2000" dirty="0"/>
              <a:t>	6” of tether on one float could be 8” of dose volume.  </a:t>
            </a:r>
          </a:p>
          <a:p>
            <a:pPr>
              <a:buNone/>
            </a:pPr>
            <a:r>
              <a:rPr lang="en-US" sz="2000" dirty="0"/>
              <a:t>	6” of tether on another float could be 12” of dose volume.  </a:t>
            </a:r>
          </a:p>
          <a:p>
            <a:pPr>
              <a:buNone/>
            </a:pPr>
            <a:r>
              <a:rPr lang="en-US" sz="2000" dirty="0"/>
              <a:t>	A difference of 50%!</a:t>
            </a:r>
          </a:p>
          <a:p>
            <a:endParaRPr lang="en-US"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normAutofit fontScale="90000"/>
          </a:bodyPr>
          <a:lstStyle/>
          <a:p>
            <a:pPr algn="l"/>
            <a:r>
              <a:rPr lang="en-US" sz="2000" dirty="0"/>
              <a:t>In order for the float to swing properly, 	When you tape or zip tie the wire to </a:t>
            </a:r>
            <a:br>
              <a:rPr lang="en-US" sz="2000" dirty="0"/>
            </a:br>
            <a:r>
              <a:rPr lang="en-US" sz="2000" dirty="0"/>
              <a:t>it must be fastened  properly.    The wire is to	the pipe in a vertical (up/down)</a:t>
            </a:r>
            <a:br>
              <a:rPr lang="en-US" sz="2000" dirty="0"/>
            </a:br>
            <a:r>
              <a:rPr lang="en-US" sz="2000" dirty="0"/>
              <a:t>be in a horizontal position (left / right).  	position, the swing amount will change.</a:t>
            </a:r>
            <a:br>
              <a:rPr lang="en-US" sz="2000" dirty="0"/>
            </a:br>
            <a:endParaRPr lang="en-US" sz="2000"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228600" y="2057400"/>
            <a:ext cx="4038600" cy="4343399"/>
          </a:xfrm>
          <a:prstGeom prst="rect">
            <a:avLst/>
          </a:prstGeom>
          <a:noFill/>
          <a:ln w="9525">
            <a:noFill/>
            <a:miter lim="800000"/>
            <a:headEnd/>
            <a:tailEnd/>
          </a:ln>
          <a:effectLst/>
        </p:spPr>
      </p:pic>
      <p:pic>
        <p:nvPicPr>
          <p:cNvPr id="2050" name="Picture 2" descr="C:\Documents and Settings\tjj7335\Desktop\Troy's files\misc county septic\septic pictures\6 float zip tie vertical.JPG"/>
          <p:cNvPicPr>
            <a:picLocks noChangeAspect="1" noChangeArrowheads="1"/>
          </p:cNvPicPr>
          <p:nvPr/>
        </p:nvPicPr>
        <p:blipFill>
          <a:blip r:embed="rId3" cstate="print"/>
          <a:srcRect l="20737" r="2765"/>
          <a:stretch>
            <a:fillRect/>
          </a:stretch>
        </p:blipFill>
        <p:spPr bwMode="auto">
          <a:xfrm>
            <a:off x="4724400" y="2057400"/>
            <a:ext cx="3973249" cy="4271443"/>
          </a:xfrm>
          <a:prstGeom prst="rect">
            <a:avLst/>
          </a:prstGeom>
          <a:noFill/>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6096000"/>
          </a:xfrm>
        </p:spPr>
        <p:txBody>
          <a:bodyPr>
            <a:normAutofit fontScale="92500" lnSpcReduction="10000"/>
          </a:bodyPr>
          <a:lstStyle/>
          <a:p>
            <a:pPr>
              <a:buNone/>
            </a:pPr>
            <a:r>
              <a:rPr lang="en-US" sz="2000" dirty="0"/>
              <a:t>	</a:t>
            </a:r>
            <a:r>
              <a:rPr lang="en-US" sz="2800" dirty="0"/>
              <a:t>Typical dose amounts</a:t>
            </a:r>
            <a:r>
              <a:rPr lang="en-US" sz="2000" dirty="0"/>
              <a:t>.</a:t>
            </a:r>
          </a:p>
          <a:p>
            <a:pPr>
              <a:buNone/>
            </a:pPr>
            <a:endParaRPr lang="en-US" sz="2000" dirty="0"/>
          </a:p>
          <a:p>
            <a:pPr marL="0" indent="0">
              <a:lnSpc>
                <a:spcPct val="110000"/>
              </a:lnSpc>
              <a:spcBef>
                <a:spcPts val="0"/>
              </a:spcBef>
              <a:buNone/>
            </a:pPr>
            <a:r>
              <a:rPr lang="en-US" sz="2000" dirty="0"/>
              <a:t> A 500 gallon pump tank will typically have residential dose volumes in the </a:t>
            </a:r>
          </a:p>
          <a:p>
            <a:pPr marL="0" indent="0">
              <a:lnSpc>
                <a:spcPct val="110000"/>
              </a:lnSpc>
              <a:spcBef>
                <a:spcPts val="0"/>
              </a:spcBef>
              <a:buNone/>
            </a:pPr>
            <a:r>
              <a:rPr lang="en-US" sz="2000" dirty="0"/>
              <a:t>6” - 15” range.</a:t>
            </a:r>
          </a:p>
          <a:p>
            <a:pPr marL="0" indent="0">
              <a:lnSpc>
                <a:spcPct val="110000"/>
              </a:lnSpc>
              <a:spcBef>
                <a:spcPts val="0"/>
              </a:spcBef>
              <a:buNone/>
            </a:pPr>
            <a:r>
              <a:rPr lang="en-US" sz="2000" dirty="0"/>
              <a:t>A 1000 gallon pump tank will typically have residential dose volumes in the  </a:t>
            </a:r>
          </a:p>
          <a:p>
            <a:pPr marL="0" indent="0">
              <a:lnSpc>
                <a:spcPct val="110000"/>
              </a:lnSpc>
              <a:spcBef>
                <a:spcPts val="0"/>
              </a:spcBef>
              <a:buNone/>
            </a:pPr>
            <a:r>
              <a:rPr lang="en-US" sz="2000" dirty="0"/>
              <a:t>3” -  8” range. </a:t>
            </a:r>
          </a:p>
          <a:p>
            <a:pPr marL="0" indent="0">
              <a:lnSpc>
                <a:spcPct val="110000"/>
              </a:lnSpc>
              <a:spcBef>
                <a:spcPts val="0"/>
              </a:spcBef>
              <a:buNone/>
            </a:pPr>
            <a:r>
              <a:rPr lang="en-US" sz="2000" dirty="0"/>
              <a:t>So our industry typically  has residential demand dose swings in the range of</a:t>
            </a:r>
          </a:p>
          <a:p>
            <a:pPr marL="0" indent="0">
              <a:lnSpc>
                <a:spcPct val="110000"/>
              </a:lnSpc>
              <a:spcBef>
                <a:spcPts val="0"/>
              </a:spcBef>
              <a:buNone/>
            </a:pPr>
            <a:r>
              <a:rPr lang="en-US" sz="2000" dirty="0"/>
              <a:t>3” - 15”.</a:t>
            </a:r>
          </a:p>
          <a:p>
            <a:pPr marL="0" indent="0">
              <a:lnSpc>
                <a:spcPct val="110000"/>
              </a:lnSpc>
              <a:spcBef>
                <a:spcPts val="0"/>
              </a:spcBef>
              <a:buNone/>
            </a:pPr>
            <a:r>
              <a:rPr lang="en-US" sz="2000" dirty="0"/>
              <a:t>Yet the shortest swing you can get from a demand float is about 5”.  </a:t>
            </a:r>
          </a:p>
          <a:p>
            <a:pPr marL="0" indent="0">
              <a:lnSpc>
                <a:spcPct val="110000"/>
              </a:lnSpc>
              <a:spcBef>
                <a:spcPts val="0"/>
              </a:spcBef>
              <a:buNone/>
            </a:pPr>
            <a:r>
              <a:rPr lang="en-US" sz="2000" dirty="0"/>
              <a:t>	</a:t>
            </a:r>
          </a:p>
          <a:p>
            <a:pPr marL="0" indent="0">
              <a:lnSpc>
                <a:spcPct val="110000"/>
              </a:lnSpc>
              <a:spcBef>
                <a:spcPts val="0"/>
              </a:spcBef>
              <a:buNone/>
            </a:pPr>
            <a:r>
              <a:rPr lang="en-US" sz="2000" dirty="0"/>
              <a:t>In reality this does not allow us to dose the smaller 3”-5” range out of the 1000 gallon tank using demand dosing.  </a:t>
            </a:r>
          </a:p>
          <a:p>
            <a:pPr marL="0" indent="0">
              <a:lnSpc>
                <a:spcPct val="110000"/>
              </a:lnSpc>
              <a:spcBef>
                <a:spcPts val="0"/>
              </a:spcBef>
              <a:buNone/>
            </a:pPr>
            <a:r>
              <a:rPr lang="en-US" sz="2000" dirty="0"/>
              <a:t>Counties that require a minimum 1000 gallon pump tank end up with individual doses to the </a:t>
            </a:r>
            <a:r>
              <a:rPr lang="en-US" sz="2000" dirty="0" err="1"/>
              <a:t>drainfield</a:t>
            </a:r>
            <a:r>
              <a:rPr lang="en-US" sz="2000" dirty="0"/>
              <a:t> on smaller 2 bedroom systems exceeding the maximum dose amount (25% of design flow).  </a:t>
            </a:r>
          </a:p>
          <a:p>
            <a:pPr marL="0" indent="0">
              <a:lnSpc>
                <a:spcPct val="110000"/>
              </a:lnSpc>
              <a:spcBef>
                <a:spcPts val="0"/>
              </a:spcBef>
              <a:buNone/>
            </a:pPr>
            <a:endParaRPr lang="en-US" sz="2000" dirty="0"/>
          </a:p>
          <a:p>
            <a:pPr marL="0" indent="0">
              <a:lnSpc>
                <a:spcPct val="110000"/>
              </a:lnSpc>
              <a:spcBef>
                <a:spcPts val="0"/>
              </a:spcBef>
              <a:buNone/>
            </a:pPr>
            <a:r>
              <a:rPr lang="en-US" sz="2000" dirty="0"/>
              <a:t>The point here is to show that our designs and ordinance requirements can sometimes exceed reality.  In these cases we just do the best we can, and if necessary educate the inspector who may incorrectly want to fail your work. </a:t>
            </a:r>
          </a:p>
          <a:p>
            <a:pPr>
              <a:buNone/>
            </a:pPr>
            <a:endParaRPr lang="en-US" sz="2000" dirty="0"/>
          </a:p>
          <a:p>
            <a:pPr>
              <a:buNone/>
            </a:pPr>
            <a:endParaRPr lang="en-US" sz="2000" dirty="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4906963"/>
          </a:xfrm>
        </p:spPr>
        <p:txBody>
          <a:bodyPr>
            <a:normAutofit/>
          </a:bodyPr>
          <a:lstStyle/>
          <a:p>
            <a:pPr marL="0" indent="0">
              <a:spcBef>
                <a:spcPts val="0"/>
              </a:spcBef>
              <a:buNone/>
            </a:pPr>
            <a:r>
              <a:rPr lang="en-US" sz="2000" dirty="0"/>
              <a:t>Take your time and do your best at setting the float swing accurately.</a:t>
            </a:r>
          </a:p>
          <a:p>
            <a:pPr marL="0" indent="0">
              <a:spcBef>
                <a:spcPts val="0"/>
              </a:spcBef>
              <a:buNone/>
            </a:pPr>
            <a:r>
              <a:rPr lang="en-US" sz="2000" dirty="0"/>
              <a:t>	</a:t>
            </a:r>
          </a:p>
          <a:p>
            <a:pPr marL="0" indent="0">
              <a:spcBef>
                <a:spcPts val="0"/>
              </a:spcBef>
              <a:buNone/>
            </a:pPr>
            <a:r>
              <a:rPr lang="en-US" sz="2000" dirty="0"/>
              <a:t>Use the charts available to determine the approximate tether length to give a certain amount of  ON/OFF swing.  </a:t>
            </a:r>
          </a:p>
          <a:p>
            <a:pPr marL="0" indent="0">
              <a:spcBef>
                <a:spcPts val="0"/>
              </a:spcBef>
              <a:buNone/>
            </a:pPr>
            <a:r>
              <a:rPr lang="en-US" sz="2000" dirty="0"/>
              <a:t>The tether amount is measured from the float to the fastener.</a:t>
            </a:r>
          </a:p>
          <a:p>
            <a:pPr marL="0" indent="0">
              <a:spcBef>
                <a:spcPts val="0"/>
              </a:spcBef>
              <a:buNone/>
            </a:pPr>
            <a:r>
              <a:rPr lang="en-US" sz="2000" dirty="0"/>
              <a:t>	</a:t>
            </a:r>
          </a:p>
          <a:p>
            <a:pPr marL="0" indent="0">
              <a:spcBef>
                <a:spcPts val="0"/>
              </a:spcBef>
              <a:buNone/>
            </a:pPr>
            <a:r>
              <a:rPr lang="en-US" sz="2000" dirty="0"/>
              <a:t>Have a tape measure handy and manually verify the amount of ON/OFF swing.</a:t>
            </a:r>
          </a:p>
          <a:p>
            <a:pPr marL="0" indent="0">
              <a:spcBef>
                <a:spcPts val="0"/>
              </a:spcBef>
              <a:buNone/>
            </a:pPr>
            <a:r>
              <a:rPr lang="en-US" sz="2000" dirty="0"/>
              <a:t>	</a:t>
            </a:r>
          </a:p>
          <a:p>
            <a:pPr marL="0" indent="0">
              <a:spcBef>
                <a:spcPts val="0"/>
              </a:spcBef>
              <a:buNone/>
            </a:pPr>
            <a:endParaRPr lang="en-US" sz="2000" dirty="0"/>
          </a:p>
          <a:p>
            <a:pPr marL="0" indent="0">
              <a:spcBef>
                <a:spcPts val="0"/>
              </a:spcBef>
              <a:buNone/>
            </a:pPr>
            <a:r>
              <a:rPr lang="en-US" sz="2000" dirty="0"/>
              <a:t>	</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Tether length measurement</a:t>
            </a:r>
            <a:br>
              <a:rPr lang="en-US" sz="2800" dirty="0"/>
            </a:br>
            <a:r>
              <a:rPr lang="en-US" sz="2000" dirty="0"/>
              <a:t>(4” of tether length, from the fastener to the float)</a:t>
            </a:r>
          </a:p>
        </p:txBody>
      </p:sp>
      <p:pic>
        <p:nvPicPr>
          <p:cNvPr id="2050" name="Picture 2" descr="H:\septic pictures\tether measure.JPG"/>
          <p:cNvPicPr>
            <a:picLocks noGrp="1" noChangeAspect="1" noChangeArrowheads="1"/>
          </p:cNvPicPr>
          <p:nvPr>
            <p:ph idx="1"/>
          </p:nvPr>
        </p:nvPicPr>
        <p:blipFill>
          <a:blip r:embed="rId2" cstate="print"/>
          <a:srcRect/>
          <a:stretch>
            <a:fillRect/>
          </a:stretch>
        </p:blipFill>
        <p:spPr bwMode="auto">
          <a:xfrm>
            <a:off x="1295400" y="1828800"/>
            <a:ext cx="6400800" cy="4800600"/>
          </a:xfrm>
          <a:prstGeom prst="rect">
            <a:avLst/>
          </a:prstGeom>
          <a:noFill/>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Tether length chart (approximate settings)</a:t>
            </a:r>
          </a:p>
        </p:txBody>
      </p:sp>
      <p:pic>
        <p:nvPicPr>
          <p:cNvPr id="2051" name="Picture 3" descr="C:\Documents and Settings\tjj7335\Desktop\Picture1.png"/>
          <p:cNvPicPr>
            <a:picLocks noGrp="1" noChangeAspect="1" noChangeArrowheads="1"/>
          </p:cNvPicPr>
          <p:nvPr>
            <p:ph idx="1"/>
          </p:nvPr>
        </p:nvPicPr>
        <p:blipFill>
          <a:blip r:embed="rId2" cstate="print"/>
          <a:srcRect/>
          <a:stretch>
            <a:fillRect/>
          </a:stretch>
        </p:blipFill>
        <p:spPr bwMode="auto">
          <a:xfrm>
            <a:off x="1600200" y="1981200"/>
            <a:ext cx="5334000" cy="4343400"/>
          </a:xfrm>
          <a:prstGeom prst="rect">
            <a:avLst/>
          </a:prstGeom>
          <a:noFill/>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5059363"/>
          </a:xfrm>
        </p:spPr>
        <p:txBody>
          <a:bodyPr>
            <a:normAutofit/>
          </a:bodyPr>
          <a:lstStyle/>
          <a:p>
            <a:pPr marL="0" indent="0">
              <a:spcBef>
                <a:spcPts val="0"/>
              </a:spcBef>
              <a:buNone/>
            </a:pPr>
            <a:r>
              <a:rPr lang="en-US" sz="2000" dirty="0"/>
              <a:t>If you don’t have a chart handy, another way to approximate the needed</a:t>
            </a:r>
          </a:p>
          <a:p>
            <a:pPr marL="0" indent="0">
              <a:spcBef>
                <a:spcPts val="0"/>
              </a:spcBef>
              <a:buNone/>
            </a:pPr>
            <a:r>
              <a:rPr lang="en-US" sz="2000" dirty="0"/>
              <a:t> tether length is to  “</a:t>
            </a:r>
            <a:r>
              <a:rPr lang="en-US" sz="2000" b="1" dirty="0"/>
              <a:t>add 2 then divide by 2</a:t>
            </a:r>
            <a:r>
              <a:rPr lang="en-US" sz="2000" dirty="0"/>
              <a:t>”.</a:t>
            </a:r>
          </a:p>
          <a:p>
            <a:pPr marL="0" indent="0">
              <a:spcBef>
                <a:spcPts val="0"/>
              </a:spcBef>
              <a:buNone/>
            </a:pPr>
            <a:endParaRPr lang="en-US" sz="2000" dirty="0"/>
          </a:p>
          <a:p>
            <a:pPr marL="0" indent="0">
              <a:spcBef>
                <a:spcPts val="0"/>
              </a:spcBef>
              <a:buNone/>
            </a:pPr>
            <a:r>
              <a:rPr lang="en-US" sz="2000" dirty="0"/>
              <a:t>example:</a:t>
            </a:r>
          </a:p>
          <a:p>
            <a:pPr marL="0" indent="0">
              <a:spcBef>
                <a:spcPts val="0"/>
              </a:spcBef>
              <a:buNone/>
            </a:pPr>
            <a:r>
              <a:rPr lang="en-US" sz="2000" dirty="0"/>
              <a:t>	If you need 10” of dose float swing,  </a:t>
            </a:r>
          </a:p>
          <a:p>
            <a:pPr marL="0" indent="0">
              <a:spcBef>
                <a:spcPts val="0"/>
              </a:spcBef>
              <a:buNone/>
            </a:pPr>
            <a:r>
              <a:rPr lang="en-US" sz="2000" dirty="0"/>
              <a:t>		</a:t>
            </a:r>
            <a:r>
              <a:rPr lang="en-US" sz="2000" b="1" dirty="0"/>
              <a:t>add 2 then divide by 2</a:t>
            </a:r>
          </a:p>
          <a:p>
            <a:pPr marL="0" lvl="1" indent="0">
              <a:spcBef>
                <a:spcPts val="0"/>
              </a:spcBef>
              <a:buNone/>
            </a:pPr>
            <a:r>
              <a:rPr lang="en-US" sz="2000" dirty="0"/>
              <a:t>			10” + 2 = 12    </a:t>
            </a:r>
          </a:p>
          <a:p>
            <a:pPr marL="0" lvl="1" indent="0">
              <a:spcBef>
                <a:spcPts val="0"/>
              </a:spcBef>
              <a:buNone/>
            </a:pPr>
            <a:r>
              <a:rPr lang="en-US" sz="2000" dirty="0"/>
              <a:t>		 	    12 / 2 = 6”	</a:t>
            </a:r>
          </a:p>
          <a:p>
            <a:pPr marL="0" lvl="1" indent="0">
              <a:spcBef>
                <a:spcPts val="0"/>
              </a:spcBef>
              <a:buNone/>
            </a:pPr>
            <a:r>
              <a:rPr lang="en-US" sz="2000" dirty="0"/>
              <a:t>		6” of tether to get your  10” of dose volume.  </a:t>
            </a:r>
          </a:p>
          <a:p>
            <a:pPr marL="0" lvl="1" indent="0">
              <a:spcBef>
                <a:spcPts val="0"/>
              </a:spcBef>
              <a:buNone/>
            </a:pPr>
            <a:endParaRPr lang="en-US" sz="2000" dirty="0"/>
          </a:p>
          <a:p>
            <a:pPr marL="0" lvl="1" indent="0">
              <a:spcBef>
                <a:spcPts val="0"/>
              </a:spcBef>
              <a:buNone/>
            </a:pPr>
            <a:r>
              <a:rPr lang="en-US" sz="2000" dirty="0"/>
              <a:t>The final setting will be confirmed by the manual swing method</a:t>
            </a:r>
          </a:p>
          <a:p>
            <a:pPr marL="0" lvl="1" indent="0">
              <a:spcBef>
                <a:spcPts val="0"/>
              </a:spcBef>
              <a:buNone/>
            </a:pPr>
            <a:r>
              <a:rPr lang="en-US" sz="2000" dirty="0"/>
              <a:t>measuring the difference in heights of the  ON/OFF  clicking positions.</a:t>
            </a:r>
            <a:r>
              <a:rPr lang="en-US" dirty="0"/>
              <a:t> </a:t>
            </a:r>
          </a:p>
          <a:p>
            <a:pPr marL="0" lvl="1" indent="0">
              <a:spcBef>
                <a:spcPts val="0"/>
              </a:spcBef>
              <a:buNone/>
            </a:pPr>
            <a:endParaRPr lang="en-US" dirty="0"/>
          </a:p>
          <a:p>
            <a:pPr marL="0" lvl="1" indent="0">
              <a:spcBef>
                <a:spcPts val="0"/>
              </a:spcBef>
              <a:buNone/>
            </a:pPr>
            <a:r>
              <a:rPr lang="en-US" sz="2000" dirty="0"/>
              <a:t>This method is also a great way for inspectors to quickly verify the float setting is reasonably accurate when looking down into the riser.</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287963"/>
          </a:xfrm>
        </p:spPr>
        <p:txBody>
          <a:bodyPr>
            <a:normAutofit/>
          </a:bodyPr>
          <a:lstStyle/>
          <a:p>
            <a:pPr marL="0" indent="0">
              <a:spcBef>
                <a:spcPts val="0"/>
              </a:spcBef>
              <a:buNone/>
            </a:pPr>
            <a:r>
              <a:rPr lang="en-US" sz="2000" dirty="0"/>
              <a:t>And don’t forget to verify the pump tank “gallons per inch”.</a:t>
            </a:r>
          </a:p>
          <a:p>
            <a:pPr marL="0" indent="0">
              <a:spcBef>
                <a:spcPts val="0"/>
              </a:spcBef>
              <a:buNone/>
            </a:pPr>
            <a:endParaRPr lang="en-US" sz="2000" dirty="0"/>
          </a:p>
          <a:p>
            <a:pPr marL="0" indent="0">
              <a:spcBef>
                <a:spcPts val="0"/>
              </a:spcBef>
              <a:buNone/>
            </a:pPr>
            <a:r>
              <a:rPr lang="en-US" sz="2000" dirty="0"/>
              <a:t>While the design assumed a tank with 22 gal/inch, the tank manufacturer you chose may be at 28 gal/inch.  </a:t>
            </a:r>
          </a:p>
          <a:p>
            <a:pPr marL="0" indent="0">
              <a:spcBef>
                <a:spcPts val="0"/>
              </a:spcBef>
              <a:buNone/>
            </a:pPr>
            <a:r>
              <a:rPr lang="en-US" sz="2000" dirty="0"/>
              <a:t>The design with 7” of swing may now  require 5” of swing to obtain the proper dose amount.</a:t>
            </a:r>
          </a:p>
          <a:p>
            <a:pPr marL="0" indent="0">
              <a:spcBef>
                <a:spcPts val="0"/>
              </a:spcBef>
              <a:buNone/>
            </a:pPr>
            <a:endParaRPr lang="en-US" sz="2000" dirty="0"/>
          </a:p>
          <a:p>
            <a:pPr marL="0" indent="0">
              <a:spcBef>
                <a:spcPts val="0"/>
              </a:spcBef>
              <a:buNone/>
            </a:pPr>
            <a:r>
              <a:rPr lang="en-US" sz="2000" dirty="0"/>
              <a:t>When setting the floats, verify the gal/inch of the tank you installed is the same as the design.  If it’s different, recalculate the swing amount.</a:t>
            </a:r>
          </a:p>
          <a:p>
            <a:pPr marL="0" indent="0">
              <a:spcBef>
                <a:spcPts val="0"/>
              </a:spcBef>
              <a:buNone/>
            </a:pPr>
            <a:endParaRPr lang="en-US" sz="2000" dirty="0"/>
          </a:p>
          <a:p>
            <a:pPr marL="0" indent="0">
              <a:spcBef>
                <a:spcPts val="0"/>
              </a:spcBef>
              <a:buNone/>
            </a:pPr>
            <a:r>
              <a:rPr lang="en-US" sz="2000" dirty="0"/>
              <a:t>Example:</a:t>
            </a:r>
          </a:p>
          <a:p>
            <a:pPr marL="0" indent="0">
              <a:spcBef>
                <a:spcPts val="0"/>
              </a:spcBef>
              <a:buNone/>
            </a:pPr>
            <a:r>
              <a:rPr lang="en-US" sz="2000" dirty="0"/>
              <a:t>     If the design stated </a:t>
            </a:r>
            <a:r>
              <a:rPr lang="en-US" sz="2000" b="1" dirty="0"/>
              <a:t>7”</a:t>
            </a:r>
            <a:r>
              <a:rPr lang="en-US" sz="2000" dirty="0"/>
              <a:t> of swing with a 22 gal/inch tank, </a:t>
            </a:r>
          </a:p>
          <a:p>
            <a:pPr marL="0" indent="0">
              <a:spcBef>
                <a:spcPts val="0"/>
              </a:spcBef>
              <a:buNone/>
            </a:pPr>
            <a:r>
              <a:rPr lang="en-US" sz="2000" dirty="0"/>
              <a:t>          then the system is dosing 7” * 22 gal/inch  = 154 gallons.</a:t>
            </a:r>
          </a:p>
          <a:p>
            <a:pPr marL="0" indent="0">
              <a:spcBef>
                <a:spcPts val="0"/>
              </a:spcBef>
              <a:buNone/>
            </a:pPr>
            <a:endParaRPr lang="en-US" sz="2000" dirty="0"/>
          </a:p>
          <a:p>
            <a:pPr marL="0" indent="0">
              <a:spcBef>
                <a:spcPts val="0"/>
              </a:spcBef>
              <a:buNone/>
            </a:pPr>
            <a:r>
              <a:rPr lang="en-US" sz="2000" dirty="0"/>
              <a:t>     If the installed tank is at 28 gal/inch, </a:t>
            </a:r>
          </a:p>
          <a:p>
            <a:pPr marL="0" indent="0">
              <a:spcBef>
                <a:spcPts val="0"/>
              </a:spcBef>
              <a:buNone/>
            </a:pPr>
            <a:r>
              <a:rPr lang="en-US" sz="2000" dirty="0"/>
              <a:t>          then the 154 gallon dose divided by the new 28 gal/inch = </a:t>
            </a:r>
            <a:r>
              <a:rPr lang="en-US" sz="2000" b="1" dirty="0"/>
              <a:t>5.5”</a:t>
            </a:r>
            <a:r>
              <a:rPr lang="en-US" sz="2000" dirty="0"/>
              <a:t> of new</a:t>
            </a:r>
          </a:p>
          <a:p>
            <a:pPr marL="0" indent="0">
              <a:spcBef>
                <a:spcPts val="0"/>
              </a:spcBef>
              <a:buNone/>
            </a:pPr>
            <a:r>
              <a:rPr lang="en-US" sz="2000" dirty="0"/>
              <a:t>          float swing (not the 7” as initially shown on the design).</a:t>
            </a:r>
          </a:p>
          <a:p>
            <a:pPr marL="0" indent="0">
              <a:spcBef>
                <a:spcPts val="0"/>
              </a:spcBef>
              <a:buNone/>
            </a:pPr>
            <a:endParaRPr lang="en-US" sz="2000" dirty="0"/>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274320" indent="0">
              <a:spcBef>
                <a:spcPts val="0"/>
              </a:spcBef>
              <a:buNone/>
            </a:pPr>
            <a:r>
              <a:rPr lang="en-US" sz="2000" dirty="0"/>
              <a:t>While we are talking about setting floats accurately, what happens if the homeowner messes with the system, or the float fastener breaks? </a:t>
            </a:r>
          </a:p>
          <a:p>
            <a:pPr marL="274320" indent="0">
              <a:spcBef>
                <a:spcPts val="0"/>
              </a:spcBef>
              <a:buNone/>
            </a:pPr>
            <a:r>
              <a:rPr lang="en-US" sz="2000" dirty="0"/>
              <a:t>How do you know what to set the swing at?</a:t>
            </a:r>
          </a:p>
          <a:p>
            <a:pPr marL="274320" indent="0">
              <a:spcBef>
                <a:spcPts val="0"/>
              </a:spcBef>
              <a:buNone/>
            </a:pPr>
            <a:endParaRPr lang="en-US" sz="2000" dirty="0"/>
          </a:p>
          <a:p>
            <a:pPr marL="274320" indent="0">
              <a:spcBef>
                <a:spcPts val="0"/>
              </a:spcBef>
              <a:buNone/>
            </a:pPr>
            <a:r>
              <a:rPr lang="en-US" sz="2000" dirty="0"/>
              <a:t>An idea that is very helpful for anyone in the future who may be working on the system is to write down the pump &amp; float setting requirements somewhere very obvious.  </a:t>
            </a:r>
          </a:p>
          <a:p>
            <a:pPr marL="274320" indent="0">
              <a:spcBef>
                <a:spcPts val="0"/>
              </a:spcBef>
              <a:buNone/>
            </a:pPr>
            <a:r>
              <a:rPr lang="en-US" sz="2000" dirty="0"/>
              <a:t>	</a:t>
            </a:r>
          </a:p>
          <a:p>
            <a:pPr marL="274320" indent="0">
              <a:spcBef>
                <a:spcPts val="0"/>
              </a:spcBef>
              <a:buNone/>
            </a:pPr>
            <a:r>
              <a:rPr lang="en-US" sz="2000" dirty="0"/>
              <a:t>This could be: </a:t>
            </a:r>
          </a:p>
          <a:p>
            <a:pPr marL="274320" indent="0">
              <a:spcBef>
                <a:spcPts val="0"/>
              </a:spcBef>
              <a:buNone/>
            </a:pPr>
            <a:r>
              <a:rPr lang="en-US" sz="2000" dirty="0"/>
              <a:t>		on the inside of the riser,</a:t>
            </a:r>
          </a:p>
          <a:p>
            <a:pPr marL="274320" indent="0">
              <a:spcBef>
                <a:spcPts val="0"/>
              </a:spcBef>
              <a:buNone/>
            </a:pPr>
            <a:r>
              <a:rPr lang="en-US" sz="2000" dirty="0"/>
              <a:t>		on the inside of the splice box, 	</a:t>
            </a:r>
          </a:p>
          <a:p>
            <a:pPr marL="274320" indent="0">
              <a:spcBef>
                <a:spcPts val="0"/>
              </a:spcBef>
              <a:buNone/>
            </a:pPr>
            <a:r>
              <a:rPr lang="en-US" sz="2000" dirty="0"/>
              <a:t>		or on the pump pipe itself. </a:t>
            </a:r>
          </a:p>
          <a:p>
            <a:pPr>
              <a:buNone/>
            </a:pPr>
            <a:r>
              <a:rPr lang="en-US" sz="2000" dirty="0"/>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10600" cy="1371600"/>
          </a:xfrm>
        </p:spPr>
        <p:txBody>
          <a:bodyPr>
            <a:normAutofit fontScale="90000"/>
          </a:bodyPr>
          <a:lstStyle/>
          <a:p>
            <a:pPr algn="l"/>
            <a:r>
              <a:rPr lang="en-US" sz="3100" dirty="0"/>
              <a:t>Starting with the 2013 construction season, contractors must use “registered” tanks only.   Check the MPCA website at least every spring for a current list.</a:t>
            </a:r>
            <a:br>
              <a:rPr lang="en-US" sz="2000" dirty="0"/>
            </a:br>
            <a:endParaRPr lang="en-US" sz="2000" dirty="0"/>
          </a:p>
        </p:txBody>
      </p:sp>
      <p:pic>
        <p:nvPicPr>
          <p:cNvPr id="1026" name="Picture 2" descr="C:\Documents and Settings\tjj7335\Desktop\Picture1.png"/>
          <p:cNvPicPr>
            <a:picLocks noGrp="1" noChangeAspect="1" noChangeArrowheads="1"/>
          </p:cNvPicPr>
          <p:nvPr>
            <p:ph idx="1"/>
          </p:nvPr>
        </p:nvPicPr>
        <p:blipFill>
          <a:blip r:embed="rId2" cstate="print"/>
          <a:srcRect/>
          <a:stretch>
            <a:fillRect/>
          </a:stretch>
        </p:blipFill>
        <p:spPr bwMode="auto">
          <a:xfrm>
            <a:off x="1392272" y="1600200"/>
            <a:ext cx="6151528" cy="5257800"/>
          </a:xfrm>
          <a:prstGeom prst="rect">
            <a:avLst/>
          </a:prstGeom>
          <a:noFill/>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Pump &amp; dose </a:t>
            </a:r>
            <a:r>
              <a:rPr lang="en-US" sz="2800" dirty="0" err="1"/>
              <a:t>req’s</a:t>
            </a:r>
            <a:r>
              <a:rPr lang="en-US" sz="2800" dirty="0"/>
              <a:t> on the inside of the riser</a:t>
            </a:r>
          </a:p>
        </p:txBody>
      </p:sp>
      <p:pic>
        <p:nvPicPr>
          <p:cNvPr id="5122" name="Picture 2" descr="E:\DCIM\100K7300\100_1355.JPG"/>
          <p:cNvPicPr>
            <a:picLocks noGrp="1" noChangeAspect="1" noChangeArrowheads="1"/>
          </p:cNvPicPr>
          <p:nvPr>
            <p:ph idx="1"/>
          </p:nvPr>
        </p:nvPicPr>
        <p:blipFill>
          <a:blip r:embed="rId3" cstate="print"/>
          <a:srcRect l="4423" t="22345" r="7740"/>
          <a:stretch>
            <a:fillRect/>
          </a:stretch>
        </p:blipFill>
        <p:spPr bwMode="auto">
          <a:xfrm>
            <a:off x="408601" y="1532397"/>
            <a:ext cx="8115120" cy="5325603"/>
          </a:xfrm>
          <a:prstGeom prst="rect">
            <a:avLst/>
          </a:prstGeom>
          <a:noFill/>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Pump &amp; dose </a:t>
            </a:r>
            <a:r>
              <a:rPr lang="en-US" sz="2800" dirty="0" err="1"/>
              <a:t>req’s</a:t>
            </a:r>
            <a:r>
              <a:rPr lang="en-US" sz="2800" dirty="0"/>
              <a:t> listed on the splice box</a:t>
            </a:r>
          </a:p>
        </p:txBody>
      </p:sp>
      <p:pic>
        <p:nvPicPr>
          <p:cNvPr id="3074" name="Picture 2" descr="E:\DCIM\100KM320\100_1421.JPG"/>
          <p:cNvPicPr>
            <a:picLocks noGrp="1" noChangeAspect="1" noChangeArrowheads="1"/>
          </p:cNvPicPr>
          <p:nvPr>
            <p:ph idx="1"/>
          </p:nvPr>
        </p:nvPicPr>
        <p:blipFill>
          <a:blip r:embed="rId2" cstate="print"/>
          <a:srcRect/>
          <a:stretch>
            <a:fillRect/>
          </a:stretch>
        </p:blipFill>
        <p:spPr bwMode="auto">
          <a:xfrm>
            <a:off x="685800" y="1752600"/>
            <a:ext cx="7728477" cy="5105400"/>
          </a:xfrm>
          <a:prstGeom prst="rect">
            <a:avLst/>
          </a:prstGeom>
          <a:noFill/>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Pump </a:t>
            </a:r>
            <a:r>
              <a:rPr lang="en-US" sz="2800" dirty="0" err="1"/>
              <a:t>req’s</a:t>
            </a:r>
            <a:r>
              <a:rPr lang="en-US" sz="2800" dirty="0"/>
              <a:t> listed on the pump pipe.</a:t>
            </a:r>
          </a:p>
        </p:txBody>
      </p:sp>
      <p:pic>
        <p:nvPicPr>
          <p:cNvPr id="4" name="Picture 3" descr="E:\DCIM\100KM320\100_1419.JPG"/>
          <p:cNvPicPr>
            <a:picLocks noChangeAspect="1" noChangeArrowheads="1"/>
          </p:cNvPicPr>
          <p:nvPr/>
        </p:nvPicPr>
        <p:blipFill>
          <a:blip r:embed="rId2" cstate="print"/>
          <a:srcRect/>
          <a:stretch>
            <a:fillRect/>
          </a:stretch>
        </p:blipFill>
        <p:spPr bwMode="auto">
          <a:xfrm>
            <a:off x="991721" y="1600201"/>
            <a:ext cx="7009279" cy="5257800"/>
          </a:xfrm>
          <a:prstGeom prst="rect">
            <a:avLst/>
          </a:prstGeom>
          <a:noFill/>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buNone/>
            </a:pPr>
            <a:r>
              <a:rPr lang="en-US" dirty="0"/>
              <a:t>	</a:t>
            </a:r>
            <a:r>
              <a:rPr lang="en-US" sz="2800" b="1" dirty="0"/>
              <a:t>18 - Watertight  tank to riser connections</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spcBef>
                <a:spcPts val="0"/>
              </a:spcBef>
              <a:buNone/>
            </a:pPr>
            <a:r>
              <a:rPr lang="en-US" sz="2000" dirty="0"/>
              <a:t>	When using concrete risers the mastic tape (tar rope) is used to seal the connection between the tank and the riser sections.  </a:t>
            </a:r>
          </a:p>
          <a:p>
            <a:pPr>
              <a:spcBef>
                <a:spcPts val="0"/>
              </a:spcBef>
              <a:buNone/>
            </a:pPr>
            <a:endParaRPr lang="en-US" sz="2000" dirty="0"/>
          </a:p>
          <a:p>
            <a:pPr>
              <a:spcBef>
                <a:spcPts val="0"/>
              </a:spcBef>
              <a:buNone/>
            </a:pPr>
            <a:r>
              <a:rPr lang="en-US" sz="2000" dirty="0"/>
              <a:t>	The proper placement of the mastic tape is for it to be on the angled </a:t>
            </a:r>
          </a:p>
          <a:p>
            <a:pPr>
              <a:spcBef>
                <a:spcPts val="0"/>
              </a:spcBef>
              <a:buNone/>
            </a:pPr>
            <a:r>
              <a:rPr lang="en-US" sz="2000" dirty="0"/>
              <a:t>	(45 degree)  section of the riser, not the flat section. </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Yes					No</a:t>
            </a:r>
          </a:p>
        </p:txBody>
      </p:sp>
      <p:pic>
        <p:nvPicPr>
          <p:cNvPr id="3074" name="Picture 2" descr="C:\Documents and Settings\tjj7335\Desktop\Troy's files\misc county septic\septic pictures\6 flat mastic.JPG"/>
          <p:cNvPicPr>
            <a:picLocks noGrp="1" noChangeAspect="1" noChangeArrowheads="1"/>
          </p:cNvPicPr>
          <p:nvPr>
            <p:ph idx="1"/>
          </p:nvPr>
        </p:nvPicPr>
        <p:blipFill>
          <a:blip r:embed="rId2" cstate="print"/>
          <a:srcRect l="23502" r="11060"/>
          <a:stretch>
            <a:fillRect/>
          </a:stretch>
        </p:blipFill>
        <p:spPr bwMode="auto">
          <a:xfrm>
            <a:off x="312010" y="1600200"/>
            <a:ext cx="3948592" cy="4983163"/>
          </a:xfrm>
          <a:prstGeom prst="rect">
            <a:avLst/>
          </a:prstGeom>
          <a:noFill/>
        </p:spPr>
      </p:pic>
      <p:pic>
        <p:nvPicPr>
          <p:cNvPr id="3075" name="Picture 3" descr="C:\Documents and Settings\tjj7335\Desktop\Troy's files\misc county septic\septic pictures\6 angle mastic.JPG"/>
          <p:cNvPicPr>
            <a:picLocks noChangeAspect="1" noChangeArrowheads="1"/>
          </p:cNvPicPr>
          <p:nvPr/>
        </p:nvPicPr>
        <p:blipFill>
          <a:blip r:embed="rId3" cstate="print"/>
          <a:srcRect l="29032" r="8295"/>
          <a:stretch>
            <a:fillRect/>
          </a:stretch>
        </p:blipFill>
        <p:spPr bwMode="auto">
          <a:xfrm>
            <a:off x="4724400" y="1600200"/>
            <a:ext cx="4144589" cy="4960937"/>
          </a:xfrm>
          <a:prstGeom prst="rect">
            <a:avLst/>
          </a:prstGeom>
          <a:noFill/>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en-US" sz="2000" dirty="0"/>
              <a:t>	When using something other than concrete risers, such as the ultra rib (green), dual wall (black) , or </a:t>
            </a:r>
            <a:r>
              <a:rPr lang="en-US" sz="2000" dirty="0" err="1"/>
              <a:t>Polylok</a:t>
            </a:r>
            <a:r>
              <a:rPr lang="en-US" sz="2000" dirty="0"/>
              <a:t> style riser, you must use a  “tank to riser” adapter ring.</a:t>
            </a:r>
          </a:p>
          <a:p>
            <a:pPr>
              <a:buNone/>
            </a:pPr>
            <a:r>
              <a:rPr lang="en-US" sz="2000" dirty="0"/>
              <a:t>	You can not just set these risers into the tapered section that was meant for a concrete riser. </a:t>
            </a:r>
          </a:p>
          <a:p>
            <a:pPr>
              <a:buNone/>
            </a:pPr>
            <a:r>
              <a:rPr lang="en-US" sz="2000" dirty="0"/>
              <a:t>	</a:t>
            </a:r>
          </a:p>
          <a:p>
            <a:pPr>
              <a:buNone/>
            </a:pPr>
            <a:r>
              <a:rPr lang="en-US" sz="2000" dirty="0"/>
              <a:t>	The proper method is to use a two part epoxy and glue the riser to the adapter ring, then seal it with a bead of silicone on the inside. </a:t>
            </a:r>
          </a:p>
          <a:p>
            <a:pPr>
              <a:buNone/>
            </a:pPr>
            <a:r>
              <a:rPr lang="en-US" sz="2000" dirty="0"/>
              <a:t>	</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The proper method is to use a two-part epoxy </a:t>
            </a:r>
            <a:br>
              <a:rPr lang="en-US" sz="2800" dirty="0"/>
            </a:br>
            <a:r>
              <a:rPr lang="en-US" sz="2800" dirty="0"/>
              <a:t>and glue the riser to the adapter ring.</a:t>
            </a:r>
          </a:p>
        </p:txBody>
      </p:sp>
      <p:pic>
        <p:nvPicPr>
          <p:cNvPr id="1029" name="Picture 5" descr="C:\Documents and Settings\tjj7335\Desktop\Picture1.jpg"/>
          <p:cNvPicPr>
            <a:picLocks noChangeAspect="1" noChangeArrowheads="1"/>
          </p:cNvPicPr>
          <p:nvPr/>
        </p:nvPicPr>
        <p:blipFill>
          <a:blip r:embed="rId2" cstate="print"/>
          <a:srcRect/>
          <a:stretch>
            <a:fillRect/>
          </a:stretch>
        </p:blipFill>
        <p:spPr bwMode="auto">
          <a:xfrm>
            <a:off x="0" y="1808616"/>
            <a:ext cx="9144000" cy="5049384"/>
          </a:xfrm>
          <a:prstGeom prst="rect">
            <a:avLst/>
          </a:prstGeom>
          <a:noFill/>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Then apply a bead of epoxy or silicone </a:t>
            </a:r>
            <a:br>
              <a:rPr lang="en-US" sz="2800" dirty="0"/>
            </a:br>
            <a:r>
              <a:rPr lang="en-US" sz="2800" dirty="0"/>
              <a:t>to seal the riser to the adapter ring</a:t>
            </a:r>
          </a:p>
        </p:txBody>
      </p:sp>
      <p:pic>
        <p:nvPicPr>
          <p:cNvPr id="4" name="Picture 2" descr="G:\septic pictures\z ultra caulked.JPG"/>
          <p:cNvPicPr>
            <a:picLocks noGrp="1" noChangeAspect="1" noChangeArrowheads="1"/>
          </p:cNvPicPr>
          <p:nvPr>
            <p:ph idx="1"/>
          </p:nvPr>
        </p:nvPicPr>
        <p:blipFill>
          <a:blip r:embed="rId2" cstate="print"/>
          <a:srcRect t="24242"/>
          <a:stretch>
            <a:fillRect/>
          </a:stretch>
        </p:blipFill>
        <p:spPr bwMode="auto">
          <a:xfrm>
            <a:off x="-1" y="1447800"/>
            <a:ext cx="9213863" cy="5410200"/>
          </a:xfrm>
          <a:prstGeom prst="rect">
            <a:avLst/>
          </a:prstGeom>
          <a:noFill/>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en-US" sz="2000" dirty="0"/>
              <a:t>	Another method not quite as good is to apply a layer of the mastic tape (tar rope) at the base of the adapter ring similar to the concrete riser application.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3 – Pumps: types &amp; sizing	</a:t>
            </a:r>
          </a:p>
        </p:txBody>
      </p:sp>
      <p:sp>
        <p:nvSpPr>
          <p:cNvPr id="3" name="Content Placeholder 2"/>
          <p:cNvSpPr>
            <a:spLocks noGrp="1"/>
          </p:cNvSpPr>
          <p:nvPr>
            <p:ph idx="1"/>
          </p:nvPr>
        </p:nvSpPr>
        <p:spPr>
          <a:xfrm>
            <a:off x="457200" y="1371600"/>
            <a:ext cx="8229600" cy="4754563"/>
          </a:xfrm>
        </p:spPr>
        <p:txBody>
          <a:bodyPr>
            <a:normAutofit lnSpcReduction="10000"/>
          </a:bodyPr>
          <a:lstStyle/>
          <a:p>
            <a:pPr>
              <a:buNone/>
            </a:pPr>
            <a:r>
              <a:rPr lang="en-US" sz="2000" dirty="0"/>
              <a:t>	It may help to clarify the difference between some of the pumps available on the market.  </a:t>
            </a:r>
          </a:p>
          <a:p>
            <a:pPr>
              <a:buNone/>
            </a:pPr>
            <a:endParaRPr lang="en-US" sz="2000" dirty="0"/>
          </a:p>
          <a:p>
            <a:pPr>
              <a:buNone/>
            </a:pPr>
            <a:r>
              <a:rPr lang="en-US" sz="2000" dirty="0"/>
              <a:t>	“Grinder” pumps or “sewage ejector” pumps are typically your heavier duty pumps with metal impellers.  These pumps are meant to pump liquids, solids, small toys or anything else that goes down the drain.</a:t>
            </a:r>
          </a:p>
          <a:p>
            <a:pPr>
              <a:buNone/>
            </a:pPr>
            <a:endParaRPr lang="en-US" sz="2000" dirty="0"/>
          </a:p>
          <a:p>
            <a:pPr>
              <a:buNone/>
            </a:pPr>
            <a:r>
              <a:rPr lang="en-US" sz="2000" dirty="0"/>
              <a:t>	“Effluent” pumps are typically your lighter duty pumps that may use plastic impellers.  These pumps are meant to pump liquids (effluent) only and as such are meant to be used in </a:t>
            </a:r>
            <a:r>
              <a:rPr lang="en-US" sz="2000" dirty="0" err="1"/>
              <a:t>drainfield</a:t>
            </a:r>
            <a:r>
              <a:rPr lang="en-US" sz="2000" dirty="0"/>
              <a:t> dose tanks or similar applications only.  Do not use these pumps in a lift station where solids may still be present.</a:t>
            </a:r>
          </a:p>
          <a:p>
            <a:pPr>
              <a:buNone/>
            </a:pPr>
            <a:endParaRPr lang="en-US" sz="2000" dirty="0"/>
          </a:p>
          <a:p>
            <a:pPr>
              <a:buNone/>
            </a:pPr>
            <a:r>
              <a:rPr lang="en-US" sz="2000" dirty="0"/>
              <a:t>	When purchasing a pump, make sure you are getting the right one for the job.</a:t>
            </a:r>
          </a:p>
          <a:p>
            <a:pPr>
              <a:buNone/>
            </a:pPr>
            <a:endParaRPr lang="en-US" sz="2000" dirty="0"/>
          </a:p>
          <a:p>
            <a:pPr>
              <a:buNone/>
            </a:pPr>
            <a:endParaRPr lang="en-US" sz="2000" dirty="0"/>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868362"/>
          </a:xfrm>
        </p:spPr>
        <p:txBody>
          <a:bodyPr>
            <a:normAutofit/>
          </a:bodyPr>
          <a:lstStyle/>
          <a:p>
            <a:r>
              <a:rPr lang="en-US" sz="2800" dirty="0"/>
              <a:t>Tank mastic being applied around the base of the adapter ring</a:t>
            </a:r>
          </a:p>
        </p:txBody>
      </p:sp>
      <p:sp>
        <p:nvSpPr>
          <p:cNvPr id="3" name="Content Placeholder 2"/>
          <p:cNvSpPr>
            <a:spLocks noGrp="1"/>
          </p:cNvSpPr>
          <p:nvPr>
            <p:ph idx="1"/>
          </p:nvPr>
        </p:nvSpPr>
        <p:spPr/>
        <p:txBody>
          <a:bodyPr/>
          <a:lstStyle/>
          <a:p>
            <a:r>
              <a:rPr lang="en-US" dirty="0"/>
              <a:t>Picture of mastic on tank/adapter ring.</a:t>
            </a:r>
          </a:p>
        </p:txBody>
      </p:sp>
      <p:pic>
        <p:nvPicPr>
          <p:cNvPr id="3074" name="Picture 2" descr="E:\DCIM\100K7300\100_1347.JPG"/>
          <p:cNvPicPr>
            <a:picLocks noChangeAspect="1" noChangeArrowheads="1"/>
          </p:cNvPicPr>
          <p:nvPr/>
        </p:nvPicPr>
        <p:blipFill>
          <a:blip r:embed="rId3" cstate="print"/>
          <a:srcRect/>
          <a:stretch>
            <a:fillRect/>
          </a:stretch>
        </p:blipFill>
        <p:spPr bwMode="auto">
          <a:xfrm>
            <a:off x="-46721" y="1143000"/>
            <a:ext cx="9237991" cy="5714999"/>
          </a:xfrm>
          <a:prstGeom prst="rect">
            <a:avLst/>
          </a:prstGeom>
          <a:noFill/>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At this point you can simply set the riser on the tank</a:t>
            </a:r>
          </a:p>
        </p:txBody>
      </p:sp>
      <p:sp>
        <p:nvSpPr>
          <p:cNvPr id="3" name="Content Placeholder 2"/>
          <p:cNvSpPr>
            <a:spLocks noGrp="1"/>
          </p:cNvSpPr>
          <p:nvPr>
            <p:ph idx="1"/>
          </p:nvPr>
        </p:nvSpPr>
        <p:spPr/>
        <p:txBody>
          <a:bodyPr/>
          <a:lstStyle/>
          <a:p>
            <a:r>
              <a:rPr lang="en-US" dirty="0"/>
              <a:t>Picture setting riser on mastic.</a:t>
            </a:r>
          </a:p>
          <a:p>
            <a:endParaRPr lang="en-US" dirty="0"/>
          </a:p>
        </p:txBody>
      </p:sp>
      <p:pic>
        <p:nvPicPr>
          <p:cNvPr id="4098" name="Picture 2" descr="E:\DCIM\100K7300\100_1349.JPG"/>
          <p:cNvPicPr>
            <a:picLocks noChangeAspect="1" noChangeArrowheads="1"/>
          </p:cNvPicPr>
          <p:nvPr/>
        </p:nvPicPr>
        <p:blipFill>
          <a:blip r:embed="rId2" cstate="print"/>
          <a:srcRect/>
          <a:stretch>
            <a:fillRect/>
          </a:stretch>
        </p:blipFill>
        <p:spPr bwMode="auto">
          <a:xfrm>
            <a:off x="-46721" y="1447800"/>
            <a:ext cx="9237991" cy="5410199"/>
          </a:xfrm>
          <a:prstGeom prst="rect">
            <a:avLst/>
          </a:prstGeom>
          <a:noFill/>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en-US" sz="2000" dirty="0"/>
              <a:t>	Regardless of method chosen, it is best to finish the installation with a bead of silicone on the inside of the riser.  This will help to give a water tight seal. </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Apply a bead of silicone to seal </a:t>
            </a:r>
            <a:br>
              <a:rPr lang="en-US" sz="2800" dirty="0"/>
            </a:br>
            <a:r>
              <a:rPr lang="en-US" sz="2800" dirty="0"/>
              <a:t>the riser to the adapter ring</a:t>
            </a:r>
          </a:p>
        </p:txBody>
      </p:sp>
      <p:pic>
        <p:nvPicPr>
          <p:cNvPr id="4" name="Picture 2" descr="G:\septic pictures\z ultra caulked.JPG"/>
          <p:cNvPicPr>
            <a:picLocks noGrp="1" noChangeAspect="1" noChangeArrowheads="1"/>
          </p:cNvPicPr>
          <p:nvPr>
            <p:ph idx="1"/>
          </p:nvPr>
        </p:nvPicPr>
        <p:blipFill>
          <a:blip r:embed="rId2" cstate="print"/>
          <a:srcRect t="24242"/>
          <a:stretch>
            <a:fillRect/>
          </a:stretch>
        </p:blipFill>
        <p:spPr bwMode="auto">
          <a:xfrm>
            <a:off x="-1" y="1447800"/>
            <a:ext cx="9213863" cy="5410200"/>
          </a:xfrm>
          <a:prstGeom prst="rect">
            <a:avLst/>
          </a:prstGeom>
          <a:noFill/>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en-US" sz="2000" dirty="0"/>
              <a:t>	Another method is to apply a layer of roofing tar to the outside of the riser/tank connection, along with a layer on the inside at the riser/adapter ring connection.</a:t>
            </a:r>
          </a:p>
          <a:p>
            <a:pPr>
              <a:buNone/>
            </a:pPr>
            <a:endParaRPr lang="en-US" sz="2000" dirty="0"/>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Layer of roofing tar at the riser/adapter ring connection</a:t>
            </a:r>
          </a:p>
        </p:txBody>
      </p:sp>
      <p:pic>
        <p:nvPicPr>
          <p:cNvPr id="4" name="Picture 2" descr="E:\DCIM\100K7300\100_1109.JPG"/>
          <p:cNvPicPr>
            <a:picLocks noGrp="1" noChangeAspect="1" noChangeArrowheads="1"/>
          </p:cNvPicPr>
          <p:nvPr>
            <p:ph idx="1"/>
          </p:nvPr>
        </p:nvPicPr>
        <p:blipFill>
          <a:blip r:embed="rId2" cstate="print"/>
          <a:srcRect t="16386"/>
          <a:stretch>
            <a:fillRect/>
          </a:stretch>
        </p:blipFill>
        <p:spPr bwMode="auto">
          <a:xfrm>
            <a:off x="0" y="1447800"/>
            <a:ext cx="9144000" cy="5410200"/>
          </a:xfrm>
          <a:prstGeom prst="rect">
            <a:avLst/>
          </a:prstGeom>
          <a:noFill/>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en-US" sz="2000" dirty="0"/>
              <a:t>	Please be aware that not all “tank to riser adapter rings” are created equal.  Some are  3/8” thick and very durable, others are 1/8” thin and very flimsy.</a:t>
            </a:r>
          </a:p>
          <a:p>
            <a:pPr>
              <a:buNone/>
            </a:pPr>
            <a:endParaRPr lang="en-US" sz="2000" dirty="0"/>
          </a:p>
          <a:p>
            <a:pPr>
              <a:buNone/>
            </a:pPr>
            <a:r>
              <a:rPr lang="en-US" sz="2000" dirty="0"/>
              <a:t>	The ultra-rib and dual-wall risers also have a slightly different inside diameter. </a:t>
            </a:r>
          </a:p>
          <a:p>
            <a:pPr>
              <a:buNone/>
            </a:pPr>
            <a:r>
              <a:rPr lang="en-US" sz="2000" dirty="0"/>
              <a:t>		Green ultra-rib     inside diameter = 23  1/2”</a:t>
            </a:r>
          </a:p>
          <a:p>
            <a:pPr>
              <a:buNone/>
            </a:pPr>
            <a:r>
              <a:rPr lang="en-US" sz="2000" dirty="0"/>
              <a:t>		Black dual wall     inside diameter = 24”</a:t>
            </a:r>
          </a:p>
          <a:p>
            <a:pPr>
              <a:buNone/>
            </a:pPr>
            <a:endParaRPr lang="en-US" sz="2000" dirty="0"/>
          </a:p>
          <a:p>
            <a:pPr>
              <a:buNone/>
            </a:pPr>
            <a:endParaRPr lang="en-US" sz="2000" dirty="0"/>
          </a:p>
          <a:p>
            <a:pPr>
              <a:buNone/>
            </a:pPr>
            <a:r>
              <a:rPr lang="en-US" sz="2000" dirty="0"/>
              <a:t>	As such you must plan accordingly to get a good watertight connection.</a:t>
            </a:r>
          </a:p>
          <a:p>
            <a:pPr>
              <a:buNone/>
            </a:pPr>
            <a:endParaRPr lang="en-US" sz="2000" dirty="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Tight fitting riser connection</a:t>
            </a:r>
          </a:p>
        </p:txBody>
      </p:sp>
      <p:pic>
        <p:nvPicPr>
          <p:cNvPr id="1026" name="Picture 2" descr="G:\DCIM\100KM320\100_1385.JPG"/>
          <p:cNvPicPr>
            <a:picLocks noGrp="1" noChangeAspect="1" noChangeArrowheads="1"/>
          </p:cNvPicPr>
          <p:nvPr>
            <p:ph idx="1"/>
          </p:nvPr>
        </p:nvPicPr>
        <p:blipFill>
          <a:blip r:embed="rId2" cstate="print"/>
          <a:srcRect t="11060" b="11060"/>
          <a:stretch>
            <a:fillRect/>
          </a:stretch>
        </p:blipFill>
        <p:spPr bwMode="auto">
          <a:xfrm>
            <a:off x="0" y="1524000"/>
            <a:ext cx="9132010" cy="5334000"/>
          </a:xfrm>
          <a:prstGeom prst="rect">
            <a:avLst/>
          </a:prstGeom>
          <a:noFill/>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½” gap between riser and adapter ring</a:t>
            </a:r>
          </a:p>
        </p:txBody>
      </p:sp>
      <p:pic>
        <p:nvPicPr>
          <p:cNvPr id="3074" name="Picture 2" descr="C:\Documents and Settings\tjj7335\Desktop\Troy's files\misc county septic\septic pictures\7 ring finger loose.JPG"/>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533400"/>
            <a:ext cx="8229600" cy="4525963"/>
          </a:xfrm>
        </p:spPr>
        <p:txBody>
          <a:bodyPr>
            <a:normAutofit/>
          </a:bodyPr>
          <a:lstStyle/>
          <a:p>
            <a:pPr>
              <a:buNone/>
            </a:pPr>
            <a:r>
              <a:rPr lang="en-US" sz="2000" dirty="0"/>
              <a:t>	</a:t>
            </a:r>
            <a:r>
              <a:rPr lang="en-US" sz="2800" dirty="0"/>
              <a:t>Some rings form a 90 degree angle to the top of the tank, and others form a 70 degree or tapered angle.</a:t>
            </a:r>
          </a:p>
          <a:p>
            <a:pPr>
              <a:buNone/>
            </a:pPr>
            <a:endParaRPr lang="en-US" sz="2000" dirty="0"/>
          </a:p>
          <a:p>
            <a:pPr>
              <a:buNone/>
            </a:pPr>
            <a:r>
              <a:rPr lang="en-US" sz="2000" dirty="0"/>
              <a:t>            90 degree - best			   angled – difficult for adhesion</a:t>
            </a:r>
          </a:p>
          <a:p>
            <a:pPr>
              <a:buNone/>
            </a:pPr>
            <a:endParaRPr lang="en-US" sz="2000" dirty="0"/>
          </a:p>
        </p:txBody>
      </p:sp>
      <p:pic>
        <p:nvPicPr>
          <p:cNvPr id="4098" name="Picture 2" descr="C:\Documents and Settings\tjj7335\Desktop\Troy's files\misc county septic\septic pictures\7 good ring 90.JPG"/>
          <p:cNvPicPr>
            <a:picLocks noChangeAspect="1" noChangeArrowheads="1"/>
          </p:cNvPicPr>
          <p:nvPr/>
        </p:nvPicPr>
        <p:blipFill>
          <a:blip r:embed="rId2" cstate="print"/>
          <a:srcRect l="13825" r="4147"/>
          <a:stretch>
            <a:fillRect/>
          </a:stretch>
        </p:blipFill>
        <p:spPr bwMode="auto">
          <a:xfrm>
            <a:off x="1" y="2209800"/>
            <a:ext cx="4419600" cy="4419600"/>
          </a:xfrm>
          <a:prstGeom prst="rect">
            <a:avLst/>
          </a:prstGeom>
          <a:noFill/>
        </p:spPr>
      </p:pic>
      <p:pic>
        <p:nvPicPr>
          <p:cNvPr id="2050" name="Picture 2" descr="C:\Documents and Settings\tjj7335\Desktop\Troy's files\misc county septic\septic pictures\7 ring angled.JPG"/>
          <p:cNvPicPr>
            <a:picLocks noChangeAspect="1" noChangeArrowheads="1"/>
          </p:cNvPicPr>
          <p:nvPr/>
        </p:nvPicPr>
        <p:blipFill>
          <a:blip r:embed="rId3" cstate="print"/>
          <a:srcRect l="27650" t="11060" r="9677"/>
          <a:stretch>
            <a:fillRect/>
          </a:stretch>
        </p:blipFill>
        <p:spPr bwMode="auto">
          <a:xfrm>
            <a:off x="4724400" y="2225088"/>
            <a:ext cx="4144427" cy="4412249"/>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257800"/>
          </a:xfrm>
        </p:spPr>
        <p:txBody>
          <a:bodyPr>
            <a:normAutofit/>
          </a:bodyPr>
          <a:lstStyle/>
          <a:p>
            <a:pPr marL="0" indent="0">
              <a:lnSpc>
                <a:spcPct val="110000"/>
              </a:lnSpc>
              <a:spcBef>
                <a:spcPts val="0"/>
              </a:spcBef>
              <a:buNone/>
            </a:pPr>
            <a:r>
              <a:rPr lang="en-US" sz="2000" dirty="0"/>
              <a:t>When determining the size of the pump to purchase, find the pump  requirements as listed on the septic design worksheet.</a:t>
            </a:r>
          </a:p>
          <a:p>
            <a:pPr marL="0" indent="0">
              <a:lnSpc>
                <a:spcPct val="110000"/>
              </a:lnSpc>
              <a:spcBef>
                <a:spcPts val="0"/>
              </a:spcBef>
              <a:buNone/>
            </a:pPr>
            <a:r>
              <a:rPr lang="en-US" sz="2000" dirty="0"/>
              <a:t>	</a:t>
            </a:r>
          </a:p>
          <a:p>
            <a:pPr marL="0" indent="0">
              <a:lnSpc>
                <a:spcPct val="110000"/>
              </a:lnSpc>
              <a:spcBef>
                <a:spcPts val="0"/>
              </a:spcBef>
              <a:buNone/>
            </a:pPr>
            <a:r>
              <a:rPr lang="en-US" sz="2000" dirty="0"/>
              <a:t>You must then verify that your pump is adequate for this system.  To do this check the “pump curve” to verify that the pump is capable of delivering the amount that is required in the design.</a:t>
            </a:r>
          </a:p>
          <a:p>
            <a:pPr marL="0" indent="0">
              <a:lnSpc>
                <a:spcPct val="110000"/>
              </a:lnSpc>
              <a:spcBef>
                <a:spcPts val="0"/>
              </a:spcBef>
              <a:buNone/>
            </a:pPr>
            <a:r>
              <a:rPr lang="en-US" sz="2000" dirty="0"/>
              <a:t>	</a:t>
            </a:r>
          </a:p>
          <a:p>
            <a:pPr marL="0" indent="0">
              <a:lnSpc>
                <a:spcPct val="110000"/>
              </a:lnSpc>
              <a:spcBef>
                <a:spcPts val="0"/>
              </a:spcBef>
              <a:buNone/>
            </a:pPr>
            <a:r>
              <a:rPr lang="en-US" sz="2000" dirty="0"/>
              <a:t>To simply assume a  1/2 horsepower pump will do the job is false.  A large pump may be sufficient (or overkill) for most jobs, but the horsepower rating alone is meaningless and doesn’t guarantee it is adequate for the job.</a:t>
            </a:r>
          </a:p>
          <a:p>
            <a:pPr marL="0" indent="0">
              <a:lnSpc>
                <a:spcPct val="110000"/>
              </a:lnSpc>
              <a:spcBef>
                <a:spcPts val="0"/>
              </a:spcBef>
              <a:buNone/>
            </a:pPr>
            <a:endParaRPr lang="en-US" sz="2000" dirty="0"/>
          </a:p>
          <a:p>
            <a:pPr marL="0" indent="0">
              <a:lnSpc>
                <a:spcPct val="110000"/>
              </a:lnSpc>
              <a:spcBef>
                <a:spcPts val="0"/>
              </a:spcBef>
              <a:buNone/>
            </a:pPr>
            <a:r>
              <a:rPr lang="en-US" sz="2000" dirty="0"/>
              <a:t>Example:</a:t>
            </a:r>
          </a:p>
          <a:p>
            <a:pPr marL="0" indent="0">
              <a:lnSpc>
                <a:spcPct val="110000"/>
              </a:lnSpc>
              <a:spcBef>
                <a:spcPts val="0"/>
              </a:spcBef>
              <a:buNone/>
            </a:pPr>
            <a:r>
              <a:rPr lang="en-US" sz="2000" dirty="0"/>
              <a:t>	The design may state a pump requirement of 40 </a:t>
            </a:r>
            <a:r>
              <a:rPr lang="en-US" sz="2000" dirty="0" err="1"/>
              <a:t>gpm</a:t>
            </a:r>
            <a:r>
              <a:rPr lang="en-US" sz="2000" dirty="0"/>
              <a:t> at 30’ of head.   </a:t>
            </a:r>
          </a:p>
          <a:p>
            <a:pPr marL="0" indent="0">
              <a:lnSpc>
                <a:spcPct val="110000"/>
              </a:lnSpc>
              <a:spcBef>
                <a:spcPts val="0"/>
              </a:spcBef>
              <a:buNone/>
            </a:pPr>
            <a:r>
              <a:rPr lang="en-US" sz="2000" dirty="0"/>
              <a:t>	Assuming a ½ horsepower pump will do the job is wrong, you must</a:t>
            </a:r>
          </a:p>
          <a:p>
            <a:pPr marL="0" indent="0">
              <a:lnSpc>
                <a:spcPct val="110000"/>
              </a:lnSpc>
              <a:spcBef>
                <a:spcPts val="0"/>
              </a:spcBef>
              <a:buNone/>
            </a:pPr>
            <a:r>
              <a:rPr lang="en-US" sz="2000" dirty="0"/>
              <a:t> 	check the pump curve.</a:t>
            </a:r>
          </a:p>
          <a:p>
            <a:pPr marL="0" indent="0">
              <a:lnSpc>
                <a:spcPct val="110000"/>
              </a:lnSpc>
              <a:spcBef>
                <a:spcPts val="0"/>
              </a:spcBef>
              <a:buNone/>
            </a:pPr>
            <a:endParaRPr lang="en-US" sz="2000" dirty="0"/>
          </a:p>
        </p:txBody>
      </p:sp>
    </p:spTree>
    <p:extLst>
      <p:ext uri="{BB962C8B-B14F-4D97-AF65-F5344CB8AC3E}">
        <p14:creationId xmlns:p14="http://schemas.microsoft.com/office/powerpoint/2010/main" val="81172649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a:bodyPr>
          <a:lstStyle/>
          <a:p>
            <a:pPr>
              <a:buNone/>
            </a:pPr>
            <a:r>
              <a:rPr lang="en-US" sz="2000" dirty="0"/>
              <a:t>	With the tapered adapter ring it becomes difficult if not impossible to “secure” the riser to the tank.    </a:t>
            </a:r>
          </a:p>
          <a:p>
            <a:pPr>
              <a:buNone/>
            </a:pPr>
            <a:r>
              <a:rPr lang="en-US" sz="2000" dirty="0"/>
              <a:t>	This type of adapter ring often does not come in contact with the riser itself.  Without any surface area to adhere to, this riser is just sitting there as if there were no adapter ring at all.   Under this scenario as soon as the first bucket of backfill hits the riser you run the risk of it getting bounced around.  A rock or some soil may get underneath the bottom of the riser and now you have lost your water tight seal.  </a:t>
            </a:r>
          </a:p>
          <a:p>
            <a:pPr>
              <a:buNone/>
            </a:pPr>
            <a:r>
              <a:rPr lang="en-US" sz="2000" dirty="0"/>
              <a:t>	</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610600" cy="1143000"/>
          </a:xfrm>
        </p:spPr>
        <p:txBody>
          <a:bodyPr>
            <a:normAutofit/>
          </a:bodyPr>
          <a:lstStyle/>
          <a:p>
            <a:r>
              <a:rPr lang="en-US" sz="2800" dirty="0"/>
              <a:t>Be careful when backfilling to not move or shift the riser.</a:t>
            </a:r>
          </a:p>
        </p:txBody>
      </p:sp>
      <p:pic>
        <p:nvPicPr>
          <p:cNvPr id="2050" name="Picture 2" descr="C:\Documents and Settings\tjj7335\Desktop\Picture2.jpg"/>
          <p:cNvPicPr>
            <a:picLocks noGrp="1" noChangeAspect="1" noChangeArrowheads="1"/>
          </p:cNvPicPr>
          <p:nvPr>
            <p:ph idx="1"/>
          </p:nvPr>
        </p:nvPicPr>
        <p:blipFill>
          <a:blip r:embed="rId2" cstate="print"/>
          <a:srcRect/>
          <a:stretch>
            <a:fillRect/>
          </a:stretch>
        </p:blipFill>
        <p:spPr bwMode="auto">
          <a:xfrm>
            <a:off x="-1" y="1752601"/>
            <a:ext cx="9144001" cy="5105400"/>
          </a:xfrm>
          <a:prstGeom prst="rect">
            <a:avLst/>
          </a:prstGeom>
          <a:noFill/>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spcBef>
                <a:spcPts val="0"/>
              </a:spcBef>
              <a:buNone/>
            </a:pPr>
            <a:r>
              <a:rPr lang="en-US" sz="2000" dirty="0"/>
              <a:t>The riser shifting during backfill concern will apply to all riser applications.</a:t>
            </a:r>
          </a:p>
          <a:p>
            <a:pPr marL="0" indent="0">
              <a:spcBef>
                <a:spcPts val="0"/>
              </a:spcBef>
              <a:buNone/>
            </a:pPr>
            <a:endParaRPr lang="en-US" sz="2000" dirty="0"/>
          </a:p>
          <a:p>
            <a:pPr marL="0" indent="0">
              <a:spcBef>
                <a:spcPts val="0"/>
              </a:spcBef>
              <a:buNone/>
            </a:pPr>
            <a:r>
              <a:rPr lang="en-US" sz="2000" dirty="0"/>
              <a:t> This situation becomes more risky when use a lower quality approach to “securing” the riser to the adapter ring.  </a:t>
            </a:r>
          </a:p>
          <a:p>
            <a:pPr marL="0" indent="0">
              <a:spcBef>
                <a:spcPts val="0"/>
              </a:spcBef>
              <a:buNone/>
            </a:pPr>
            <a:r>
              <a:rPr lang="en-US" sz="2000" dirty="0"/>
              <a:t>The risk continues to increase when using the tapered ring style, or when there is a gap between the riser and the adapter ring.   Once again under this scenario the riser is able to move around more freely which can break the seal and create a leak.</a:t>
            </a:r>
          </a:p>
          <a:p>
            <a:pPr marL="0" indent="0">
              <a:spcBef>
                <a:spcPts val="0"/>
              </a:spcBef>
              <a:buNone/>
            </a:pPr>
            <a:endParaRPr lang="en-US" sz="2000" dirty="0"/>
          </a:p>
          <a:p>
            <a:pPr marL="0" indent="0">
              <a:spcBef>
                <a:spcPts val="0"/>
              </a:spcBef>
              <a:buNone/>
            </a:pPr>
            <a:r>
              <a:rPr lang="en-US" sz="2000" dirty="0"/>
              <a:t>When using the tapered adapter ring, or when there is a gap,  many installers will often fill this void with a roofing tar or other similar material to form a watertight seal and provide as much adhesion as possible.</a:t>
            </a:r>
          </a:p>
          <a:p>
            <a:pPr>
              <a:buNone/>
            </a:pPr>
            <a:endParaRPr lang="en-US" sz="2000" dirty="0"/>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High quality adapter ring</a:t>
            </a:r>
          </a:p>
        </p:txBody>
      </p:sp>
      <p:pic>
        <p:nvPicPr>
          <p:cNvPr id="4098" name="Picture 2" descr="C:\Documents and Settings\tjj7335\Desktop\Troy's files\misc county septic\septic pictures\7 good ring thick2.JPG"/>
          <p:cNvPicPr>
            <a:picLocks noGrp="1" noChangeAspect="1" noChangeArrowheads="1"/>
          </p:cNvPicPr>
          <p:nvPr>
            <p:ph idx="1"/>
          </p:nvPr>
        </p:nvPicPr>
        <p:blipFill>
          <a:blip r:embed="rId2" cstate="print"/>
          <a:srcRect l="16590" r="16590"/>
          <a:stretch>
            <a:fillRect/>
          </a:stretch>
        </p:blipFill>
        <p:spPr bwMode="auto">
          <a:xfrm>
            <a:off x="0" y="1981200"/>
            <a:ext cx="4032055" cy="4525963"/>
          </a:xfrm>
          <a:prstGeom prst="rect">
            <a:avLst/>
          </a:prstGeom>
          <a:noFill/>
        </p:spPr>
      </p:pic>
      <p:pic>
        <p:nvPicPr>
          <p:cNvPr id="4099" name="Picture 3" descr="C:\Documents and Settings\tjj7335\Desktop\Troy's files\misc county septic\septic pictures\7 good ring standing.JPG"/>
          <p:cNvPicPr>
            <a:picLocks noChangeAspect="1" noChangeArrowheads="1"/>
          </p:cNvPicPr>
          <p:nvPr/>
        </p:nvPicPr>
        <p:blipFill>
          <a:blip r:embed="rId3" cstate="print"/>
          <a:srcRect l="13825" t="9217" r="20737"/>
          <a:stretch>
            <a:fillRect/>
          </a:stretch>
        </p:blipFill>
        <p:spPr bwMode="auto">
          <a:xfrm>
            <a:off x="4816530" y="1981200"/>
            <a:ext cx="4327470" cy="4503674"/>
          </a:xfrm>
          <a:prstGeom prst="rect">
            <a:avLst/>
          </a:prstGeom>
          <a:noFill/>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Medium quality adapter ring</a:t>
            </a:r>
          </a:p>
        </p:txBody>
      </p:sp>
      <p:pic>
        <p:nvPicPr>
          <p:cNvPr id="5122" name="Picture 2" descr="C:\Documents and Settings\tjj7335\Desktop\Troy's files\misc county septic\septic pictures\7 good ring stand.JPG"/>
          <p:cNvPicPr>
            <a:picLocks noChangeAspect="1" noChangeArrowheads="1"/>
          </p:cNvPicPr>
          <p:nvPr/>
        </p:nvPicPr>
        <p:blipFill>
          <a:blip r:embed="rId2" cstate="print"/>
          <a:srcRect l="5255" t="14765" r="19268"/>
          <a:stretch>
            <a:fillRect/>
          </a:stretch>
        </p:blipFill>
        <p:spPr bwMode="auto">
          <a:xfrm>
            <a:off x="4536959" y="1752600"/>
            <a:ext cx="4607041" cy="4752584"/>
          </a:xfrm>
          <a:prstGeom prst="rect">
            <a:avLst/>
          </a:prstGeom>
          <a:noFill/>
        </p:spPr>
      </p:pic>
      <p:pic>
        <p:nvPicPr>
          <p:cNvPr id="5123" name="Picture 3" descr="C:\Documents and Settings\tjj7335\Desktop\Troy's files\misc county septic\septic pictures\7 good ring thick.JPG"/>
          <p:cNvPicPr>
            <a:picLocks noChangeAspect="1" noChangeArrowheads="1"/>
          </p:cNvPicPr>
          <p:nvPr/>
        </p:nvPicPr>
        <p:blipFill>
          <a:blip r:embed="rId3" cstate="print"/>
          <a:srcRect l="11518" r="20737" b="18425"/>
          <a:stretch>
            <a:fillRect/>
          </a:stretch>
        </p:blipFill>
        <p:spPr bwMode="auto">
          <a:xfrm>
            <a:off x="0" y="1752600"/>
            <a:ext cx="4302683" cy="4781654"/>
          </a:xfrm>
          <a:prstGeom prst="rect">
            <a:avLst/>
          </a:prstGeom>
          <a:noFill/>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Low quality adapter ring</a:t>
            </a:r>
          </a:p>
        </p:txBody>
      </p:sp>
      <p:pic>
        <p:nvPicPr>
          <p:cNvPr id="2051" name="Picture 3" descr="G:\DCIM\100KM320\100_1362.JPG"/>
          <p:cNvPicPr>
            <a:picLocks noChangeAspect="1" noChangeArrowheads="1"/>
          </p:cNvPicPr>
          <p:nvPr/>
        </p:nvPicPr>
        <p:blipFill>
          <a:blip r:embed="rId2" cstate="print"/>
          <a:srcRect l="11060" t="5530" b="17972"/>
          <a:stretch>
            <a:fillRect/>
          </a:stretch>
        </p:blipFill>
        <p:spPr bwMode="auto">
          <a:xfrm>
            <a:off x="0" y="1600200"/>
            <a:ext cx="4412249" cy="5257800"/>
          </a:xfrm>
          <a:prstGeom prst="rect">
            <a:avLst/>
          </a:prstGeom>
          <a:noFill/>
        </p:spPr>
      </p:pic>
      <p:pic>
        <p:nvPicPr>
          <p:cNvPr id="2052" name="Picture 4" descr="G:\DCIM\100KM320\100_1363.JPG"/>
          <p:cNvPicPr>
            <a:picLocks noChangeAspect="1" noChangeArrowheads="1"/>
          </p:cNvPicPr>
          <p:nvPr/>
        </p:nvPicPr>
        <p:blipFill>
          <a:blip r:embed="rId3" cstate="print"/>
          <a:srcRect l="8295" r="22120"/>
          <a:stretch>
            <a:fillRect/>
          </a:stretch>
        </p:blipFill>
        <p:spPr bwMode="auto">
          <a:xfrm>
            <a:off x="4542285" y="1600201"/>
            <a:ext cx="4601715" cy="5257800"/>
          </a:xfrm>
          <a:prstGeom prst="rect">
            <a:avLst/>
          </a:prstGeom>
          <a:noFill/>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en-US" sz="2000" dirty="0"/>
              <a:t>	The standard tank to riser adapter ring can be used for both the green ultra-rib and black dual wall riser material.  </a:t>
            </a:r>
          </a:p>
          <a:p>
            <a:pPr>
              <a:buNone/>
            </a:pPr>
            <a:endParaRPr lang="en-US" sz="2000" dirty="0"/>
          </a:p>
          <a:p>
            <a:pPr>
              <a:buNone/>
            </a:pPr>
            <a:r>
              <a:rPr lang="en-US" sz="2000" dirty="0"/>
              <a:t>	However the </a:t>
            </a:r>
            <a:r>
              <a:rPr lang="en-US" sz="2000" dirty="0" err="1"/>
              <a:t>Polylok</a:t>
            </a:r>
            <a:r>
              <a:rPr lang="en-US" sz="2000" dirty="0"/>
              <a:t> style must be paired with its own matching adapter ring. </a:t>
            </a:r>
          </a:p>
          <a:p>
            <a:pPr>
              <a:buNone/>
            </a:pPr>
            <a:endParaRPr lang="en-US" sz="2000" dirty="0"/>
          </a:p>
          <a:p>
            <a:pPr>
              <a:buNone/>
            </a:pPr>
            <a:r>
              <a:rPr lang="en-US" sz="2000" dirty="0"/>
              <a:t>	All of these adapter rings can be cast into the tank, or retrofit after the fact by fastening with concrete anchor bolts (</a:t>
            </a:r>
            <a:r>
              <a:rPr lang="en-US" sz="2000" dirty="0" err="1"/>
              <a:t>tapcon</a:t>
            </a:r>
            <a:r>
              <a:rPr lang="en-US" sz="2000" dirty="0"/>
              <a:t> style bolt).  </a:t>
            </a:r>
          </a:p>
          <a:p>
            <a:pPr>
              <a:buNone/>
            </a:pPr>
            <a:r>
              <a:rPr lang="en-US" sz="2000" dirty="0"/>
              <a:t>	For retrofit applications don’t forget to apply a sealant between the tank and the adapter ring.</a:t>
            </a:r>
          </a:p>
          <a:p>
            <a:pPr>
              <a:buNone/>
            </a:pPr>
            <a:endParaRPr lang="en-US" sz="2000" dirty="0"/>
          </a:p>
          <a:p>
            <a:pPr>
              <a:buNone/>
            </a:pPr>
            <a:endParaRPr lang="en-US" sz="2000" dirty="0"/>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a:t>Retro-fit adapter ring fastened </a:t>
            </a:r>
            <a:br>
              <a:rPr lang="en-US" sz="2800" dirty="0"/>
            </a:br>
            <a:r>
              <a:rPr lang="en-US" sz="2800" dirty="0"/>
              <a:t>with concrete anchor bolts</a:t>
            </a:r>
            <a:br>
              <a:rPr lang="en-US" sz="2800" dirty="0"/>
            </a:br>
            <a:r>
              <a:rPr lang="en-US" sz="2800" dirty="0"/>
              <a:t>(don’t forget the sealant between the tank and adapter ring)</a:t>
            </a:r>
          </a:p>
        </p:txBody>
      </p:sp>
      <p:pic>
        <p:nvPicPr>
          <p:cNvPr id="2050" name="Picture 2" descr="C:\Documents and Settings\tjj7335\Desktop\Adpater-1.png"/>
          <p:cNvPicPr>
            <a:picLocks noGrp="1" noChangeAspect="1" noChangeArrowheads="1"/>
          </p:cNvPicPr>
          <p:nvPr>
            <p:ph idx="1"/>
          </p:nvPr>
        </p:nvPicPr>
        <p:blipFill>
          <a:blip r:embed="rId2" cstate="print"/>
          <a:srcRect l="5000" t="25000" r="5000" b="5000"/>
          <a:stretch>
            <a:fillRect/>
          </a:stretch>
        </p:blipFill>
        <p:spPr bwMode="auto">
          <a:xfrm>
            <a:off x="4343400" y="2819400"/>
            <a:ext cx="4800600" cy="4038600"/>
          </a:xfrm>
          <a:prstGeom prst="rect">
            <a:avLst/>
          </a:prstGeom>
          <a:noFill/>
        </p:spPr>
      </p:pic>
      <p:pic>
        <p:nvPicPr>
          <p:cNvPr id="4098" name="Picture 2"/>
          <p:cNvPicPr>
            <a:picLocks noChangeAspect="1" noChangeArrowheads="1"/>
          </p:cNvPicPr>
          <p:nvPr/>
        </p:nvPicPr>
        <p:blipFill>
          <a:blip r:embed="rId3" cstate="print"/>
          <a:srcRect/>
          <a:stretch>
            <a:fillRect/>
          </a:stretch>
        </p:blipFill>
        <p:spPr bwMode="auto">
          <a:xfrm>
            <a:off x="0" y="3276600"/>
            <a:ext cx="4099035" cy="1981200"/>
          </a:xfrm>
          <a:prstGeom prst="rect">
            <a:avLst/>
          </a:prstGeom>
          <a:noFill/>
          <a:ln w="9525">
            <a:noFill/>
            <a:miter lim="800000"/>
            <a:headEnd/>
            <a:tailEnd/>
          </a:ln>
          <a:effectLst/>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a:bodyPr>
          <a:lstStyle/>
          <a:p>
            <a:pPr>
              <a:buNone/>
            </a:pPr>
            <a:r>
              <a:rPr lang="en-US" sz="2000" dirty="0"/>
              <a:t>	Note:</a:t>
            </a:r>
          </a:p>
          <a:p>
            <a:pPr>
              <a:buNone/>
            </a:pPr>
            <a:r>
              <a:rPr lang="en-US" sz="2000" dirty="0"/>
              <a:t>	When backfilling the </a:t>
            </a:r>
            <a:r>
              <a:rPr lang="en-US" sz="2000" dirty="0" err="1"/>
              <a:t>Polylok</a:t>
            </a:r>
            <a:r>
              <a:rPr lang="en-US" sz="2000" dirty="0"/>
              <a:t> style riser, make sure the lid is on and secure.</a:t>
            </a:r>
          </a:p>
          <a:p>
            <a:pPr>
              <a:buNone/>
            </a:pPr>
            <a:r>
              <a:rPr lang="en-US" sz="2000" dirty="0"/>
              <a:t>	If not the riser can bow or become oblong during the backfilling and the lid will not fit properly anymore.   And you will NOT be able to bend it back into proper position without removing the backfill first.</a:t>
            </a:r>
          </a:p>
        </p:txBody>
      </p:sp>
      <p:pic>
        <p:nvPicPr>
          <p:cNvPr id="1026" name="Picture 2"/>
          <p:cNvPicPr>
            <a:picLocks noChangeAspect="1" noChangeArrowheads="1"/>
          </p:cNvPicPr>
          <p:nvPr/>
        </p:nvPicPr>
        <p:blipFill>
          <a:blip r:embed="rId2" cstate="print"/>
          <a:srcRect/>
          <a:stretch>
            <a:fillRect/>
          </a:stretch>
        </p:blipFill>
        <p:spPr bwMode="auto">
          <a:xfrm>
            <a:off x="2133600" y="2362200"/>
            <a:ext cx="4495800" cy="4495800"/>
          </a:xfrm>
          <a:prstGeom prst="rect">
            <a:avLst/>
          </a:prstGeom>
          <a:noFill/>
          <a:ln w="9525">
            <a:noFill/>
            <a:miter lim="800000"/>
            <a:headEnd/>
            <a:tailEnd/>
          </a:ln>
          <a:effectLst/>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en-US" sz="2000" dirty="0"/>
              <a:t>	Another style of adapter ring is for the tank manufacturer to form a “concrete” ring as part of the tank itself.</a:t>
            </a:r>
          </a:p>
          <a:p>
            <a:pPr>
              <a:buNone/>
            </a:pPr>
            <a:endParaRPr lang="en-US" sz="2000" dirty="0"/>
          </a:p>
          <a:p>
            <a:pPr>
              <a:buNone/>
            </a:pPr>
            <a:r>
              <a:rPr lang="en-US" sz="2000" dirty="0"/>
              <a:t>	The same concerns and methods for sealing and securing apply here as they did with the previous styles.  </a:t>
            </a:r>
          </a:p>
          <a:p>
            <a:pPr>
              <a:buNone/>
            </a:pPr>
            <a:r>
              <a:rPr lang="en-US" sz="2000" dirty="0"/>
              <a:t>	You will want to obtain a good watertight seal and secure the riser to the tank as best possible.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60438"/>
          </a:xfrm>
        </p:spPr>
        <p:txBody>
          <a:bodyPr>
            <a:normAutofit/>
          </a:bodyPr>
          <a:lstStyle/>
          <a:p>
            <a:r>
              <a:rPr lang="en-US" sz="2800" dirty="0"/>
              <a:t>Pump curve for model XYZ </a:t>
            </a:r>
            <a:br>
              <a:rPr lang="en-US" sz="2800" dirty="0"/>
            </a:br>
            <a:r>
              <a:rPr lang="en-US" sz="2000" dirty="0"/>
              <a:t>(this pump would just meet our 40 </a:t>
            </a:r>
            <a:r>
              <a:rPr lang="en-US" sz="2000" dirty="0" err="1"/>
              <a:t>gpm</a:t>
            </a:r>
            <a:r>
              <a:rPr lang="en-US" sz="2000" dirty="0"/>
              <a:t> @ 30’ requirement)</a:t>
            </a:r>
          </a:p>
        </p:txBody>
      </p:sp>
      <p:pic>
        <p:nvPicPr>
          <p:cNvPr id="7171" name="Picture 3" descr="C:\Documents and Settings\tjj7335\Desktop\Picture1.png"/>
          <p:cNvPicPr>
            <a:picLocks noGrp="1" noChangeAspect="1" noChangeArrowheads="1"/>
          </p:cNvPicPr>
          <p:nvPr>
            <p:ph idx="1"/>
          </p:nvPr>
        </p:nvPicPr>
        <p:blipFill>
          <a:blip r:embed="rId2" cstate="print"/>
          <a:srcRect l="18333" t="36129" r="18333" b="10323"/>
          <a:stretch>
            <a:fillRect/>
          </a:stretch>
        </p:blipFill>
        <p:spPr bwMode="auto">
          <a:xfrm>
            <a:off x="2286000" y="1219200"/>
            <a:ext cx="4917835" cy="5370549"/>
          </a:xfrm>
          <a:prstGeom prst="rect">
            <a:avLst/>
          </a:prstGeom>
          <a:noFill/>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dirty="0"/>
              <a:t> Concrete adapter ring		              tight fit </a:t>
            </a:r>
            <a:br>
              <a:rPr lang="en-US" sz="2800" dirty="0"/>
            </a:br>
            <a:r>
              <a:rPr lang="en-US" sz="2800" dirty="0"/>
              <a:t>using mastic as sealant</a:t>
            </a:r>
          </a:p>
        </p:txBody>
      </p:sp>
      <p:pic>
        <p:nvPicPr>
          <p:cNvPr id="6146" name="Picture 2" descr="C:\Documents and Settings\tjj7335\Desktop\Troy's files\misc county septic\septic pictures\7 concrete adapter tight fit.JPG"/>
          <p:cNvPicPr>
            <a:picLocks noGrp="1" noChangeAspect="1" noChangeArrowheads="1"/>
          </p:cNvPicPr>
          <p:nvPr>
            <p:ph idx="1"/>
          </p:nvPr>
        </p:nvPicPr>
        <p:blipFill>
          <a:blip r:embed="rId2" cstate="print"/>
          <a:srcRect l="30415"/>
          <a:stretch>
            <a:fillRect/>
          </a:stretch>
        </p:blipFill>
        <p:spPr bwMode="auto">
          <a:xfrm>
            <a:off x="4945120" y="1905000"/>
            <a:ext cx="4198880" cy="4953000"/>
          </a:xfrm>
          <a:prstGeom prst="rect">
            <a:avLst/>
          </a:prstGeom>
          <a:noFill/>
        </p:spPr>
      </p:pic>
      <p:pic>
        <p:nvPicPr>
          <p:cNvPr id="6147" name="Picture 3" descr="C:\Documents and Settings\tjj7335\Desktop\Troy's files\misc county septic\septic pictures\7 concrete adapter ring.JPG"/>
          <p:cNvPicPr>
            <a:picLocks noChangeAspect="1" noChangeArrowheads="1"/>
          </p:cNvPicPr>
          <p:nvPr/>
        </p:nvPicPr>
        <p:blipFill>
          <a:blip r:embed="rId3" cstate="print"/>
          <a:srcRect l="22120" r="8295"/>
          <a:stretch>
            <a:fillRect/>
          </a:stretch>
        </p:blipFill>
        <p:spPr bwMode="auto">
          <a:xfrm>
            <a:off x="0" y="1897063"/>
            <a:ext cx="4601657" cy="4960937"/>
          </a:xfrm>
          <a:prstGeom prst="rect">
            <a:avLst/>
          </a:prstGeom>
          <a:noFill/>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4906963"/>
          </a:xfrm>
        </p:spPr>
        <p:txBody>
          <a:bodyPr>
            <a:normAutofit lnSpcReduction="10000"/>
          </a:bodyPr>
          <a:lstStyle/>
          <a:p>
            <a:pPr>
              <a:buNone/>
            </a:pPr>
            <a:r>
              <a:rPr lang="en-US" sz="2000" dirty="0"/>
              <a:t>	The end result is that we want a watertight connection between the tank and the riser.  The installer must take the appropriate steps to ensure a water tight seal which will be dependent upon the type and quality of materials chosen.</a:t>
            </a:r>
          </a:p>
          <a:p>
            <a:pPr>
              <a:buNone/>
            </a:pPr>
            <a:endParaRPr lang="en-US" sz="2000" dirty="0"/>
          </a:p>
          <a:p>
            <a:pPr>
              <a:buNone/>
            </a:pPr>
            <a:r>
              <a:rPr lang="en-US" sz="2000" dirty="0"/>
              <a:t>	Some feedback from the industry has included concerns that the ribs on the outside of the ultra-rib and dual wall will be pulled on by frost heave and break the seal between the riser and the tank.  </a:t>
            </a:r>
          </a:p>
          <a:p>
            <a:pPr>
              <a:buNone/>
            </a:pPr>
            <a:r>
              <a:rPr lang="en-US" sz="2000" dirty="0"/>
              <a:t>	This is a valid concern, and may occur.  However, we have not had reports of this actually happening on systems built using the proper techniques.</a:t>
            </a:r>
          </a:p>
          <a:p>
            <a:pPr>
              <a:buNone/>
            </a:pPr>
            <a:endParaRPr lang="en-US" sz="2000" dirty="0"/>
          </a:p>
          <a:p>
            <a:pPr>
              <a:buNone/>
            </a:pPr>
            <a:r>
              <a:rPr lang="en-US" sz="2000" dirty="0"/>
              <a:t>	The following slide shows the connection between a tank and an ultra-rib riser.  The original installer used a 2 part epoxy with a high quality riser adapter ring.  After 12 years of Minnesota winters there is no evidence that frost heave has ever broken the seal.</a:t>
            </a:r>
          </a:p>
          <a:p>
            <a:pPr>
              <a:buNone/>
            </a:pPr>
            <a:endParaRPr lang="en-US" sz="2000" dirty="0"/>
          </a:p>
          <a:p>
            <a:pPr>
              <a:buNone/>
            </a:pPr>
            <a:endParaRPr lang="en-US" sz="2000" dirty="0"/>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12 year old connection still intact</a:t>
            </a:r>
          </a:p>
        </p:txBody>
      </p:sp>
      <p:pic>
        <p:nvPicPr>
          <p:cNvPr id="5122" name="Picture 2" descr="C:\Documents and Settings\tjj7335\Desktop\Troy's files\misc county septic\septic pictures\riser no frost heave.JPG"/>
          <p:cNvPicPr>
            <a:picLocks noChangeAspect="1" noChangeArrowheads="1"/>
          </p:cNvPicPr>
          <p:nvPr/>
        </p:nvPicPr>
        <p:blipFill>
          <a:blip r:embed="rId2" cstate="print"/>
          <a:srcRect/>
          <a:stretch>
            <a:fillRect/>
          </a:stretch>
        </p:blipFill>
        <p:spPr bwMode="auto">
          <a:xfrm>
            <a:off x="1219200" y="1524000"/>
            <a:ext cx="6613525" cy="4960937"/>
          </a:xfrm>
          <a:prstGeom prst="rect">
            <a:avLst/>
          </a:prstGeom>
          <a:noFill/>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en-US" sz="2000" dirty="0"/>
              <a:t>	The one method you DO NOT want to use is basic spray foam found at a local hardware store.  This product is NOT a sealant, and it is NOT an adhesive.  It is simply a gap filler.</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br>
              <a:rPr lang="en-US" sz="2000" dirty="0"/>
            </a:br>
            <a:br>
              <a:rPr lang="en-US" sz="2000" dirty="0"/>
            </a:br>
            <a:br>
              <a:rPr lang="en-US" sz="2000" dirty="0"/>
            </a:br>
            <a:br>
              <a:rPr lang="en-US" sz="2000" dirty="0"/>
            </a:br>
            <a:br>
              <a:rPr lang="en-US" sz="2000" dirty="0"/>
            </a:br>
            <a:br>
              <a:rPr lang="en-US" sz="2000" dirty="0"/>
            </a:br>
            <a:br>
              <a:rPr lang="en-US" sz="2000" dirty="0"/>
            </a:br>
            <a:br>
              <a:rPr lang="en-US" sz="2000" dirty="0"/>
            </a:br>
            <a:br>
              <a:rPr lang="en-US" sz="2000" dirty="0"/>
            </a:br>
            <a:br>
              <a:rPr lang="en-US" sz="2000" dirty="0"/>
            </a:br>
            <a:br>
              <a:rPr lang="en-US" sz="2000" dirty="0"/>
            </a:br>
            <a:br>
              <a:rPr lang="en-US" sz="2000" dirty="0"/>
            </a:br>
            <a:br>
              <a:rPr lang="en-US" sz="2000" dirty="0"/>
            </a:br>
            <a:br>
              <a:rPr lang="en-US" sz="2000" dirty="0"/>
            </a:br>
            <a:br>
              <a:rPr lang="en-US" sz="2000" dirty="0"/>
            </a:br>
            <a:br>
              <a:rPr lang="en-US" sz="2000" dirty="0"/>
            </a:br>
            <a:br>
              <a:rPr lang="en-US" sz="2000" dirty="0"/>
            </a:br>
            <a:br>
              <a:rPr lang="en-US" sz="2000" dirty="0"/>
            </a:br>
            <a:br>
              <a:rPr lang="en-US" sz="2000" dirty="0"/>
            </a:br>
            <a:br>
              <a:rPr lang="en-US" sz="2000" dirty="0"/>
            </a:br>
            <a:br>
              <a:rPr lang="en-US" sz="2000" dirty="0"/>
            </a:br>
            <a:r>
              <a:rPr lang="en-US" sz="3100" dirty="0"/>
              <a:t>Basic spray foam filler</a:t>
            </a:r>
          </a:p>
        </p:txBody>
      </p:sp>
      <p:pic>
        <p:nvPicPr>
          <p:cNvPr id="4" name="Picture 2" descr="C:\Documents and Settings\Administrator\Desktop\spray.jpg"/>
          <p:cNvPicPr>
            <a:picLocks noGrp="1" noChangeAspect="1" noChangeArrowheads="1"/>
          </p:cNvPicPr>
          <p:nvPr>
            <p:ph idx="1"/>
          </p:nvPr>
        </p:nvPicPr>
        <p:blipFill>
          <a:blip r:embed="rId2" cstate="print"/>
          <a:srcRect/>
          <a:stretch>
            <a:fillRect/>
          </a:stretch>
        </p:blipFill>
        <p:spPr bwMode="auto">
          <a:xfrm>
            <a:off x="4572000" y="-3850"/>
            <a:ext cx="4572000" cy="6861850"/>
          </a:xfrm>
          <a:prstGeom prst="rect">
            <a:avLst/>
          </a:prstGeom>
          <a:noFill/>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Nothing says quality quite like spray foam</a:t>
            </a:r>
          </a:p>
        </p:txBody>
      </p:sp>
      <p:pic>
        <p:nvPicPr>
          <p:cNvPr id="1026" name="Picture 2" descr="C:\Documents and Settings\tjj7335\Desktop\sprayfoam.jpg"/>
          <p:cNvPicPr>
            <a:picLocks noGrp="1" noChangeAspect="1" noChangeArrowheads="1"/>
          </p:cNvPicPr>
          <p:nvPr>
            <p:ph idx="1"/>
          </p:nvPr>
        </p:nvPicPr>
        <p:blipFill>
          <a:blip r:embed="rId3" cstate="print"/>
          <a:srcRect/>
          <a:stretch>
            <a:fillRect/>
          </a:stretch>
        </p:blipFill>
        <p:spPr bwMode="auto">
          <a:xfrm>
            <a:off x="0" y="1295400"/>
            <a:ext cx="9144000" cy="5562600"/>
          </a:xfrm>
          <a:prstGeom prst="rect">
            <a:avLst/>
          </a:prstGeom>
          <a:noFill/>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1020762"/>
          </a:xfrm>
        </p:spPr>
        <p:txBody>
          <a:bodyPr>
            <a:normAutofit/>
          </a:bodyPr>
          <a:lstStyle/>
          <a:p>
            <a:r>
              <a:rPr lang="en-US" sz="2800" dirty="0"/>
              <a:t>When in a bind, spray foam can help to repair existing systems.  But  it should be avoided on new construction.</a:t>
            </a:r>
          </a:p>
        </p:txBody>
      </p:sp>
      <p:pic>
        <p:nvPicPr>
          <p:cNvPr id="2050" name="Picture 2" descr="C:\Documents and Settings\tjj7335\Desktop\100_1066.JPG"/>
          <p:cNvPicPr>
            <a:picLocks noGrp="1" noChangeAspect="1" noChangeArrowheads="1"/>
          </p:cNvPicPr>
          <p:nvPr>
            <p:ph idx="1"/>
          </p:nvPr>
        </p:nvPicPr>
        <p:blipFill>
          <a:blip r:embed="rId2" cstate="print"/>
          <a:srcRect t="4469" b="16386"/>
          <a:stretch>
            <a:fillRect/>
          </a:stretch>
        </p:blipFill>
        <p:spPr bwMode="auto">
          <a:xfrm>
            <a:off x="0" y="1430214"/>
            <a:ext cx="9144000" cy="5427786"/>
          </a:xfrm>
          <a:prstGeom prst="rect">
            <a:avLst/>
          </a:prstGeom>
          <a:noFill/>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C:\Documents and Settings\tjj7335\Desktop\100_1063.JPG"/>
          <p:cNvPicPr>
            <a:picLocks noGrp="1" noChangeAspect="1" noChangeArrowheads="1"/>
          </p:cNvPicPr>
          <p:nvPr>
            <p:ph idx="1"/>
          </p:nvPr>
        </p:nvPicPr>
        <p:blipFill>
          <a:blip r:embed="rId3" cstate="print"/>
          <a:srcRect/>
          <a:stretch>
            <a:fillRect/>
          </a:stretch>
        </p:blipFill>
        <p:spPr bwMode="auto">
          <a:xfrm>
            <a:off x="0" y="0"/>
            <a:ext cx="9144000" cy="6689028"/>
          </a:xfrm>
          <a:prstGeom prst="rect">
            <a:avLst/>
          </a:prstGeom>
          <a:noFill/>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en-US" sz="2000" dirty="0"/>
              <a:t>	If you are insistent upon using a spray foam, find a product that is actually  made for such an application.   </a:t>
            </a:r>
          </a:p>
          <a:p>
            <a:pPr>
              <a:buNone/>
            </a:pPr>
            <a:r>
              <a:rPr lang="en-US" sz="2000" dirty="0"/>
              <a:t>	One that works as a sealant and an adhesive.</a:t>
            </a:r>
          </a:p>
          <a:p>
            <a:pPr>
              <a:buNone/>
            </a:pPr>
            <a:endParaRPr lang="en-US" sz="2000" dirty="0"/>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normAutofit/>
          </a:bodyPr>
          <a:lstStyle/>
          <a:p>
            <a:r>
              <a:rPr lang="en-US" sz="2800" b="1" dirty="0"/>
              <a:t>19 - Watertight pipe to Riser connections </a:t>
            </a:r>
          </a:p>
        </p:txBody>
      </p:sp>
      <p:sp>
        <p:nvSpPr>
          <p:cNvPr id="3" name="Content Placeholder 2"/>
          <p:cNvSpPr>
            <a:spLocks noGrp="1"/>
          </p:cNvSpPr>
          <p:nvPr>
            <p:ph idx="1"/>
          </p:nvPr>
        </p:nvSpPr>
        <p:spPr>
          <a:xfrm>
            <a:off x="457200" y="1752600"/>
            <a:ext cx="8229600" cy="4525963"/>
          </a:xfrm>
        </p:spPr>
        <p:txBody>
          <a:bodyPr/>
          <a:lstStyle/>
          <a:p>
            <a:pPr>
              <a:buNone/>
            </a:pPr>
            <a:r>
              <a:rPr lang="en-US" dirty="0"/>
              <a:t>	</a:t>
            </a:r>
            <a:r>
              <a:rPr lang="en-US" sz="2000" dirty="0"/>
              <a:t>Any pipes leaving through a concrete riser should be through a “cast in place” boot or pipe coupling.</a:t>
            </a:r>
          </a:p>
          <a:p>
            <a:pPr>
              <a:buNone/>
            </a:pP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715000"/>
          </a:xfrm>
        </p:spPr>
        <p:txBody>
          <a:bodyPr>
            <a:normAutofit/>
          </a:bodyPr>
          <a:lstStyle/>
          <a:p>
            <a:pPr marL="0" indent="0">
              <a:spcBef>
                <a:spcPts val="0"/>
              </a:spcBef>
              <a:buNone/>
            </a:pPr>
            <a:r>
              <a:rPr lang="en-US" sz="2000" dirty="0"/>
              <a:t>On a design it may state that the pump requirement is  40 </a:t>
            </a:r>
            <a:r>
              <a:rPr lang="en-US" sz="2000" dirty="0" err="1"/>
              <a:t>gpm</a:t>
            </a:r>
            <a:r>
              <a:rPr lang="en-US" sz="2000" dirty="0"/>
              <a:t> @ 30’ of head, but when you are installing the system you notice that there is only 8’ of lift from the bottom of the tank up to the </a:t>
            </a:r>
            <a:r>
              <a:rPr lang="en-US" sz="2000" dirty="0" err="1"/>
              <a:t>drainfield</a:t>
            </a:r>
            <a:r>
              <a:rPr lang="en-US" sz="2000" dirty="0"/>
              <a:t> laterals.   </a:t>
            </a:r>
          </a:p>
          <a:p>
            <a:pPr marL="0" indent="0">
              <a:spcBef>
                <a:spcPts val="0"/>
              </a:spcBef>
              <a:buNone/>
            </a:pPr>
            <a:endParaRPr lang="en-US" sz="2000" dirty="0"/>
          </a:p>
          <a:p>
            <a:pPr marL="0" indent="0">
              <a:spcBef>
                <a:spcPts val="0"/>
              </a:spcBef>
              <a:buNone/>
            </a:pPr>
            <a:r>
              <a:rPr lang="en-US" sz="2000" dirty="0"/>
              <a:t>In this situation you may think there is some mistake with the design.  </a:t>
            </a:r>
          </a:p>
          <a:p>
            <a:pPr marL="0" indent="0">
              <a:spcBef>
                <a:spcPts val="0"/>
              </a:spcBef>
              <a:buNone/>
            </a:pPr>
            <a:r>
              <a:rPr lang="en-US" sz="2000" dirty="0"/>
              <a:t>But the head requirement is not just the difference in elevation.  Part of the head requirement is the friction loss in the pipes.   </a:t>
            </a:r>
          </a:p>
          <a:p>
            <a:pPr marL="0" indent="0">
              <a:spcBef>
                <a:spcPts val="0"/>
              </a:spcBef>
              <a:buNone/>
            </a:pPr>
            <a:endParaRPr lang="en-US" sz="2000" dirty="0"/>
          </a:p>
          <a:p>
            <a:pPr marL="0" indent="0">
              <a:spcBef>
                <a:spcPts val="0"/>
              </a:spcBef>
              <a:buNone/>
            </a:pPr>
            <a:r>
              <a:rPr lang="en-US" sz="2000" dirty="0"/>
              <a:t>A high pump rate (40+  </a:t>
            </a:r>
            <a:r>
              <a:rPr lang="en-US" sz="2000" dirty="0" err="1"/>
              <a:t>gpm</a:t>
            </a:r>
            <a:r>
              <a:rPr lang="en-US" sz="2000" dirty="0"/>
              <a:t>), a long supply line (100+  feet),  or a small diameter supply pipe would be the reason(s) your pump head requirement is so high, even though the elevation difference is quite small.</a:t>
            </a:r>
          </a:p>
          <a:p>
            <a:pPr marL="0" indent="0">
              <a:spcBef>
                <a:spcPts val="0"/>
              </a:spcBef>
              <a:buNone/>
            </a:pPr>
            <a:endParaRPr lang="en-US" sz="2000" dirty="0"/>
          </a:p>
          <a:p>
            <a:pPr marL="0" indent="0">
              <a:spcBef>
                <a:spcPts val="0"/>
              </a:spcBef>
              <a:buNone/>
            </a:pPr>
            <a:r>
              <a:rPr lang="en-US" sz="2000" dirty="0"/>
              <a:t>When in doubt have the designer recalculate the pump requirements.  </a:t>
            </a:r>
          </a:p>
          <a:p>
            <a:pPr marL="0" indent="0">
              <a:spcBef>
                <a:spcPts val="0"/>
              </a:spcBef>
              <a:buNone/>
            </a:pPr>
            <a:r>
              <a:rPr lang="en-US" sz="2000" dirty="0"/>
              <a:t>But never install a pump whose pump curve shows it’s not capable of meeting the design specifications.</a:t>
            </a:r>
          </a:p>
          <a:p>
            <a:pPr marL="0" indent="0">
              <a:spcBef>
                <a:spcPts val="0"/>
              </a:spcBef>
              <a:buNone/>
            </a:pPr>
            <a:endParaRPr lang="en-US" sz="2000" dirty="0"/>
          </a:p>
          <a:p>
            <a:pPr marL="0" indent="0">
              <a:spcBef>
                <a:spcPts val="0"/>
              </a:spcBef>
              <a:buNone/>
            </a:pPr>
            <a:r>
              <a:rPr lang="en-US" sz="2000" dirty="0"/>
              <a:t>The following slide shows the two separate components that together make up the total pump head requirement.</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Cast in place boot</a:t>
            </a:r>
          </a:p>
        </p:txBody>
      </p:sp>
      <p:pic>
        <p:nvPicPr>
          <p:cNvPr id="1026" name="Picture 2" descr="C:\Documents and Settings\tjj7335\Desktop\septic pics\100_1300.JPG"/>
          <p:cNvPicPr>
            <a:picLocks noGrp="1" noChangeAspect="1" noChangeArrowheads="1"/>
          </p:cNvPicPr>
          <p:nvPr>
            <p:ph idx="1"/>
          </p:nvPr>
        </p:nvPicPr>
        <p:blipFill>
          <a:blip r:embed="rId3" cstate="print"/>
          <a:srcRect l="23221" t="4469" r="22115" b="8938"/>
          <a:stretch>
            <a:fillRect/>
          </a:stretch>
        </p:blipFill>
        <p:spPr bwMode="auto">
          <a:xfrm>
            <a:off x="0" y="1600200"/>
            <a:ext cx="4498578" cy="4948800"/>
          </a:xfrm>
          <a:prstGeom prst="rect">
            <a:avLst/>
          </a:prstGeom>
          <a:noFill/>
        </p:spPr>
      </p:pic>
      <p:pic>
        <p:nvPicPr>
          <p:cNvPr id="4098" name="Picture 2"/>
          <p:cNvPicPr>
            <a:picLocks noChangeAspect="1" noChangeArrowheads="1"/>
          </p:cNvPicPr>
          <p:nvPr/>
        </p:nvPicPr>
        <p:blipFill>
          <a:blip r:embed="rId4" cstate="print"/>
          <a:srcRect l="22120" r="12442"/>
          <a:stretch>
            <a:fillRect/>
          </a:stretch>
        </p:blipFill>
        <p:spPr bwMode="auto">
          <a:xfrm>
            <a:off x="4816532" y="1600200"/>
            <a:ext cx="4327468" cy="4960938"/>
          </a:xfrm>
          <a:prstGeom prst="rect">
            <a:avLst/>
          </a:prstGeom>
          <a:noFill/>
          <a:ln w="9525">
            <a:noFill/>
            <a:miter lim="800000"/>
            <a:headEnd/>
            <a:tailEnd/>
          </a:ln>
          <a:effectLst/>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Cast in place coupling</a:t>
            </a:r>
          </a:p>
        </p:txBody>
      </p:sp>
      <p:pic>
        <p:nvPicPr>
          <p:cNvPr id="1027" name="Picture 3" descr="C:\Documents and Settings\tjj7335\Desktop\Troy's files\misc county septic\septic pictures\matter riser coupling.JPG"/>
          <p:cNvPicPr>
            <a:picLocks noChangeAspect="1" noChangeArrowheads="1"/>
          </p:cNvPicPr>
          <p:nvPr/>
        </p:nvPicPr>
        <p:blipFill>
          <a:blip r:embed="rId2" cstate="print"/>
          <a:srcRect/>
          <a:stretch>
            <a:fillRect/>
          </a:stretch>
        </p:blipFill>
        <p:spPr bwMode="auto">
          <a:xfrm>
            <a:off x="1219200" y="1600200"/>
            <a:ext cx="6613525" cy="4960937"/>
          </a:xfrm>
          <a:prstGeom prst="rect">
            <a:avLst/>
          </a:prstGeom>
          <a:noFill/>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en-US" sz="2000" dirty="0"/>
              <a:t>	When using green ultra-rib, black dual wall, or </a:t>
            </a:r>
            <a:r>
              <a:rPr lang="en-US" sz="2000" dirty="0" err="1"/>
              <a:t>Polylok</a:t>
            </a:r>
            <a:r>
              <a:rPr lang="en-US" sz="2000" dirty="0"/>
              <a:t> style risers, there are a few options for sealing pipes leaving through the riser.</a:t>
            </a:r>
          </a:p>
          <a:p>
            <a:pPr>
              <a:buNone/>
            </a:pPr>
            <a:endParaRPr lang="en-US" sz="2000" dirty="0"/>
          </a:p>
          <a:p>
            <a:pPr>
              <a:buNone/>
            </a:pPr>
            <a:r>
              <a:rPr lang="en-US" sz="2000" dirty="0"/>
              <a:t>	One option is to use a </a:t>
            </a:r>
            <a:r>
              <a:rPr lang="en-US" sz="2000" dirty="0" err="1"/>
              <a:t>fernco</a:t>
            </a:r>
            <a:r>
              <a:rPr lang="en-US" sz="2000" dirty="0"/>
              <a:t> style “no hub” grommet that can be found at any Menards or Home depot in the </a:t>
            </a:r>
            <a:r>
              <a:rPr lang="en-US" sz="2000" dirty="0" err="1"/>
              <a:t>fernco</a:t>
            </a:r>
            <a:r>
              <a:rPr lang="en-US" sz="2000" dirty="0"/>
              <a:t> section.</a:t>
            </a:r>
          </a:p>
          <a:p>
            <a:pPr>
              <a:buNone/>
            </a:pPr>
            <a:r>
              <a:rPr lang="en-US" sz="2000" dirty="0"/>
              <a:t>	This type of grommet  is meant to seal the gap between the pipe and the riser.</a:t>
            </a:r>
          </a:p>
          <a:p>
            <a:pPr>
              <a:buNone/>
            </a:pPr>
            <a:r>
              <a:rPr lang="en-US" sz="2000" dirty="0"/>
              <a:t>	Drill a hole in the riser, apply some silicone to the inside and outside of the grommet, then insert into the riser and pound the pipe through for a  water tight fit.</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err="1"/>
              <a:t>Fernco</a:t>
            </a:r>
            <a:r>
              <a:rPr lang="en-US" sz="2800" dirty="0"/>
              <a:t> “No hub” style grommet</a:t>
            </a:r>
          </a:p>
        </p:txBody>
      </p:sp>
      <p:pic>
        <p:nvPicPr>
          <p:cNvPr id="2050" name="Picture 2" descr="G:\DCIM\100KM320\100_1341.JPG"/>
          <p:cNvPicPr>
            <a:picLocks noGrp="1" noChangeAspect="1" noChangeArrowheads="1"/>
          </p:cNvPicPr>
          <p:nvPr>
            <p:ph idx="1"/>
          </p:nvPr>
        </p:nvPicPr>
        <p:blipFill>
          <a:blip r:embed="rId3" cstate="print"/>
          <a:srcRect t="20276"/>
          <a:stretch>
            <a:fillRect/>
          </a:stretch>
        </p:blipFill>
        <p:spPr bwMode="auto">
          <a:xfrm>
            <a:off x="1" y="1331853"/>
            <a:ext cx="9144000" cy="5526147"/>
          </a:xfrm>
          <a:prstGeom prst="rect">
            <a:avLst/>
          </a:prstGeom>
          <a:noFill/>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“No hub” style grommet</a:t>
            </a:r>
          </a:p>
        </p:txBody>
      </p:sp>
      <p:pic>
        <p:nvPicPr>
          <p:cNvPr id="1026" name="Picture 2"/>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a:ln w="9525">
            <a:noFill/>
            <a:miter lim="800000"/>
            <a:headEnd/>
            <a:tailEnd/>
          </a:ln>
          <a:effectLst/>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Pipe inserted in grommet and sealed to riser.</a:t>
            </a:r>
          </a:p>
        </p:txBody>
      </p:sp>
      <p:pic>
        <p:nvPicPr>
          <p:cNvPr id="2050" name="Picture 2"/>
          <p:cNvPicPr>
            <a:picLocks noGrp="1" noChangeAspect="1" noChangeArrowheads="1"/>
          </p:cNvPicPr>
          <p:nvPr>
            <p:ph idx="1"/>
          </p:nvPr>
        </p:nvPicPr>
        <p:blipFill>
          <a:blip r:embed="rId2" cstate="print"/>
          <a:srcRect/>
          <a:stretch>
            <a:fillRect/>
          </a:stretch>
        </p:blipFill>
        <p:spPr bwMode="auto">
          <a:xfrm>
            <a:off x="990600" y="1447800"/>
            <a:ext cx="7213600" cy="5410200"/>
          </a:xfrm>
          <a:prstGeom prst="rect">
            <a:avLst/>
          </a:prstGeom>
          <a:noFill/>
          <a:ln w="9525">
            <a:noFill/>
            <a:miter lim="800000"/>
            <a:headEnd/>
            <a:tailEnd/>
          </a:ln>
          <a:effectLst/>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en-US" sz="2000" dirty="0"/>
              <a:t>	If you are working during warmer temperatures, another method is to wrap the mastic tape around the pipe at the proper distance from the end of the pipe, and insert through the hole in the riser.</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Mastic at the proper distance from the end of the pipe</a:t>
            </a:r>
          </a:p>
        </p:txBody>
      </p:sp>
      <p:sp>
        <p:nvSpPr>
          <p:cNvPr id="3" name="Content Placeholder 2"/>
          <p:cNvSpPr>
            <a:spLocks noGrp="1"/>
          </p:cNvSpPr>
          <p:nvPr>
            <p:ph idx="1"/>
          </p:nvPr>
        </p:nvSpPr>
        <p:spPr/>
        <p:txBody>
          <a:bodyPr/>
          <a:lstStyle/>
          <a:p>
            <a:r>
              <a:rPr lang="en-US" dirty="0"/>
              <a:t>Picture of mastic around 4” prior to insertion into riser.</a:t>
            </a:r>
          </a:p>
        </p:txBody>
      </p:sp>
      <p:pic>
        <p:nvPicPr>
          <p:cNvPr id="1026" name="Picture 2" descr="G:\DCIM\100KM320\100_1526.JPG"/>
          <p:cNvPicPr>
            <a:picLocks noChangeAspect="1" noChangeArrowheads="1"/>
          </p:cNvPicPr>
          <p:nvPr/>
        </p:nvPicPr>
        <p:blipFill>
          <a:blip r:embed="rId2" cstate="print"/>
          <a:srcRect t="11060"/>
          <a:stretch>
            <a:fillRect/>
          </a:stretch>
        </p:blipFill>
        <p:spPr bwMode="auto">
          <a:xfrm>
            <a:off x="457200" y="1295400"/>
            <a:ext cx="8337738" cy="5562600"/>
          </a:xfrm>
          <a:prstGeom prst="rect">
            <a:avLst/>
          </a:prstGeom>
          <a:noFill/>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2800" dirty="0"/>
              <a:t>Warm mastic conforms to the surface contours</a:t>
            </a:r>
          </a:p>
        </p:txBody>
      </p:sp>
      <p:pic>
        <p:nvPicPr>
          <p:cNvPr id="2050" name="Picture 2" descr="C:\Documents and Settings\Administrator\Desktop\100_1043.JPG"/>
          <p:cNvPicPr>
            <a:picLocks noGrp="1" noChangeAspect="1" noChangeArrowheads="1"/>
          </p:cNvPicPr>
          <p:nvPr>
            <p:ph idx="1"/>
          </p:nvPr>
        </p:nvPicPr>
        <p:blipFill>
          <a:blip r:embed="rId3" cstate="print"/>
          <a:srcRect/>
          <a:stretch>
            <a:fillRect/>
          </a:stretch>
        </p:blipFill>
        <p:spPr bwMode="auto">
          <a:xfrm>
            <a:off x="-94757" y="1066799"/>
            <a:ext cx="9238757" cy="5791201"/>
          </a:xfrm>
          <a:prstGeom prst="rect">
            <a:avLst/>
          </a:prstGeom>
          <a:noFill/>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Warm mastic will slide through and fill the gaps</a:t>
            </a:r>
          </a:p>
        </p:txBody>
      </p:sp>
      <p:sp>
        <p:nvSpPr>
          <p:cNvPr id="3" name="Content Placeholder 2"/>
          <p:cNvSpPr>
            <a:spLocks noGrp="1"/>
          </p:cNvSpPr>
          <p:nvPr>
            <p:ph idx="1"/>
          </p:nvPr>
        </p:nvSpPr>
        <p:spPr/>
        <p:txBody>
          <a:bodyPr/>
          <a:lstStyle/>
          <a:p>
            <a:r>
              <a:rPr lang="en-US" dirty="0"/>
              <a:t>Picture of mastic on the inside of the riser being squished in.</a:t>
            </a:r>
          </a:p>
        </p:txBody>
      </p:sp>
      <p:pic>
        <p:nvPicPr>
          <p:cNvPr id="1026" name="Picture 2" descr="G:\DCIM\100KM320\100_1345.JPG"/>
          <p:cNvPicPr>
            <a:picLocks noChangeAspect="1" noChangeArrowheads="1"/>
          </p:cNvPicPr>
          <p:nvPr/>
        </p:nvPicPr>
        <p:blipFill>
          <a:blip r:embed="rId2" cstate="print"/>
          <a:srcRect l="11060" t="18433" r="2765" b="7373"/>
          <a:stretch>
            <a:fillRect/>
          </a:stretch>
        </p:blipFill>
        <p:spPr bwMode="auto">
          <a:xfrm>
            <a:off x="-39420" y="1295401"/>
            <a:ext cx="9183419" cy="556260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82762"/>
          </a:xfrm>
        </p:spPr>
        <p:txBody>
          <a:bodyPr>
            <a:normAutofit fontScale="90000"/>
          </a:bodyPr>
          <a:lstStyle/>
          <a:p>
            <a:pPr algn="l"/>
            <a:r>
              <a:rPr lang="en-US" sz="2800" b="1" dirty="0"/>
              <a:t>	</a:t>
            </a:r>
            <a:r>
              <a:rPr lang="en-US" sz="3100" dirty="0"/>
              <a:t>Total head  = </a:t>
            </a:r>
            <a:r>
              <a:rPr lang="en-US" sz="3100" dirty="0">
                <a:solidFill>
                  <a:srgbClr val="FF0000"/>
                </a:solidFill>
              </a:rPr>
              <a:t>static</a:t>
            </a:r>
            <a:r>
              <a:rPr lang="en-US" sz="3100" dirty="0"/>
              <a:t> head + </a:t>
            </a:r>
            <a:r>
              <a:rPr lang="en-US" sz="3100" dirty="0">
                <a:solidFill>
                  <a:srgbClr val="0070C0"/>
                </a:solidFill>
              </a:rPr>
              <a:t>dynamic</a:t>
            </a:r>
            <a:r>
              <a:rPr lang="en-US" sz="3100" dirty="0"/>
              <a:t> head                  </a:t>
            </a:r>
            <a:br>
              <a:rPr lang="en-US" sz="3100" dirty="0"/>
            </a:br>
            <a:r>
              <a:rPr lang="en-US" sz="3100" dirty="0"/>
              <a:t>	</a:t>
            </a:r>
            <a:r>
              <a:rPr lang="en-US" sz="2700" dirty="0"/>
              <a:t>(try and think of it as </a:t>
            </a:r>
            <a:r>
              <a:rPr lang="en-US" sz="2700" dirty="0" err="1">
                <a:solidFill>
                  <a:srgbClr val="FF0000"/>
                </a:solidFill>
              </a:rPr>
              <a:t>elev</a:t>
            </a:r>
            <a:r>
              <a:rPr lang="en-US" sz="2700" dirty="0">
                <a:solidFill>
                  <a:srgbClr val="FF0000"/>
                </a:solidFill>
              </a:rPr>
              <a:t> </a:t>
            </a:r>
            <a:r>
              <a:rPr lang="en-US" sz="2700" dirty="0"/>
              <a:t> +  </a:t>
            </a:r>
            <a:r>
              <a:rPr lang="en-US" sz="2700" dirty="0">
                <a:solidFill>
                  <a:srgbClr val="0070C0"/>
                </a:solidFill>
              </a:rPr>
              <a:t>wind resistance</a:t>
            </a:r>
            <a:r>
              <a:rPr lang="en-US" sz="2700" dirty="0"/>
              <a:t>)</a:t>
            </a:r>
            <a:br>
              <a:rPr lang="en-US" sz="2800" dirty="0"/>
            </a:br>
            <a:r>
              <a:rPr lang="en-US" sz="2200" dirty="0"/>
              <a:t>The head </a:t>
            </a:r>
            <a:r>
              <a:rPr lang="en-US" sz="2200" dirty="0" err="1"/>
              <a:t>req’d</a:t>
            </a:r>
            <a:r>
              <a:rPr lang="en-US" sz="2200" dirty="0"/>
              <a:t> for a system with 8’ of lift can range from 8 to 30+ feet of head.  This chart is called a “system curve”,  it’s the resistance of the septic system which varies depending on a few factors.</a:t>
            </a:r>
          </a:p>
        </p:txBody>
      </p:sp>
      <p:pic>
        <p:nvPicPr>
          <p:cNvPr id="1027" name="Picture 3" descr="C:\Documents and Settings\Administrator\Desktop\Picture1.png"/>
          <p:cNvPicPr>
            <a:picLocks noGrp="1" noChangeAspect="1" noChangeArrowheads="1"/>
          </p:cNvPicPr>
          <p:nvPr>
            <p:ph idx="1"/>
          </p:nvPr>
        </p:nvPicPr>
        <p:blipFill>
          <a:blip r:embed="rId2" cstate="print"/>
          <a:srcRect l="1502" t="1815" r="1502"/>
          <a:stretch>
            <a:fillRect/>
          </a:stretch>
        </p:blipFill>
        <p:spPr bwMode="auto">
          <a:xfrm>
            <a:off x="1219200" y="2294152"/>
            <a:ext cx="6604859" cy="4563848"/>
          </a:xfrm>
          <a:prstGeom prst="rect">
            <a:avLst/>
          </a:prstGeom>
          <a:noFill/>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610600" cy="1143000"/>
          </a:xfrm>
        </p:spPr>
        <p:txBody>
          <a:bodyPr>
            <a:normAutofit/>
          </a:bodyPr>
          <a:lstStyle/>
          <a:p>
            <a:r>
              <a:rPr lang="en-US" sz="2400" dirty="0"/>
              <a:t>The tar rope mastic can be pressed in around the pipe </a:t>
            </a:r>
            <a:r>
              <a:rPr lang="en-US" sz="2400" b="1" dirty="0"/>
              <a:t>afterwards</a:t>
            </a:r>
            <a:r>
              <a:rPr lang="en-US" sz="2400" dirty="0"/>
              <a:t> </a:t>
            </a:r>
            <a:br>
              <a:rPr lang="en-US" sz="2400" dirty="0"/>
            </a:br>
            <a:r>
              <a:rPr lang="en-US" sz="2400" dirty="0"/>
              <a:t>to form a seal, but this method is more prone to leak.</a:t>
            </a:r>
          </a:p>
        </p:txBody>
      </p:sp>
      <p:pic>
        <p:nvPicPr>
          <p:cNvPr id="3074" name="Picture 2" descr="G:\DCIM\100KM320\100_1354.JPG"/>
          <p:cNvPicPr>
            <a:picLocks noGrp="1" noChangeAspect="1" noChangeArrowheads="1"/>
          </p:cNvPicPr>
          <p:nvPr>
            <p:ph idx="1"/>
          </p:nvPr>
        </p:nvPicPr>
        <p:blipFill>
          <a:blip r:embed="rId2" cstate="print"/>
          <a:srcRect b="18433"/>
          <a:stretch>
            <a:fillRect/>
          </a:stretch>
        </p:blipFill>
        <p:spPr bwMode="auto">
          <a:xfrm>
            <a:off x="0" y="1600200"/>
            <a:ext cx="9143999" cy="5220962"/>
          </a:xfrm>
          <a:prstGeom prst="rect">
            <a:avLst/>
          </a:prstGeom>
          <a:noFill/>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en-US" sz="2000" dirty="0"/>
              <a:t>	Another method is to drill a hole in the riser giving a tight fit on the pipe.  After inserting the pipe,  simply apply a bead of silicone around the pipe, both on the inside and outside of the riser.</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a:bodyPr>
          <a:lstStyle/>
          <a:p>
            <a:r>
              <a:rPr lang="en-US" sz="2800" dirty="0"/>
              <a:t>Apply a bead of silicone around the pipe.</a:t>
            </a:r>
          </a:p>
        </p:txBody>
      </p:sp>
      <p:sp>
        <p:nvSpPr>
          <p:cNvPr id="3" name="Content Placeholder 2"/>
          <p:cNvSpPr>
            <a:spLocks noGrp="1"/>
          </p:cNvSpPr>
          <p:nvPr>
            <p:ph idx="1"/>
          </p:nvPr>
        </p:nvSpPr>
        <p:spPr/>
        <p:txBody>
          <a:bodyPr/>
          <a:lstStyle/>
          <a:p>
            <a:r>
              <a:rPr lang="en-US" dirty="0"/>
              <a:t>Picture of pipe and caulk through riser</a:t>
            </a:r>
          </a:p>
        </p:txBody>
      </p:sp>
      <p:pic>
        <p:nvPicPr>
          <p:cNvPr id="2050" name="Picture 2" descr="G:\septic pictures\z 4 riser caulked.JPG"/>
          <p:cNvPicPr>
            <a:picLocks noChangeAspect="1" noChangeArrowheads="1"/>
          </p:cNvPicPr>
          <p:nvPr/>
        </p:nvPicPr>
        <p:blipFill>
          <a:blip r:embed="rId3" cstate="print"/>
          <a:srcRect b="17876"/>
          <a:stretch>
            <a:fillRect/>
          </a:stretch>
        </p:blipFill>
        <p:spPr bwMode="auto">
          <a:xfrm>
            <a:off x="0" y="1283305"/>
            <a:ext cx="9144000" cy="5574695"/>
          </a:xfrm>
          <a:prstGeom prst="rect">
            <a:avLst/>
          </a:prstGeom>
          <a:noFill/>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Or use tar around the pipe where it</a:t>
            </a:r>
            <a:br>
              <a:rPr lang="en-US" sz="2800" dirty="0"/>
            </a:br>
            <a:r>
              <a:rPr lang="en-US" sz="2800" dirty="0"/>
              <a:t> comes through the riser</a:t>
            </a:r>
          </a:p>
        </p:txBody>
      </p:sp>
      <p:pic>
        <p:nvPicPr>
          <p:cNvPr id="3074" name="Picture 2" descr="G:\DCIM\100KM320\100_1666.JPG"/>
          <p:cNvPicPr>
            <a:picLocks noGrp="1" noChangeAspect="1" noChangeArrowheads="1"/>
          </p:cNvPicPr>
          <p:nvPr>
            <p:ph idx="1"/>
          </p:nvPr>
        </p:nvPicPr>
        <p:blipFill>
          <a:blip r:embed="rId2" cstate="print"/>
          <a:srcRect t="16590"/>
          <a:stretch>
            <a:fillRect/>
          </a:stretch>
        </p:blipFill>
        <p:spPr bwMode="auto">
          <a:xfrm>
            <a:off x="311433" y="1524001"/>
            <a:ext cx="8526545" cy="5334000"/>
          </a:xfrm>
          <a:prstGeom prst="rect">
            <a:avLst/>
          </a:prstGeom>
          <a:noFill/>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en-US" sz="2000" dirty="0"/>
              <a:t>On the stackable “</a:t>
            </a:r>
            <a:r>
              <a:rPr lang="en-US" sz="2000" dirty="0" err="1"/>
              <a:t>Polylok</a:t>
            </a:r>
            <a:r>
              <a:rPr lang="en-US" sz="2000" dirty="0"/>
              <a:t>” style riser, using a grommet typically works best.</a:t>
            </a:r>
          </a:p>
          <a:p>
            <a:pPr>
              <a:buNone/>
            </a:pPr>
            <a:r>
              <a:rPr lang="en-US" sz="2000" dirty="0"/>
              <a:t>Applying a layer of silicon helps for any gaps that may occur around a riser rib.</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Add a little silicone if the grommet bulges over a rib</a:t>
            </a:r>
          </a:p>
        </p:txBody>
      </p:sp>
      <p:pic>
        <p:nvPicPr>
          <p:cNvPr id="1026" name="Picture 2"/>
          <p:cNvPicPr>
            <a:picLocks noGrp="1" noChangeAspect="1" noChangeArrowheads="1"/>
          </p:cNvPicPr>
          <p:nvPr>
            <p:ph idx="1"/>
          </p:nvPr>
        </p:nvPicPr>
        <p:blipFill>
          <a:blip r:embed="rId2" cstate="print"/>
          <a:srcRect t="9333" b="13333"/>
          <a:stretch>
            <a:fillRect/>
          </a:stretch>
        </p:blipFill>
        <p:spPr bwMode="auto">
          <a:xfrm>
            <a:off x="0" y="1447800"/>
            <a:ext cx="9144000" cy="5410200"/>
          </a:xfrm>
          <a:prstGeom prst="rect">
            <a:avLst/>
          </a:prstGeom>
          <a:noFill/>
          <a:ln w="9525">
            <a:noFill/>
            <a:miter lim="800000"/>
            <a:headEnd/>
            <a:tailEnd/>
          </a:ln>
          <a:effectLst/>
        </p:spPr>
      </p:pic>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en-US" dirty="0"/>
              <a:t>			</a:t>
            </a:r>
            <a:r>
              <a:rPr lang="en-US" sz="2800" b="1" dirty="0"/>
              <a:t>20 - Supply pipe support &amp; seal</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4525963"/>
          </a:xfrm>
        </p:spPr>
        <p:txBody>
          <a:bodyPr>
            <a:normAutofit/>
          </a:bodyPr>
          <a:lstStyle/>
          <a:p>
            <a:pPr>
              <a:buNone/>
            </a:pPr>
            <a:r>
              <a:rPr lang="en-US" sz="2000" dirty="0"/>
              <a:t>	After the supply pipe leaves the riser, we must make sure the pipe does not sag or dip and create a location for water to pool which could potentially freeze during the winter. </a:t>
            </a:r>
          </a:p>
          <a:p>
            <a:pPr>
              <a:buNone/>
            </a:pPr>
            <a:r>
              <a:rPr lang="en-US" sz="2000" dirty="0"/>
              <a:t>	Typically  a 4” piece of PVC is used to create a support sleeve for the supply pipe. </a:t>
            </a:r>
          </a:p>
          <a:p>
            <a:pPr>
              <a:buNone/>
            </a:pPr>
            <a:endParaRPr lang="en-US" sz="2000" dirty="0"/>
          </a:p>
          <a:p>
            <a:pPr>
              <a:buNone/>
            </a:pPr>
            <a:r>
              <a:rPr lang="en-US" sz="2000" dirty="0"/>
              <a:t>	There are two ways to build this support:</a:t>
            </a:r>
          </a:p>
          <a:p>
            <a:pPr>
              <a:buNone/>
            </a:pPr>
            <a:r>
              <a:rPr lang="en-US" sz="2000" dirty="0"/>
              <a:t>		- with an open end sleeve, or</a:t>
            </a:r>
          </a:p>
          <a:p>
            <a:pPr>
              <a:buNone/>
            </a:pPr>
            <a:r>
              <a:rPr lang="en-US" sz="2000" dirty="0"/>
              <a:t>		- with a closed end sleeve.</a:t>
            </a:r>
          </a:p>
          <a:p>
            <a:pPr>
              <a:buNone/>
            </a:pPr>
            <a:endParaRPr lang="en-US" sz="2000" dirty="0"/>
          </a:p>
          <a:p>
            <a:pPr>
              <a:buNone/>
            </a:pPr>
            <a:r>
              <a:rPr lang="en-US" sz="2000" dirty="0"/>
              <a:t>	With an open ended sleeve, we do not need to make the ends of the 4” watertight, as shown on the following slide.</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991600" cy="1143000"/>
          </a:xfrm>
        </p:spPr>
        <p:txBody>
          <a:bodyPr>
            <a:noAutofit/>
          </a:bodyPr>
          <a:lstStyle/>
          <a:p>
            <a:r>
              <a:rPr lang="en-US" sz="2800" dirty="0"/>
              <a:t>No need to seal the 4” pipe ends when using this method</a:t>
            </a:r>
            <a:br>
              <a:rPr lang="en-US" sz="2800" dirty="0"/>
            </a:br>
            <a:endParaRPr lang="en-US" sz="2800" dirty="0"/>
          </a:p>
        </p:txBody>
      </p:sp>
      <p:sp>
        <p:nvSpPr>
          <p:cNvPr id="3" name="Content Placeholder 2"/>
          <p:cNvSpPr>
            <a:spLocks noGrp="1"/>
          </p:cNvSpPr>
          <p:nvPr>
            <p:ph idx="1"/>
          </p:nvPr>
        </p:nvSpPr>
        <p:spPr/>
        <p:txBody>
          <a:bodyPr/>
          <a:lstStyle/>
          <a:p>
            <a:r>
              <a:rPr lang="en-US" dirty="0"/>
              <a:t>Picture of 2” into riser and block holding up 4”</a:t>
            </a:r>
          </a:p>
        </p:txBody>
      </p:sp>
      <p:pic>
        <p:nvPicPr>
          <p:cNvPr id="2050" name="Picture 2" descr="E:\DCIM\100K7300\100_1351.JPG"/>
          <p:cNvPicPr>
            <a:picLocks noChangeAspect="1" noChangeArrowheads="1"/>
          </p:cNvPicPr>
          <p:nvPr/>
        </p:nvPicPr>
        <p:blipFill>
          <a:blip r:embed="rId3" cstate="print"/>
          <a:srcRect/>
          <a:stretch>
            <a:fillRect/>
          </a:stretch>
        </p:blipFill>
        <p:spPr bwMode="auto">
          <a:xfrm>
            <a:off x="-46721" y="1143000"/>
            <a:ext cx="9237991" cy="5714999"/>
          </a:xfrm>
          <a:prstGeom prst="rect">
            <a:avLst/>
          </a:prstGeom>
          <a:noFill/>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01762"/>
          </a:xfrm>
        </p:spPr>
        <p:txBody>
          <a:bodyPr>
            <a:normAutofit/>
          </a:bodyPr>
          <a:lstStyle/>
          <a:p>
            <a:r>
              <a:rPr lang="en-US" sz="2800" dirty="0"/>
              <a:t>When coming out higher on the riser, </a:t>
            </a:r>
            <a:br>
              <a:rPr lang="en-US" sz="2800" dirty="0"/>
            </a:br>
            <a:r>
              <a:rPr lang="en-US" sz="2800" dirty="0"/>
              <a:t>use some type of block to hold up the 4” sleeve.</a:t>
            </a:r>
            <a:br>
              <a:rPr lang="en-US" sz="2800" dirty="0"/>
            </a:br>
            <a:r>
              <a:rPr lang="en-US" sz="2800" dirty="0"/>
              <a:t>(Still no need to seal the ends of the 4”)</a:t>
            </a:r>
          </a:p>
        </p:txBody>
      </p:sp>
      <p:pic>
        <p:nvPicPr>
          <p:cNvPr id="1026" name="Picture 2" descr="C:\Documents and Settings\tjj7335\Desktop\support 4 sleeve.JPG"/>
          <p:cNvPicPr>
            <a:picLocks noGrp="1" noChangeAspect="1" noChangeArrowheads="1"/>
          </p:cNvPicPr>
          <p:nvPr>
            <p:ph idx="1"/>
          </p:nvPr>
        </p:nvPicPr>
        <p:blipFill>
          <a:blip r:embed="rId2" cstate="print"/>
          <a:srcRect l="11737" r="11737"/>
          <a:stretch>
            <a:fillRect/>
          </a:stretch>
        </p:blipFill>
        <p:spPr bwMode="auto">
          <a:xfrm>
            <a:off x="-4024" y="1905000"/>
            <a:ext cx="4431657" cy="4953000"/>
          </a:xfrm>
          <a:prstGeom prst="rect">
            <a:avLst/>
          </a:prstGeom>
          <a:noFill/>
        </p:spPr>
      </p:pic>
      <p:pic>
        <p:nvPicPr>
          <p:cNvPr id="3074" name="Picture 2" descr="G:\DCIM\100KM320\100_1343.JPG"/>
          <p:cNvPicPr>
            <a:picLocks noChangeAspect="1" noChangeArrowheads="1"/>
          </p:cNvPicPr>
          <p:nvPr/>
        </p:nvPicPr>
        <p:blipFill>
          <a:blip r:embed="rId3" cstate="print"/>
          <a:srcRect l="15207" r="13825"/>
          <a:stretch>
            <a:fillRect/>
          </a:stretch>
        </p:blipFill>
        <p:spPr bwMode="auto">
          <a:xfrm>
            <a:off x="4450847" y="1897063"/>
            <a:ext cx="4693153" cy="4960937"/>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Septic Installation</a:t>
            </a:r>
          </a:p>
        </p:txBody>
      </p:sp>
      <p:sp>
        <p:nvSpPr>
          <p:cNvPr id="3" name="Content Placeholder 2"/>
          <p:cNvSpPr>
            <a:spLocks noGrp="1"/>
          </p:cNvSpPr>
          <p:nvPr>
            <p:ph idx="1"/>
          </p:nvPr>
        </p:nvSpPr>
        <p:spPr/>
        <p:txBody>
          <a:bodyPr>
            <a:normAutofit/>
          </a:bodyPr>
          <a:lstStyle/>
          <a:p>
            <a:pPr marL="0" indent="0">
              <a:spcBef>
                <a:spcPts val="0"/>
              </a:spcBef>
              <a:buNone/>
            </a:pPr>
            <a:r>
              <a:rPr lang="en-US" sz="2000" dirty="0"/>
              <a:t>This course is intended for the septic professional and will focus on understanding many of the Minnesota code requirements for septic installation along with offering  a variety of methods and techniques.</a:t>
            </a:r>
          </a:p>
          <a:p>
            <a:pPr marL="0" indent="0">
              <a:spcBef>
                <a:spcPts val="0"/>
              </a:spcBef>
              <a:buNone/>
            </a:pPr>
            <a:endParaRPr lang="en-US" sz="2000" dirty="0"/>
          </a:p>
          <a:p>
            <a:pPr marL="0" indent="0">
              <a:spcBef>
                <a:spcPts val="0"/>
              </a:spcBef>
              <a:buNone/>
            </a:pPr>
            <a:r>
              <a:rPr lang="en-US" sz="2000" dirty="0"/>
              <a:t>A basic understanding of septic systems is required.</a:t>
            </a:r>
          </a:p>
          <a:p>
            <a:pPr marL="0" indent="0">
              <a:spcBef>
                <a:spcPts val="0"/>
              </a:spcBef>
              <a:buNone/>
            </a:pPr>
            <a:r>
              <a:rPr lang="en-US" sz="2000" dirty="0"/>
              <a:t> </a:t>
            </a:r>
          </a:p>
          <a:p>
            <a:pPr marL="0" indent="0">
              <a:spcBef>
                <a:spcPts val="0"/>
              </a:spcBef>
              <a:buNone/>
            </a:pPr>
            <a:r>
              <a:rPr lang="en-US" sz="2000" dirty="0"/>
              <a:t>This is not a college type course and as such some of the contents may be simplified or generalized so that we can understand the basic concepts without getting lost in the details. </a:t>
            </a:r>
          </a:p>
          <a:p>
            <a:pPr marL="0" indent="0">
              <a:spcBef>
                <a:spcPts val="0"/>
              </a:spcBef>
              <a:buNone/>
            </a:pPr>
            <a:r>
              <a:rPr lang="en-US" sz="2000" dirty="0"/>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610600" cy="1143000"/>
          </a:xfrm>
        </p:spPr>
        <p:txBody>
          <a:bodyPr>
            <a:noAutofit/>
          </a:bodyPr>
          <a:lstStyle/>
          <a:p>
            <a:pPr algn="l"/>
            <a:r>
              <a:rPr lang="en-US" sz="2800" dirty="0"/>
              <a:t>When you lay the “pump curve” over the “system curve”, the intersection is what the pump rate will actually be.</a:t>
            </a:r>
          </a:p>
        </p:txBody>
      </p:sp>
      <p:pic>
        <p:nvPicPr>
          <p:cNvPr id="8195" name="Picture 3" descr="C:\Documents and Settings\tjj7335\Desktop\draw 2.bmp"/>
          <p:cNvPicPr>
            <a:picLocks noChangeAspect="1" noChangeArrowheads="1"/>
          </p:cNvPicPr>
          <p:nvPr/>
        </p:nvPicPr>
        <p:blipFill>
          <a:blip r:embed="rId2" cstate="print"/>
          <a:srcRect r="16500" b="23771"/>
          <a:stretch>
            <a:fillRect/>
          </a:stretch>
        </p:blipFill>
        <p:spPr bwMode="auto">
          <a:xfrm>
            <a:off x="914399" y="1676400"/>
            <a:ext cx="6718203" cy="5031091"/>
          </a:xfrm>
          <a:prstGeom prst="rect">
            <a:avLst/>
          </a:prstGeom>
          <a:noFill/>
        </p:spPr>
      </p:pic>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en-US" sz="2000" dirty="0"/>
              <a:t>	With a closed end sleeve we must seal the 4” pipe at both ends.</a:t>
            </a:r>
          </a:p>
          <a:p>
            <a:pPr>
              <a:buNone/>
            </a:pPr>
            <a:r>
              <a:rPr lang="en-US" sz="2000" dirty="0"/>
              <a:t>	This creates a little more work.</a:t>
            </a:r>
          </a:p>
          <a:p>
            <a:pPr>
              <a:buNone/>
            </a:pPr>
            <a:r>
              <a:rPr lang="en-US" sz="2000" dirty="0"/>
              <a:t>	-the first seal is where the pipe leaves the riser or tank.</a:t>
            </a:r>
          </a:p>
          <a:p>
            <a:pPr>
              <a:buNone/>
            </a:pPr>
            <a:r>
              <a:rPr lang="en-US" sz="2000" dirty="0"/>
              <a:t>	</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4” pipe sealed at the riser by a variety of methods.</a:t>
            </a:r>
            <a:br>
              <a:rPr lang="en-US" sz="2800" dirty="0"/>
            </a:br>
            <a:r>
              <a:rPr lang="en-US" sz="2800" dirty="0"/>
              <a:t>(caulk, mastic, grommet, cast in place boot)</a:t>
            </a:r>
          </a:p>
        </p:txBody>
      </p:sp>
      <p:pic>
        <p:nvPicPr>
          <p:cNvPr id="4" name="Picture 2" descr="G:\septic pictures\z 4 riser caulked.JPG"/>
          <p:cNvPicPr>
            <a:picLocks noGrp="1" noChangeAspect="1" noChangeArrowheads="1"/>
          </p:cNvPicPr>
          <p:nvPr>
            <p:ph idx="1"/>
          </p:nvPr>
        </p:nvPicPr>
        <p:blipFill>
          <a:blip r:embed="rId2" cstate="print"/>
          <a:srcRect b="17876"/>
          <a:stretch>
            <a:fillRect/>
          </a:stretch>
        </p:blipFill>
        <p:spPr bwMode="auto">
          <a:xfrm>
            <a:off x="859837" y="1600200"/>
            <a:ext cx="7424325" cy="4525963"/>
          </a:xfrm>
          <a:prstGeom prst="rect">
            <a:avLst/>
          </a:prstGeom>
          <a:noFill/>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a:buNone/>
            </a:pPr>
            <a:r>
              <a:rPr lang="en-US" sz="2600" dirty="0"/>
              <a:t>	</a:t>
            </a:r>
            <a:r>
              <a:rPr lang="en-US" sz="2000" dirty="0"/>
              <a:t>The next location to seal is where the 4” sleeve reduces down to the 2” supply pipe.</a:t>
            </a:r>
          </a:p>
          <a:p>
            <a:pPr>
              <a:buNone/>
            </a:pPr>
            <a:endParaRPr lang="en-US" sz="2000" dirty="0"/>
          </a:p>
          <a:p>
            <a:pPr>
              <a:buNone/>
            </a:pPr>
            <a:r>
              <a:rPr lang="en-US" sz="2000" dirty="0"/>
              <a:t>	One method is to drill a 2” hole in a 4” cap that is put on the end of the pipe.  If the 2” hole is centered in the cap, the settling of the pipe can push down on the cap opening and crack it.  If the 2” hole is offset to the bottom you have a better chance of the cap not cracking and leaking.</a:t>
            </a:r>
          </a:p>
          <a:p>
            <a:pPr>
              <a:buNone/>
            </a:pPr>
            <a:endParaRPr lang="en-US" sz="2000" dirty="0"/>
          </a:p>
          <a:p>
            <a:pPr>
              <a:buNone/>
            </a:pPr>
            <a:r>
              <a:rPr lang="en-US" sz="2000" dirty="0"/>
              <a:t>	Another method often used is spray foam which is always prone to leakage.  While it may seem great initially, spray foam is not meant for this type of application and will deteriorate and leak soon. </a:t>
            </a:r>
          </a:p>
          <a:p>
            <a:pPr>
              <a:buNone/>
            </a:pPr>
            <a:endParaRPr lang="en-US" sz="2000" dirty="0"/>
          </a:p>
          <a:p>
            <a:pPr>
              <a:buNone/>
            </a:pPr>
            <a:r>
              <a:rPr lang="en-US" sz="2000" dirty="0"/>
              <a:t>	The best method is to use a 2”- 4” </a:t>
            </a:r>
            <a:r>
              <a:rPr lang="en-US" sz="2000" dirty="0" err="1"/>
              <a:t>fernco</a:t>
            </a:r>
            <a:r>
              <a:rPr lang="en-US" sz="2000" dirty="0"/>
              <a:t> reducer coupling.  The </a:t>
            </a:r>
            <a:r>
              <a:rPr lang="en-US" sz="2000" dirty="0" err="1"/>
              <a:t>fernco</a:t>
            </a:r>
            <a:r>
              <a:rPr lang="en-US" sz="2000" dirty="0"/>
              <a:t> coupling comes in two styles,  one with the 2” hole centered,  or with the 2” hole offset.  The offset coupling would be the better choice.</a:t>
            </a:r>
          </a:p>
          <a:p>
            <a:pPr>
              <a:buNone/>
            </a:pPr>
            <a:r>
              <a:rPr lang="en-US" sz="2000" dirty="0"/>
              <a:t>	</a:t>
            </a:r>
          </a:p>
          <a:p>
            <a:endParaRPr lang="en-US" dirty="0"/>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2” hole in PVC cap </a:t>
            </a:r>
            <a:br>
              <a:rPr lang="en-US" sz="2800" dirty="0"/>
            </a:br>
            <a:r>
              <a:rPr lang="en-US" sz="2800" dirty="0"/>
              <a:t>centered					offset</a:t>
            </a:r>
          </a:p>
        </p:txBody>
      </p:sp>
      <p:pic>
        <p:nvPicPr>
          <p:cNvPr id="2050" name="Picture 2" descr="C:\Documents and Settings\tjj7335\Desktop\cap.jpg"/>
          <p:cNvPicPr>
            <a:picLocks noGrp="1" noChangeAspect="1" noChangeArrowheads="1"/>
          </p:cNvPicPr>
          <p:nvPr>
            <p:ph idx="1"/>
          </p:nvPr>
        </p:nvPicPr>
        <p:blipFill>
          <a:blip r:embed="rId2" cstate="print"/>
          <a:srcRect r="10213" b="14545"/>
          <a:stretch>
            <a:fillRect/>
          </a:stretch>
        </p:blipFill>
        <p:spPr bwMode="auto">
          <a:xfrm>
            <a:off x="4876800" y="2514600"/>
            <a:ext cx="3753457" cy="3762348"/>
          </a:xfrm>
          <a:prstGeom prst="rect">
            <a:avLst/>
          </a:prstGeom>
          <a:noFill/>
        </p:spPr>
      </p:pic>
      <p:pic>
        <p:nvPicPr>
          <p:cNvPr id="2051" name="Picture 3" descr="C:\Documents and Settings\tjj7335\Desktop\cap2.jpg"/>
          <p:cNvPicPr>
            <a:picLocks noChangeAspect="1" noChangeArrowheads="1"/>
          </p:cNvPicPr>
          <p:nvPr/>
        </p:nvPicPr>
        <p:blipFill>
          <a:blip r:embed="rId3" cstate="print"/>
          <a:srcRect/>
          <a:stretch>
            <a:fillRect/>
          </a:stretch>
        </p:blipFill>
        <p:spPr bwMode="auto">
          <a:xfrm>
            <a:off x="381000" y="2514600"/>
            <a:ext cx="3581400" cy="3581400"/>
          </a:xfrm>
          <a:prstGeom prst="rect">
            <a:avLst/>
          </a:prstGeom>
          <a:noFill/>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2” to 4” </a:t>
            </a:r>
            <a:r>
              <a:rPr lang="en-US" sz="2800" dirty="0" err="1"/>
              <a:t>fernco</a:t>
            </a:r>
            <a:r>
              <a:rPr lang="en-US" sz="2800" dirty="0"/>
              <a:t> coupling</a:t>
            </a:r>
            <a:br>
              <a:rPr lang="en-US" sz="2800" dirty="0"/>
            </a:br>
            <a:r>
              <a:rPr lang="en-US" sz="2800" dirty="0"/>
              <a:t>Centered				Offset</a:t>
            </a:r>
          </a:p>
        </p:txBody>
      </p:sp>
      <p:pic>
        <p:nvPicPr>
          <p:cNvPr id="1026" name="Picture 2" descr="C:\Documents and Settings\tjj7335\Desktop\2-4 fernco centered.jpg"/>
          <p:cNvPicPr>
            <a:picLocks noGrp="1" noChangeAspect="1" noChangeArrowheads="1"/>
          </p:cNvPicPr>
          <p:nvPr>
            <p:ph idx="1"/>
          </p:nvPr>
        </p:nvPicPr>
        <p:blipFill>
          <a:blip r:embed="rId2" cstate="print"/>
          <a:srcRect/>
          <a:stretch>
            <a:fillRect/>
          </a:stretch>
        </p:blipFill>
        <p:spPr bwMode="auto">
          <a:xfrm>
            <a:off x="0" y="2895600"/>
            <a:ext cx="4086225" cy="3771900"/>
          </a:xfrm>
          <a:prstGeom prst="rect">
            <a:avLst/>
          </a:prstGeom>
          <a:noFill/>
        </p:spPr>
      </p:pic>
      <p:pic>
        <p:nvPicPr>
          <p:cNvPr id="1027" name="Picture 3" descr="C:\Documents and Settings\tjj7335\Desktop\2-4 offset.bmp"/>
          <p:cNvPicPr>
            <a:picLocks noChangeAspect="1" noChangeArrowheads="1"/>
          </p:cNvPicPr>
          <p:nvPr/>
        </p:nvPicPr>
        <p:blipFill>
          <a:blip r:embed="rId3" cstate="print"/>
          <a:srcRect l="12229" t="8421" r="12229" b="8421"/>
          <a:stretch>
            <a:fillRect/>
          </a:stretch>
        </p:blipFill>
        <p:spPr bwMode="auto">
          <a:xfrm>
            <a:off x="4724400" y="2743200"/>
            <a:ext cx="4122279" cy="3552525"/>
          </a:xfrm>
          <a:prstGeom prst="rect">
            <a:avLst/>
          </a:prstGeom>
          <a:noFill/>
        </p:spPr>
      </p:pic>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normAutofit/>
          </a:bodyPr>
          <a:lstStyle/>
          <a:p>
            <a:r>
              <a:rPr lang="en-US" sz="2800" dirty="0"/>
              <a:t>2” – 4” reducer coupling  giving a </a:t>
            </a:r>
            <a:br>
              <a:rPr lang="en-US" sz="2800" dirty="0"/>
            </a:br>
            <a:r>
              <a:rPr lang="en-US" sz="2800" dirty="0"/>
              <a:t>watertight seal to our  4” support sleeve.</a:t>
            </a:r>
          </a:p>
        </p:txBody>
      </p:sp>
      <p:sp>
        <p:nvSpPr>
          <p:cNvPr id="3" name="Content Placeholder 2"/>
          <p:cNvSpPr>
            <a:spLocks noGrp="1"/>
          </p:cNvSpPr>
          <p:nvPr>
            <p:ph idx="1"/>
          </p:nvPr>
        </p:nvSpPr>
        <p:spPr/>
        <p:txBody>
          <a:bodyPr/>
          <a:lstStyle/>
          <a:p>
            <a:endParaRPr lang="en-US"/>
          </a:p>
        </p:txBody>
      </p:sp>
      <p:pic>
        <p:nvPicPr>
          <p:cNvPr id="4" name="Picture 2" descr="C:\Documents and Settings\tjj7335\Desktop\Troy's files\misc county septic\septic pictures\1 fernco 2-4.jpeg"/>
          <p:cNvPicPr>
            <a:picLocks noChangeAspect="1" noChangeArrowheads="1"/>
          </p:cNvPicPr>
          <p:nvPr/>
        </p:nvPicPr>
        <p:blipFill>
          <a:blip r:embed="rId2" cstate="print"/>
          <a:srcRect/>
          <a:stretch>
            <a:fillRect/>
          </a:stretch>
        </p:blipFill>
        <p:spPr bwMode="auto">
          <a:xfrm>
            <a:off x="0" y="1219200"/>
            <a:ext cx="9144000" cy="5638800"/>
          </a:xfrm>
          <a:prstGeom prst="rect">
            <a:avLst/>
          </a:prstGeom>
          <a:noFill/>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21 - </a:t>
            </a:r>
            <a:r>
              <a:rPr lang="en-US" sz="2800" b="1" dirty="0" err="1"/>
              <a:t>Drainfield</a:t>
            </a:r>
            <a:r>
              <a:rPr lang="en-US" sz="2800" b="1" dirty="0"/>
              <a:t> excavation</a:t>
            </a:r>
          </a:p>
        </p:txBody>
      </p:sp>
      <p:sp>
        <p:nvSpPr>
          <p:cNvPr id="3" name="Content Placeholder 2"/>
          <p:cNvSpPr>
            <a:spLocks noGrp="1"/>
          </p:cNvSpPr>
          <p:nvPr>
            <p:ph idx="1"/>
          </p:nvPr>
        </p:nvSpPr>
        <p:spPr>
          <a:xfrm>
            <a:off x="457200" y="1371600"/>
            <a:ext cx="8229600" cy="4754563"/>
          </a:xfrm>
        </p:spPr>
        <p:txBody>
          <a:bodyPr>
            <a:normAutofit/>
          </a:bodyPr>
          <a:lstStyle/>
          <a:p>
            <a:pPr marL="0" indent="0">
              <a:spcBef>
                <a:spcPts val="0"/>
              </a:spcBef>
              <a:buNone/>
            </a:pPr>
            <a:r>
              <a:rPr lang="en-US" sz="2000" dirty="0"/>
              <a:t>After the designer determines the depth to redox, their next step is to calculate the height of the </a:t>
            </a:r>
            <a:r>
              <a:rPr lang="en-US" sz="2000" dirty="0" err="1"/>
              <a:t>rockbed</a:t>
            </a:r>
            <a:r>
              <a:rPr lang="en-US" sz="2000" dirty="0"/>
              <a:t> to ensure there is adequate vertical separation.</a:t>
            </a:r>
          </a:p>
          <a:p>
            <a:pPr marL="0" indent="0">
              <a:spcBef>
                <a:spcPts val="0"/>
              </a:spcBef>
              <a:buNone/>
            </a:pPr>
            <a:r>
              <a:rPr lang="en-US" sz="2000" dirty="0"/>
              <a:t>Two different values can be given on the design:</a:t>
            </a:r>
          </a:p>
          <a:p>
            <a:pPr marL="0" indent="0">
              <a:spcBef>
                <a:spcPts val="0"/>
              </a:spcBef>
              <a:buNone/>
            </a:pPr>
            <a:r>
              <a:rPr lang="en-US" sz="2000" dirty="0"/>
              <a:t>           - the “elevation” of the bottom of the bed, to a fixed reference point. </a:t>
            </a:r>
          </a:p>
          <a:p>
            <a:pPr marL="0" indent="0">
              <a:spcBef>
                <a:spcPts val="0"/>
              </a:spcBef>
              <a:buNone/>
            </a:pPr>
            <a:r>
              <a:rPr lang="en-US" sz="2000" dirty="0"/>
              <a:t>           - or the “maximum distance from grade” to the bottom of the bed.</a:t>
            </a:r>
          </a:p>
          <a:p>
            <a:pPr marL="0" indent="0">
              <a:spcBef>
                <a:spcPts val="0"/>
              </a:spcBef>
              <a:buNone/>
            </a:pPr>
            <a:endParaRPr lang="en-US" sz="2000" dirty="0"/>
          </a:p>
          <a:p>
            <a:pPr marL="0" indent="0">
              <a:spcBef>
                <a:spcPts val="0"/>
              </a:spcBef>
              <a:buNone/>
            </a:pPr>
            <a:r>
              <a:rPr lang="en-US" sz="2000" dirty="0"/>
              <a:t>Example:</a:t>
            </a:r>
          </a:p>
          <a:p>
            <a:pPr marL="0" indent="0">
              <a:spcBef>
                <a:spcPts val="0"/>
              </a:spcBef>
              <a:buNone/>
            </a:pPr>
            <a:r>
              <a:rPr lang="en-US" sz="2000" dirty="0"/>
              <a:t>      	The grade at the site has an elevation of 100’.</a:t>
            </a:r>
          </a:p>
          <a:p>
            <a:pPr marL="0" indent="0">
              <a:spcBef>
                <a:spcPts val="0"/>
              </a:spcBef>
              <a:buNone/>
            </a:pPr>
            <a:r>
              <a:rPr lang="en-US" sz="2000" dirty="0"/>
              <a:t>	The SHWT is at 94’.   </a:t>
            </a:r>
          </a:p>
          <a:p>
            <a:pPr marL="0" indent="0">
              <a:spcBef>
                <a:spcPts val="0"/>
              </a:spcBef>
              <a:buNone/>
            </a:pPr>
            <a:r>
              <a:rPr lang="en-US" sz="2000" dirty="0"/>
              <a:t>	Three feet of required separation puts the bottom of the </a:t>
            </a:r>
            <a:r>
              <a:rPr lang="en-US" sz="2000" dirty="0" err="1"/>
              <a:t>drainfield</a:t>
            </a:r>
            <a:r>
              <a:rPr lang="en-US" sz="2000" dirty="0"/>
              <a:t> 	no lower than 97’,   OR  no more than 3’ from grade.</a:t>
            </a:r>
          </a:p>
          <a:p>
            <a:pPr marL="0" indent="0">
              <a:spcBef>
                <a:spcPts val="0"/>
              </a:spcBef>
              <a:buNone/>
            </a:pPr>
            <a:endParaRPr lang="en-US" sz="2000" dirty="0"/>
          </a:p>
          <a:p>
            <a:pPr>
              <a:buNone/>
            </a:pPr>
            <a:endParaRPr lang="en-US" sz="2000" dirty="0"/>
          </a:p>
          <a:p>
            <a:pPr>
              <a:buNone/>
            </a:pPr>
            <a:endParaRPr lang="en-US" sz="2000" dirty="0"/>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Grade = 100’,   bottom of </a:t>
            </a:r>
            <a:r>
              <a:rPr lang="en-US" sz="2800" dirty="0" err="1"/>
              <a:t>rockbed</a:t>
            </a:r>
            <a:r>
              <a:rPr lang="en-US" sz="2800" dirty="0"/>
              <a:t> no less than  97’</a:t>
            </a:r>
            <a:br>
              <a:rPr lang="en-US" sz="2800" dirty="0"/>
            </a:br>
            <a:r>
              <a:rPr lang="en-US" sz="2400" dirty="0"/>
              <a:t>(SHWT at 94’)</a:t>
            </a:r>
          </a:p>
        </p:txBody>
      </p:sp>
      <p:pic>
        <p:nvPicPr>
          <p:cNvPr id="1026" name="Picture 2"/>
          <p:cNvPicPr>
            <a:picLocks noGrp="1" noChangeAspect="1" noChangeArrowheads="1"/>
          </p:cNvPicPr>
          <p:nvPr>
            <p:ph idx="1"/>
          </p:nvPr>
        </p:nvPicPr>
        <p:blipFill>
          <a:blip r:embed="rId2" cstate="print"/>
          <a:srcRect/>
          <a:stretch>
            <a:fillRect/>
          </a:stretch>
        </p:blipFill>
        <p:spPr bwMode="auto">
          <a:xfrm>
            <a:off x="304800" y="1676400"/>
            <a:ext cx="8534400" cy="5181600"/>
          </a:xfrm>
          <a:prstGeom prst="rect">
            <a:avLst/>
          </a:prstGeom>
          <a:noFill/>
          <a:ln w="9525">
            <a:noFill/>
            <a:miter lim="800000"/>
            <a:headEnd/>
            <a:tailEnd/>
          </a:ln>
          <a:effectLst/>
        </p:spPr>
      </p:pic>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211763"/>
          </a:xfrm>
        </p:spPr>
        <p:txBody>
          <a:bodyPr>
            <a:normAutofit/>
          </a:bodyPr>
          <a:lstStyle/>
          <a:p>
            <a:pPr marL="0" indent="0">
              <a:spcBef>
                <a:spcPts val="0"/>
              </a:spcBef>
              <a:buNone/>
            </a:pPr>
            <a:r>
              <a:rPr lang="en-US" sz="2000" dirty="0"/>
              <a:t>Using a laser and stick is a great method for accurate excavating. </a:t>
            </a:r>
          </a:p>
          <a:p>
            <a:pPr marL="0" indent="0">
              <a:spcBef>
                <a:spcPts val="0"/>
              </a:spcBef>
              <a:buNone/>
            </a:pPr>
            <a:r>
              <a:rPr lang="en-US" sz="2000" dirty="0"/>
              <a:t>If the site is flat,  the installer can quite easily use this method to quickly dig out the </a:t>
            </a:r>
            <a:r>
              <a:rPr lang="en-US" sz="2000" dirty="0" err="1"/>
              <a:t>drainfield</a:t>
            </a:r>
            <a:r>
              <a:rPr lang="en-US" sz="2000" dirty="0"/>
              <a:t> bed area, given a final elevation to work towards.</a:t>
            </a:r>
          </a:p>
          <a:p>
            <a:pPr marL="0" indent="0">
              <a:spcBef>
                <a:spcPts val="0"/>
              </a:spcBef>
              <a:buNone/>
            </a:pPr>
            <a:endParaRPr lang="en-US" sz="2000" dirty="0"/>
          </a:p>
          <a:p>
            <a:pPr marL="0" indent="0">
              <a:spcBef>
                <a:spcPts val="0"/>
              </a:spcBef>
              <a:buNone/>
            </a:pPr>
            <a:r>
              <a:rPr lang="en-US" sz="2000" dirty="0"/>
              <a:t>However, if the site is sloped the elevation alone is meaningless!  You must also know the exact location.   If you incorrectly place the </a:t>
            </a:r>
            <a:r>
              <a:rPr lang="en-US" sz="2000" dirty="0" err="1"/>
              <a:t>drainfield</a:t>
            </a:r>
            <a:r>
              <a:rPr lang="en-US" sz="2000" dirty="0"/>
              <a:t> to far up or down the hill the final excavation will be too deep or too shallow.</a:t>
            </a:r>
          </a:p>
          <a:p>
            <a:pPr marL="0" indent="0">
              <a:spcBef>
                <a:spcPts val="0"/>
              </a:spcBef>
              <a:buNone/>
            </a:pPr>
            <a:endParaRPr lang="en-US" sz="2000" dirty="0"/>
          </a:p>
          <a:p>
            <a:pPr marL="0" indent="0">
              <a:spcBef>
                <a:spcPts val="0"/>
              </a:spcBef>
              <a:buNone/>
            </a:pPr>
            <a:r>
              <a:rPr lang="en-US" sz="2000" dirty="0"/>
              <a:t>For septic purposes, the final verification is obtained by taking a tape measure to the deepest part of the excavation and measure how far below grade you are. </a:t>
            </a:r>
          </a:p>
          <a:p>
            <a:pPr marL="0" indent="0">
              <a:spcBef>
                <a:spcPts val="0"/>
              </a:spcBef>
              <a:buNone/>
            </a:pPr>
            <a:endParaRPr lang="en-US" sz="2000" dirty="0"/>
          </a:p>
          <a:p>
            <a:pPr marL="0" indent="0">
              <a:spcBef>
                <a:spcPts val="0"/>
              </a:spcBef>
              <a:buNone/>
            </a:pPr>
            <a:r>
              <a:rPr lang="en-US" sz="2000" dirty="0"/>
              <a:t>This final measurement from grade will trump elevation every time!</a:t>
            </a:r>
          </a:p>
          <a:p>
            <a:pPr marL="0" indent="0">
              <a:spcBef>
                <a:spcPts val="0"/>
              </a:spcBef>
              <a:buNone/>
            </a:pPr>
            <a:r>
              <a:rPr lang="en-US" sz="2000" dirty="0"/>
              <a:t>	</a:t>
            </a:r>
          </a:p>
          <a:p>
            <a:pPr marL="0" indent="0">
              <a:spcBef>
                <a:spcPts val="0"/>
              </a:spcBef>
              <a:buNone/>
            </a:pPr>
            <a:r>
              <a:rPr lang="en-US" sz="2000" dirty="0"/>
              <a:t>	</a:t>
            </a:r>
          </a:p>
          <a:p>
            <a:pPr>
              <a:buNone/>
            </a:pPr>
            <a:endParaRPr lang="en-US" sz="2000" dirty="0"/>
          </a:p>
          <a:p>
            <a:pPr>
              <a:buNone/>
            </a:pPr>
            <a:endParaRPr lang="en-US" sz="2000" dirty="0"/>
          </a:p>
          <a:p>
            <a:pPr>
              <a:buNone/>
            </a:pPr>
            <a:endParaRPr lang="en-US" sz="2000" dirty="0"/>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Shallow side                                Deep side</a:t>
            </a:r>
          </a:p>
        </p:txBody>
      </p:sp>
      <p:pic>
        <p:nvPicPr>
          <p:cNvPr id="2050" name="Picture 2" descr="C:\Documents and Settings\tjj7335\Desktop\tape 3.jpg"/>
          <p:cNvPicPr>
            <a:picLocks noGrp="1" noChangeAspect="1" noChangeArrowheads="1"/>
          </p:cNvPicPr>
          <p:nvPr>
            <p:ph idx="1"/>
          </p:nvPr>
        </p:nvPicPr>
        <p:blipFill>
          <a:blip r:embed="rId2" cstate="print"/>
          <a:srcRect/>
          <a:stretch>
            <a:fillRect/>
          </a:stretch>
        </p:blipFill>
        <p:spPr bwMode="auto">
          <a:xfrm>
            <a:off x="0" y="1905000"/>
            <a:ext cx="4648200" cy="4724400"/>
          </a:xfrm>
          <a:prstGeom prst="rect">
            <a:avLst/>
          </a:prstGeom>
          <a:noFill/>
        </p:spPr>
      </p:pic>
      <p:pic>
        <p:nvPicPr>
          <p:cNvPr id="2051" name="Picture 3" descr="C:\Documents and Settings\tjj7335\Desktop\tape 4.jpg"/>
          <p:cNvPicPr>
            <a:picLocks noChangeAspect="1" noChangeArrowheads="1"/>
          </p:cNvPicPr>
          <p:nvPr/>
        </p:nvPicPr>
        <p:blipFill>
          <a:blip r:embed="rId3" cstate="print"/>
          <a:srcRect/>
          <a:stretch>
            <a:fillRect/>
          </a:stretch>
        </p:blipFill>
        <p:spPr bwMode="auto">
          <a:xfrm>
            <a:off x="5029200" y="1905000"/>
            <a:ext cx="4114800" cy="4724400"/>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4525963"/>
          </a:xfrm>
        </p:spPr>
        <p:txBody>
          <a:bodyPr>
            <a:normAutofit/>
          </a:bodyPr>
          <a:lstStyle/>
          <a:p>
            <a:pPr>
              <a:buNone/>
            </a:pPr>
            <a:r>
              <a:rPr lang="en-US" sz="2000" dirty="0"/>
              <a:t>				</a:t>
            </a:r>
            <a:r>
              <a:rPr lang="en-US" sz="2800" b="1" dirty="0"/>
              <a:t>4 - Tank venting</a:t>
            </a:r>
            <a:r>
              <a:rPr lang="en-US" sz="2000" dirty="0"/>
              <a:t>	</a:t>
            </a:r>
          </a:p>
          <a:p>
            <a:pPr>
              <a:buNone/>
            </a:pPr>
            <a:endParaRPr lang="en-US" sz="2000" dirty="0"/>
          </a:p>
          <a:p>
            <a:pPr>
              <a:buNone/>
            </a:pPr>
            <a:endParaRPr lang="en-US" sz="2000" dirty="0"/>
          </a:p>
          <a:p>
            <a:pPr>
              <a:buNone/>
            </a:pPr>
            <a:r>
              <a:rPr lang="en-US" sz="2000" dirty="0"/>
              <a:t>	All tanks must be vented to prevent a vacuum or pressure from building up inside the tank.  This is normally achieved by the plumbing roof vent on the house.</a:t>
            </a:r>
          </a:p>
          <a:p>
            <a:pPr>
              <a:buNone/>
            </a:pPr>
            <a:r>
              <a:rPr lang="en-US" sz="2000" dirty="0"/>
              <a:t>		</a:t>
            </a:r>
          </a:p>
          <a:p>
            <a:pPr>
              <a:buNone/>
            </a:pPr>
            <a:endParaRPr lang="en-US" sz="2000" dirty="0"/>
          </a:p>
          <a:p>
            <a:pPr>
              <a:buNone/>
            </a:pPr>
            <a:r>
              <a:rPr lang="en-US" sz="2000" dirty="0"/>
              <a:t>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4906963"/>
          </a:xfrm>
        </p:spPr>
        <p:txBody>
          <a:bodyPr>
            <a:normAutofit lnSpcReduction="10000"/>
          </a:bodyPr>
          <a:lstStyle/>
          <a:p>
            <a:pPr marL="0" indent="0">
              <a:lnSpc>
                <a:spcPct val="110000"/>
              </a:lnSpc>
              <a:spcBef>
                <a:spcPts val="0"/>
              </a:spcBef>
              <a:buNone/>
            </a:pPr>
            <a:r>
              <a:rPr lang="en-US" sz="2000" dirty="0"/>
              <a:t>It doesn’t matter if you are exactly within the stakes the designer has laid out, and at the exact elevation stated on the design.  </a:t>
            </a:r>
          </a:p>
          <a:p>
            <a:pPr marL="0" indent="0">
              <a:lnSpc>
                <a:spcPct val="110000"/>
              </a:lnSpc>
              <a:spcBef>
                <a:spcPts val="0"/>
              </a:spcBef>
              <a:buNone/>
            </a:pPr>
            <a:r>
              <a:rPr lang="en-US" sz="2000" dirty="0"/>
              <a:t>If the inspector measures the deepest spot and you have exceeded the “maximum depth from grade”, your system will fail.</a:t>
            </a:r>
          </a:p>
          <a:p>
            <a:pPr marL="0" indent="0">
              <a:lnSpc>
                <a:spcPct val="110000"/>
              </a:lnSpc>
              <a:spcBef>
                <a:spcPts val="0"/>
              </a:spcBef>
              <a:buNone/>
            </a:pPr>
            <a:r>
              <a:rPr lang="en-US" sz="2000" dirty="0"/>
              <a:t>	</a:t>
            </a:r>
          </a:p>
          <a:p>
            <a:pPr marL="0" indent="0">
              <a:lnSpc>
                <a:spcPct val="110000"/>
              </a:lnSpc>
              <a:spcBef>
                <a:spcPts val="0"/>
              </a:spcBef>
              <a:buNone/>
            </a:pPr>
            <a:r>
              <a:rPr lang="en-US" sz="2000" dirty="0"/>
              <a:t>If you are laying trenches on a site you will have an elevation for each trench, or a maximum depth from grade for all the trenches.  </a:t>
            </a:r>
          </a:p>
          <a:p>
            <a:pPr marL="0" indent="0">
              <a:lnSpc>
                <a:spcPct val="110000"/>
              </a:lnSpc>
              <a:spcBef>
                <a:spcPts val="0"/>
              </a:spcBef>
              <a:buNone/>
            </a:pPr>
            <a:r>
              <a:rPr lang="en-US" sz="2000" dirty="0"/>
              <a:t>Often the realities of an installation will require you to move the trenches slightly from the original design location.   If you have a site with slope, and need to go around a tree, going uphill around the tree will increase your “maximum depth from grade” and increase your chance of being too deep.</a:t>
            </a:r>
          </a:p>
          <a:p>
            <a:pPr marL="0" indent="0">
              <a:lnSpc>
                <a:spcPct val="110000"/>
              </a:lnSpc>
              <a:spcBef>
                <a:spcPts val="0"/>
              </a:spcBef>
              <a:buNone/>
            </a:pPr>
            <a:endParaRPr lang="en-US" sz="2000" dirty="0"/>
          </a:p>
          <a:p>
            <a:pPr marL="0" indent="0">
              <a:lnSpc>
                <a:spcPct val="110000"/>
              </a:lnSpc>
              <a:spcBef>
                <a:spcPts val="0"/>
              </a:spcBef>
              <a:buNone/>
            </a:pPr>
            <a:r>
              <a:rPr lang="en-US" sz="2000" dirty="0"/>
              <a:t>Always be aware of your “maximum depth from grade” value to ensure you do not exceed it.  This will ensure there is enough vertical separation to pass final inspection and all future compliance inspections.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
            <a:ext cx="8763000" cy="1143000"/>
          </a:xfrm>
        </p:spPr>
        <p:txBody>
          <a:bodyPr>
            <a:normAutofit fontScale="90000"/>
          </a:bodyPr>
          <a:lstStyle/>
          <a:p>
            <a:r>
              <a:rPr lang="en-US" sz="2700" dirty="0"/>
              <a:t>Lay trenches with the contour as best possible, remembering to never exceed the maximum depth from grade amount.</a:t>
            </a:r>
            <a:br>
              <a:rPr lang="en-US" sz="2800" dirty="0"/>
            </a:br>
            <a:endParaRPr lang="en-US" sz="2800"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1371600" y="1752600"/>
            <a:ext cx="6553200" cy="4876800"/>
          </a:xfrm>
          <a:prstGeom prst="rect">
            <a:avLst/>
          </a:prstGeom>
          <a:noFill/>
          <a:ln w="9525">
            <a:noFill/>
            <a:miter lim="800000"/>
            <a:headEnd/>
            <a:tailEnd/>
          </a:ln>
          <a:effectLst/>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Mounds</a:t>
            </a:r>
          </a:p>
        </p:txBody>
      </p:sp>
      <p:sp>
        <p:nvSpPr>
          <p:cNvPr id="3" name="Content Placeholder 2"/>
          <p:cNvSpPr>
            <a:spLocks noGrp="1"/>
          </p:cNvSpPr>
          <p:nvPr>
            <p:ph idx="1"/>
          </p:nvPr>
        </p:nvSpPr>
        <p:spPr>
          <a:xfrm>
            <a:off x="457200" y="1371600"/>
            <a:ext cx="8229600" cy="5105400"/>
          </a:xfrm>
        </p:spPr>
        <p:txBody>
          <a:bodyPr>
            <a:normAutofit/>
          </a:bodyPr>
          <a:lstStyle/>
          <a:p>
            <a:pPr marL="0" indent="0">
              <a:spcBef>
                <a:spcPts val="0"/>
              </a:spcBef>
              <a:buNone/>
            </a:pPr>
            <a:r>
              <a:rPr lang="en-US" sz="2000" dirty="0"/>
              <a:t>The previous principles apply to mound placement as well,  placing it on contour, with the rock bed at the proper elevation.  </a:t>
            </a:r>
          </a:p>
          <a:p>
            <a:pPr marL="0" indent="0">
              <a:spcBef>
                <a:spcPts val="0"/>
              </a:spcBef>
              <a:buNone/>
            </a:pPr>
            <a:r>
              <a:rPr lang="en-US" sz="2000" dirty="0"/>
              <a:t>But here the focus changes to make sure you have applied the proper amount of sand lift as stated on the design to ultimately meet the separation requirements.</a:t>
            </a:r>
          </a:p>
          <a:p>
            <a:pPr marL="0" indent="0">
              <a:spcBef>
                <a:spcPts val="0"/>
              </a:spcBef>
              <a:buNone/>
            </a:pPr>
            <a:endParaRPr lang="en-US" sz="2000" dirty="0"/>
          </a:p>
          <a:p>
            <a:pPr marL="0" indent="0">
              <a:spcBef>
                <a:spcPts val="0"/>
              </a:spcBef>
              <a:buNone/>
            </a:pPr>
            <a:r>
              <a:rPr lang="en-US" sz="2000" dirty="0"/>
              <a:t>A note on mound rough-ups:</a:t>
            </a:r>
          </a:p>
          <a:p>
            <a:pPr marL="0" indent="0">
              <a:spcBef>
                <a:spcPts val="0"/>
              </a:spcBef>
              <a:buNone/>
            </a:pPr>
            <a:r>
              <a:rPr lang="en-US" sz="2000" dirty="0"/>
              <a:t>The intent is to break up the sod/root layer at the surface that tends to shed water.  We want the soil to absorb the water, so the rough-up needs to go at least as deep as the root layer, typically 6 to 12 inches.  </a:t>
            </a:r>
          </a:p>
          <a:p>
            <a:pPr marL="0" indent="0">
              <a:spcBef>
                <a:spcPts val="0"/>
              </a:spcBef>
              <a:buNone/>
            </a:pPr>
            <a:r>
              <a:rPr lang="en-US" sz="2000" dirty="0"/>
              <a:t>However, in a farm field your rough-up depth may need to be increased to loosen up soil compacted by the farm tractors.   If you feel you are hitting a hard pan layer around 12”, talk to your designer about doing a perk test at this depth.  There is a fine line between roughing up the soil, and disturbing the soil, so make sure your LUG is on board with your decision.</a:t>
            </a:r>
          </a:p>
          <a:p>
            <a:pPr>
              <a:buNone/>
            </a:pPr>
            <a:endParaRPr lang="en-US" sz="2000" dirty="0"/>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22 – Trenches , laterals and 15% sand rule</a:t>
            </a:r>
          </a:p>
        </p:txBody>
      </p:sp>
      <p:sp>
        <p:nvSpPr>
          <p:cNvPr id="3" name="Content Placeholder 2"/>
          <p:cNvSpPr>
            <a:spLocks noGrp="1"/>
          </p:cNvSpPr>
          <p:nvPr>
            <p:ph idx="1"/>
          </p:nvPr>
        </p:nvSpPr>
        <p:spPr/>
        <p:txBody>
          <a:bodyPr>
            <a:normAutofit/>
          </a:bodyPr>
          <a:lstStyle/>
          <a:p>
            <a:pPr>
              <a:buNone/>
            </a:pPr>
            <a:r>
              <a:rPr lang="en-US" sz="2000" dirty="0"/>
              <a:t>	Once the </a:t>
            </a:r>
            <a:r>
              <a:rPr lang="en-US" sz="2000" dirty="0" err="1"/>
              <a:t>drainfield</a:t>
            </a:r>
            <a:r>
              <a:rPr lang="en-US" sz="2000" dirty="0"/>
              <a:t> area is excavated properly, lay a bed of rock 6” thick evenly over the entire area.  For pressure beds and mounds there are no advantages (or state requirements) to lay more than 6” of rock below the pipe.  In the past some have mistakenly believed  9” of rock was required under the pipe on a mound.  The state code has never required 9” of rock under the pipe for any system.</a:t>
            </a:r>
          </a:p>
          <a:p>
            <a:pPr>
              <a:buNone/>
            </a:pPr>
            <a:endParaRPr lang="en-US" sz="2000" dirty="0"/>
          </a:p>
          <a:p>
            <a:pPr>
              <a:buNone/>
            </a:pPr>
            <a:r>
              <a:rPr lang="en-US" sz="2000" dirty="0"/>
              <a:t>	For gravity trenches, extra rock depth can allow a reduction in </a:t>
            </a:r>
            <a:r>
              <a:rPr lang="en-US" sz="2000" dirty="0" err="1"/>
              <a:t>drainfield</a:t>
            </a:r>
            <a:r>
              <a:rPr lang="en-US" sz="2000" dirty="0"/>
              <a:t> square footage.  Check the design for the correct amount of rock to install.</a:t>
            </a:r>
          </a:p>
          <a:p>
            <a:pPr>
              <a:buNone/>
            </a:pPr>
            <a:r>
              <a:rPr lang="en-US" sz="2000" dirty="0"/>
              <a:t>	</a:t>
            </a:r>
          </a:p>
          <a:p>
            <a:pPr>
              <a:buNone/>
            </a:pPr>
            <a:r>
              <a:rPr lang="en-US" sz="2000" dirty="0"/>
              <a:t>	If you are using chambers, make sure you don’t smear the absorption area by walking on it excessively during the chamber installation. </a:t>
            </a:r>
          </a:p>
          <a:p>
            <a:pPr>
              <a:buNone/>
            </a:pPr>
            <a:endParaRPr lang="en-US" sz="2000" dirty="0"/>
          </a:p>
          <a:p>
            <a:pPr>
              <a:buNone/>
            </a:pPr>
            <a:endParaRPr lang="en-US" sz="2000" dirty="0"/>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dirty="0"/>
              <a:t>   6” of clean rock				chambers</a:t>
            </a:r>
          </a:p>
        </p:txBody>
      </p:sp>
      <p:pic>
        <p:nvPicPr>
          <p:cNvPr id="2050" name="Picture 2"/>
          <p:cNvPicPr>
            <a:picLocks noGrp="1" noChangeAspect="1" noChangeArrowheads="1"/>
          </p:cNvPicPr>
          <p:nvPr>
            <p:ph idx="1"/>
          </p:nvPr>
        </p:nvPicPr>
        <p:blipFill>
          <a:blip r:embed="rId2" cstate="print"/>
          <a:srcRect/>
          <a:stretch>
            <a:fillRect/>
          </a:stretch>
        </p:blipFill>
        <p:spPr bwMode="auto">
          <a:xfrm>
            <a:off x="5334001" y="2362200"/>
            <a:ext cx="3810000" cy="4495800"/>
          </a:xfrm>
          <a:prstGeom prst="rect">
            <a:avLst/>
          </a:prstGeom>
          <a:noFill/>
          <a:ln w="9525">
            <a:noFill/>
            <a:miter lim="800000"/>
            <a:headEnd/>
            <a:tailEnd/>
          </a:ln>
          <a:effectLst/>
        </p:spPr>
      </p:pic>
      <p:pic>
        <p:nvPicPr>
          <p:cNvPr id="2051" name="Picture 3" descr="C:\Documents and Settings\tjj7335\Desktop\rockbed.bmp"/>
          <p:cNvPicPr>
            <a:picLocks noChangeAspect="1" noChangeArrowheads="1"/>
          </p:cNvPicPr>
          <p:nvPr/>
        </p:nvPicPr>
        <p:blipFill>
          <a:blip r:embed="rId3" cstate="print"/>
          <a:srcRect r="18535"/>
          <a:stretch>
            <a:fillRect/>
          </a:stretch>
        </p:blipFill>
        <p:spPr bwMode="auto">
          <a:xfrm>
            <a:off x="0" y="2438401"/>
            <a:ext cx="4648200" cy="4419600"/>
          </a:xfrm>
          <a:prstGeom prst="rect">
            <a:avLst/>
          </a:prstGeom>
          <a:noFill/>
        </p:spPr>
      </p:pic>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4830763"/>
          </a:xfrm>
        </p:spPr>
        <p:txBody>
          <a:bodyPr>
            <a:normAutofit/>
          </a:bodyPr>
          <a:lstStyle/>
          <a:p>
            <a:pPr marL="0" indent="0">
              <a:spcBef>
                <a:spcPts val="0"/>
              </a:spcBef>
              <a:buNone/>
            </a:pPr>
            <a:r>
              <a:rPr lang="en-US" sz="2000" dirty="0"/>
              <a:t>For pressurized systems, install the laterals as stated in the design.  </a:t>
            </a:r>
          </a:p>
          <a:p>
            <a:pPr marL="0" indent="0">
              <a:spcBef>
                <a:spcPts val="0"/>
              </a:spcBef>
              <a:buNone/>
            </a:pPr>
            <a:r>
              <a:rPr lang="en-US" sz="2000" dirty="0"/>
              <a:t>Do not take the design lightly, as each calculation in the design has a purpose.  The  SepticResource.com  design worksheet will provide you with a 1 page installer summary.  Use this as a simple reference to avoid costly mistakes. </a:t>
            </a:r>
          </a:p>
          <a:p>
            <a:pPr marL="0" indent="0">
              <a:spcBef>
                <a:spcPts val="0"/>
              </a:spcBef>
              <a:buNone/>
            </a:pPr>
            <a:r>
              <a:rPr lang="en-US" sz="2000" dirty="0"/>
              <a:t>	</a:t>
            </a:r>
          </a:p>
          <a:p>
            <a:pPr marL="0" indent="0">
              <a:spcBef>
                <a:spcPts val="0"/>
              </a:spcBef>
              <a:buNone/>
            </a:pPr>
            <a:r>
              <a:rPr lang="en-US" sz="2000" dirty="0"/>
              <a:t>Verify the proper perforation size and spacing.</a:t>
            </a:r>
          </a:p>
          <a:p>
            <a:pPr marL="0" indent="0">
              <a:spcBef>
                <a:spcPts val="0"/>
              </a:spcBef>
              <a:buNone/>
            </a:pPr>
            <a:r>
              <a:rPr lang="en-US" sz="2000" dirty="0"/>
              <a:t>Verify the proper lateral size and spacing.  </a:t>
            </a:r>
          </a:p>
          <a:p>
            <a:pPr marL="0" indent="0">
              <a:spcBef>
                <a:spcPts val="0"/>
              </a:spcBef>
              <a:buNone/>
            </a:pPr>
            <a:r>
              <a:rPr lang="en-US" sz="2000" dirty="0"/>
              <a:t>	</a:t>
            </a:r>
          </a:p>
          <a:p>
            <a:pPr marL="0" indent="0">
              <a:spcBef>
                <a:spcPts val="0"/>
              </a:spcBef>
              <a:buNone/>
            </a:pPr>
            <a:r>
              <a:rPr lang="en-US" sz="2000" dirty="0"/>
              <a:t>If the design calls for 1.5” laterals with 3’ spacing, and  7/32” perforations with 3’ spacing, that is exactly what needs to be installed.  </a:t>
            </a:r>
          </a:p>
          <a:p>
            <a:pPr marL="0" indent="0">
              <a:spcBef>
                <a:spcPts val="0"/>
              </a:spcBef>
              <a:buNone/>
            </a:pPr>
            <a:r>
              <a:rPr lang="en-US" sz="2000" dirty="0"/>
              <a:t>NO substitutions allowed!</a:t>
            </a:r>
          </a:p>
          <a:p>
            <a:pPr marL="0" indent="0">
              <a:spcBef>
                <a:spcPts val="0"/>
              </a:spcBef>
              <a:buNone/>
            </a:pPr>
            <a:r>
              <a:rPr lang="en-US" sz="2000" dirty="0"/>
              <a:t>	</a:t>
            </a:r>
          </a:p>
          <a:p>
            <a:pPr marL="0" indent="0">
              <a:spcBef>
                <a:spcPts val="0"/>
              </a:spcBef>
              <a:buNone/>
            </a:pPr>
            <a:r>
              <a:rPr lang="en-US" sz="2000" dirty="0"/>
              <a:t>Do not try and compensate one item for another.  If the system is built to different specifications than what is shown on the design it will most likely fail the final inspection.  </a:t>
            </a:r>
          </a:p>
          <a:p>
            <a:pPr marL="0" indent="0">
              <a:lnSpc>
                <a:spcPct val="110000"/>
              </a:lnSpc>
              <a:spcBef>
                <a:spcPts val="0"/>
              </a:spcBef>
              <a:buNone/>
            </a:pPr>
            <a:endParaRPr lang="en-US" sz="2000" dirty="0"/>
          </a:p>
          <a:p>
            <a:pPr>
              <a:buNone/>
            </a:pPr>
            <a:endParaRPr lang="en-US" sz="2000" dirty="0"/>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normAutofit/>
          </a:bodyPr>
          <a:lstStyle/>
          <a:p>
            <a:r>
              <a:rPr lang="en-US" sz="2800" dirty="0"/>
              <a:t>Build the lateral network exactly  as specified in the design</a:t>
            </a:r>
          </a:p>
        </p:txBody>
      </p:sp>
      <p:pic>
        <p:nvPicPr>
          <p:cNvPr id="3074" name="Picture 2" descr="C:\Documents and Settings\tjj7335\Desktop\laterals.bmp"/>
          <p:cNvPicPr>
            <a:picLocks noGrp="1" noChangeAspect="1" noChangeArrowheads="1"/>
          </p:cNvPicPr>
          <p:nvPr>
            <p:ph idx="1"/>
          </p:nvPr>
        </p:nvPicPr>
        <p:blipFill>
          <a:blip r:embed="rId2" cstate="print"/>
          <a:srcRect l="3707" r="14828"/>
          <a:stretch>
            <a:fillRect/>
          </a:stretch>
        </p:blipFill>
        <p:spPr bwMode="auto">
          <a:xfrm>
            <a:off x="0" y="2209800"/>
            <a:ext cx="4309488" cy="3962400"/>
          </a:xfrm>
          <a:prstGeom prst="rect">
            <a:avLst/>
          </a:prstGeom>
          <a:noFill/>
        </p:spPr>
      </p:pic>
      <p:pic>
        <p:nvPicPr>
          <p:cNvPr id="3075" name="Picture 3"/>
          <p:cNvPicPr>
            <a:picLocks noChangeAspect="1" noChangeArrowheads="1"/>
          </p:cNvPicPr>
          <p:nvPr/>
        </p:nvPicPr>
        <p:blipFill>
          <a:blip r:embed="rId3" cstate="print"/>
          <a:srcRect/>
          <a:stretch>
            <a:fillRect/>
          </a:stretch>
        </p:blipFill>
        <p:spPr bwMode="auto">
          <a:xfrm>
            <a:off x="4867275" y="1765300"/>
            <a:ext cx="4276725" cy="5092700"/>
          </a:xfrm>
          <a:prstGeom prst="rect">
            <a:avLst/>
          </a:prstGeom>
          <a:noFill/>
          <a:ln w="9525">
            <a:noFill/>
            <a:miter lim="800000"/>
            <a:headEnd/>
            <a:tailEnd/>
          </a:ln>
          <a:effectLst/>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Trenches in sandy soil</a:t>
            </a:r>
          </a:p>
        </p:txBody>
      </p:sp>
      <p:sp>
        <p:nvSpPr>
          <p:cNvPr id="3" name="Content Placeholder 2"/>
          <p:cNvSpPr>
            <a:spLocks noGrp="1"/>
          </p:cNvSpPr>
          <p:nvPr>
            <p:ph idx="1"/>
          </p:nvPr>
        </p:nvSpPr>
        <p:spPr/>
        <p:txBody>
          <a:bodyPr>
            <a:normAutofit/>
          </a:bodyPr>
          <a:lstStyle/>
          <a:p>
            <a:pPr>
              <a:spcBef>
                <a:spcPts val="0"/>
              </a:spcBef>
              <a:buNone/>
            </a:pPr>
            <a:r>
              <a:rPr lang="en-US" sz="2000" dirty="0"/>
              <a:t>Per MN7080.2210 sub 4, item F:</a:t>
            </a:r>
          </a:p>
          <a:p>
            <a:pPr>
              <a:spcBef>
                <a:spcPts val="0"/>
              </a:spcBef>
              <a:buNone/>
            </a:pPr>
            <a:r>
              <a:rPr lang="en-US" sz="2000" dirty="0"/>
              <a:t>When designing gravity trenches in “sandy” soil you trigger one of 3 code requirements:</a:t>
            </a:r>
          </a:p>
          <a:p>
            <a:pPr>
              <a:spcBef>
                <a:spcPts val="0"/>
              </a:spcBef>
              <a:buNone/>
            </a:pPr>
            <a:endParaRPr lang="en-US" sz="2000" dirty="0"/>
          </a:p>
          <a:p>
            <a:pPr marL="457200" indent="-457200">
              <a:spcBef>
                <a:spcPts val="0"/>
              </a:spcBef>
              <a:buAutoNum type="arabicParenR"/>
            </a:pPr>
            <a:r>
              <a:rPr lang="en-US" sz="2000" dirty="0"/>
              <a:t>5 feet of separation </a:t>
            </a:r>
          </a:p>
          <a:p>
            <a:pPr marL="457200" indent="-457200">
              <a:spcBef>
                <a:spcPts val="0"/>
              </a:spcBef>
              <a:buAutoNum type="arabicParenR" startAt="2"/>
            </a:pPr>
            <a:r>
              <a:rPr lang="en-US" sz="2000" dirty="0"/>
              <a:t>Uniform distribution (pressure distribution)</a:t>
            </a:r>
          </a:p>
          <a:p>
            <a:pPr marL="457200" indent="-457200">
              <a:spcBef>
                <a:spcPts val="0"/>
              </a:spcBef>
              <a:buAutoNum type="arabicParenR" startAt="2"/>
            </a:pPr>
            <a:r>
              <a:rPr lang="en-US" sz="2000" dirty="0"/>
              <a:t>15% gravity trench lengths  (maximum)</a:t>
            </a:r>
          </a:p>
          <a:p>
            <a:pPr marL="457200" indent="-457200">
              <a:spcBef>
                <a:spcPts val="0"/>
              </a:spcBef>
              <a:buNone/>
            </a:pPr>
            <a:r>
              <a:rPr lang="en-US" sz="2000" dirty="0"/>
              <a:t>	Each trench can be no larger than 15% of the total </a:t>
            </a:r>
            <a:r>
              <a:rPr lang="en-US" sz="2000" dirty="0" err="1"/>
              <a:t>drainfield</a:t>
            </a:r>
            <a:r>
              <a:rPr lang="en-US" sz="2000" dirty="0"/>
              <a:t>.  </a:t>
            </a:r>
          </a:p>
          <a:p>
            <a:pPr marL="457200" indent="-457200">
              <a:spcBef>
                <a:spcPts val="0"/>
              </a:spcBef>
              <a:buNone/>
            </a:pPr>
            <a:r>
              <a:rPr lang="en-US" sz="2000" dirty="0"/>
              <a:t>	This comes out to be at least 7 trenches.  	</a:t>
            </a:r>
          </a:p>
          <a:p>
            <a:pPr marL="457200" indent="-457200">
              <a:spcBef>
                <a:spcPts val="0"/>
              </a:spcBef>
              <a:buNone/>
            </a:pPr>
            <a:r>
              <a:rPr lang="en-US" sz="2000" dirty="0"/>
              <a:t>	Oversized </a:t>
            </a:r>
            <a:r>
              <a:rPr lang="en-US" sz="2000" dirty="0" err="1"/>
              <a:t>drainfields</a:t>
            </a:r>
            <a:r>
              <a:rPr lang="en-US" sz="2000" dirty="0"/>
              <a:t>  will still require state sized maximum lengths.  This means the maximum trench length is the same, you just need to keep adding trenches until the oversized amount of square footage is obtained.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15% rule on trenches</a:t>
            </a:r>
          </a:p>
        </p:txBody>
      </p:sp>
      <p:sp>
        <p:nvSpPr>
          <p:cNvPr id="3" name="Content Placeholder 2"/>
          <p:cNvSpPr>
            <a:spLocks noGrp="1"/>
          </p:cNvSpPr>
          <p:nvPr>
            <p:ph idx="1"/>
          </p:nvPr>
        </p:nvSpPr>
        <p:spPr/>
        <p:txBody>
          <a:bodyPr>
            <a:normAutofit/>
          </a:bodyPr>
          <a:lstStyle/>
          <a:p>
            <a:pPr>
              <a:buNone/>
            </a:pPr>
            <a:r>
              <a:rPr lang="en-US" sz="2000" dirty="0"/>
              <a:t>	The idea behind the 15% rule is that these smaller gravity trenches will pond sooner to provide proper treatment.  As opposed to a larger trench that remains in “creeping failure” mode for too long.</a:t>
            </a:r>
          </a:p>
          <a:p>
            <a:pPr>
              <a:buNone/>
            </a:pPr>
            <a:r>
              <a:rPr lang="en-US" sz="2000" dirty="0"/>
              <a:t>		(note: This ponding theory is not agreed by all in our industry)</a:t>
            </a:r>
          </a:p>
          <a:p>
            <a:pPr>
              <a:buNone/>
            </a:pPr>
            <a:r>
              <a:rPr lang="en-US" sz="2000" dirty="0"/>
              <a:t>	The intent is to try and get each smaller trench to pond one at a time.</a:t>
            </a:r>
          </a:p>
          <a:p>
            <a:pPr indent="0">
              <a:spcBef>
                <a:spcPts val="0"/>
              </a:spcBef>
              <a:buNone/>
            </a:pPr>
            <a:r>
              <a:rPr lang="en-US" sz="2000" dirty="0"/>
              <a:t>If you are installing rock trenches designed to center feed, you can achieve this by using a drop box and then  “1/2 cap“  the 4”pipe leading to the other side.</a:t>
            </a:r>
          </a:p>
          <a:p>
            <a:pPr>
              <a:buNone/>
            </a:pPr>
            <a:endParaRPr lang="en-US" sz="2000" dirty="0"/>
          </a:p>
          <a:p>
            <a:pPr>
              <a:buNone/>
            </a:pPr>
            <a:r>
              <a:rPr lang="en-US" sz="2000" dirty="0"/>
              <a:t>	What this does is it requires one side to fill up first, then the other side, before the effluent moves down hill to the next set of trenches.</a:t>
            </a:r>
          </a:p>
          <a:p>
            <a:pPr>
              <a:buNone/>
            </a:pPr>
            <a:endParaRPr lang="en-US" sz="2000" dirty="0"/>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49362"/>
          </a:xfrm>
        </p:spPr>
        <p:txBody>
          <a:bodyPr>
            <a:normAutofit fontScale="90000"/>
          </a:bodyPr>
          <a:lstStyle/>
          <a:p>
            <a:r>
              <a:rPr lang="en-US" sz="2800" dirty="0"/>
              <a:t>½ cap shown on the left side</a:t>
            </a:r>
            <a:br>
              <a:rPr lang="en-US" sz="2800" dirty="0"/>
            </a:br>
            <a:r>
              <a:rPr lang="en-US" sz="2800" dirty="0"/>
              <a:t>(so the right side fills up first, then the left, before</a:t>
            </a:r>
            <a:br>
              <a:rPr lang="en-US" sz="2800" dirty="0"/>
            </a:br>
            <a:r>
              <a:rPr lang="en-US" sz="2800" dirty="0"/>
              <a:t> moving downhill to the next set of trenches)</a:t>
            </a:r>
          </a:p>
        </p:txBody>
      </p:sp>
      <p:pic>
        <p:nvPicPr>
          <p:cNvPr id="2050" name="Picture 2" descr="H:\septic pictures\half cap drop box2.JPG"/>
          <p:cNvPicPr>
            <a:picLocks noGrp="1" noChangeAspect="1" noChangeArrowheads="1"/>
          </p:cNvPicPr>
          <p:nvPr>
            <p:ph idx="1"/>
          </p:nvPr>
        </p:nvPicPr>
        <p:blipFill>
          <a:blip r:embed="rId2" cstate="print"/>
          <a:srcRect/>
          <a:stretch>
            <a:fillRect/>
          </a:stretch>
        </p:blipFill>
        <p:spPr bwMode="auto">
          <a:xfrm>
            <a:off x="1371600" y="1600200"/>
            <a:ext cx="6604000" cy="495300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Normal venting through the roof stack</a:t>
            </a:r>
          </a:p>
        </p:txBody>
      </p:sp>
      <p:pic>
        <p:nvPicPr>
          <p:cNvPr id="1028" name="Picture 4" descr="C:\Documents and Settings\tjj7335\Desktop\froof vent.jpg"/>
          <p:cNvPicPr>
            <a:picLocks noGrp="1" noChangeAspect="1" noChangeArrowheads="1"/>
          </p:cNvPicPr>
          <p:nvPr>
            <p:ph idx="1"/>
          </p:nvPr>
        </p:nvPicPr>
        <p:blipFill>
          <a:blip r:embed="rId2" cstate="print"/>
          <a:srcRect/>
          <a:stretch>
            <a:fillRect/>
          </a:stretch>
        </p:blipFill>
        <p:spPr bwMode="auto">
          <a:xfrm>
            <a:off x="533401" y="1600200"/>
            <a:ext cx="8153399" cy="4953000"/>
          </a:xfrm>
          <a:prstGeom prst="rect">
            <a:avLst/>
          </a:prstGeom>
          <a:noFill/>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rmAutofit/>
          </a:bodyPr>
          <a:lstStyle/>
          <a:p>
            <a:pPr algn="l"/>
            <a:r>
              <a:rPr lang="en-US" sz="2000" dirty="0"/>
              <a:t>				(Top view)</a:t>
            </a:r>
            <a:br>
              <a:rPr lang="en-US" sz="2000" dirty="0"/>
            </a:br>
            <a:r>
              <a:rPr lang="en-US" sz="2000" dirty="0"/>
              <a:t>Drop boxes used to middle feed a set of trenches.  Trenches on the left have the 4” pipe “1/2 capped” so that the trenches on the right fill up first.  </a:t>
            </a:r>
            <a:br>
              <a:rPr lang="en-US" sz="2000" dirty="0"/>
            </a:br>
            <a:r>
              <a:rPr lang="en-US" sz="2000" dirty="0"/>
              <a:t>The trenches would fill up in numerical order   2, 1,  4, 3,  6, 5,  7.</a:t>
            </a:r>
          </a:p>
        </p:txBody>
      </p:sp>
      <p:pic>
        <p:nvPicPr>
          <p:cNvPr id="1026" name="Picture 2" descr="C:\Documents and Settings\tjj7335\Desktop\middle feed half cap top view.bmp"/>
          <p:cNvPicPr>
            <a:picLocks noGrp="1" noChangeAspect="1" noChangeArrowheads="1"/>
          </p:cNvPicPr>
          <p:nvPr>
            <p:ph idx="1"/>
          </p:nvPr>
        </p:nvPicPr>
        <p:blipFill>
          <a:blip r:embed="rId2" cstate="print"/>
          <a:srcRect t="20114" b="20114"/>
          <a:stretch>
            <a:fillRect/>
          </a:stretch>
        </p:blipFill>
        <p:spPr bwMode="auto">
          <a:xfrm>
            <a:off x="762000" y="2438400"/>
            <a:ext cx="7778710" cy="3814057"/>
          </a:xfrm>
          <a:prstGeom prst="rect">
            <a:avLst/>
          </a:prstGeom>
          <a:noFill/>
        </p:spPr>
      </p:pic>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½ capped trenches</a:t>
            </a:r>
          </a:p>
        </p:txBody>
      </p:sp>
      <p:sp>
        <p:nvSpPr>
          <p:cNvPr id="3" name="Content Placeholder 2"/>
          <p:cNvSpPr>
            <a:spLocks noGrp="1"/>
          </p:cNvSpPr>
          <p:nvPr>
            <p:ph idx="1"/>
          </p:nvPr>
        </p:nvSpPr>
        <p:spPr/>
        <p:txBody>
          <a:bodyPr>
            <a:normAutofit/>
          </a:bodyPr>
          <a:lstStyle/>
          <a:p>
            <a:pPr marL="0" indent="0">
              <a:spcBef>
                <a:spcPts val="0"/>
              </a:spcBef>
              <a:buNone/>
            </a:pPr>
            <a:r>
              <a:rPr lang="en-US" sz="2000" dirty="0"/>
              <a:t>There is one thing to be careful of when ½ capping the 4” pipe.  </a:t>
            </a:r>
          </a:p>
          <a:p>
            <a:pPr marL="0" indent="0">
              <a:spcBef>
                <a:spcPts val="0"/>
              </a:spcBef>
              <a:buNone/>
            </a:pPr>
            <a:r>
              <a:rPr lang="en-US" sz="2000" dirty="0"/>
              <a:t>If for some reason your pipe from drop box to trench has a slope on it, this is wrong, it should be level with the pipe in the trench.  And if sloped there is a chance that your ½ cap is going to be higher than the outlet of the drop box. </a:t>
            </a:r>
          </a:p>
          <a:p>
            <a:pPr marL="0" indent="0">
              <a:spcBef>
                <a:spcPts val="0"/>
              </a:spcBef>
              <a:buNone/>
            </a:pPr>
            <a:r>
              <a:rPr lang="en-US" sz="2000" dirty="0"/>
              <a:t>	</a:t>
            </a:r>
          </a:p>
          <a:p>
            <a:pPr marL="0" indent="0">
              <a:spcBef>
                <a:spcPts val="0"/>
              </a:spcBef>
              <a:buNone/>
            </a:pPr>
            <a:r>
              <a:rPr lang="en-US" sz="2000" dirty="0"/>
              <a:t>This means that you have effectively cut off this trench.  Since the ½ cap is higher than the outlet, the effluent will never get high enough to flow into this trench, you will totally bypass this ½ capped trench.</a:t>
            </a:r>
          </a:p>
          <a:p>
            <a:pPr marL="0" indent="0">
              <a:spcBef>
                <a:spcPts val="0"/>
              </a:spcBef>
              <a:buNone/>
            </a:pPr>
            <a:endParaRPr lang="en-US" sz="2000" dirty="0"/>
          </a:p>
          <a:p>
            <a:pPr marL="0" indent="0">
              <a:spcBef>
                <a:spcPts val="0"/>
              </a:spcBef>
              <a:buNone/>
            </a:pPr>
            <a:r>
              <a:rPr lang="en-US" sz="2000" dirty="0"/>
              <a:t>The solution is to simply look at the drop box when you are finished installing all the pipes and verify that the 1/2 cap is lower than the outlet pipe.</a:t>
            </a:r>
          </a:p>
          <a:p>
            <a:pPr>
              <a:buNone/>
            </a:pPr>
            <a:endParaRPr lang="en-US" sz="2000" dirty="0"/>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End feed trenches</a:t>
            </a:r>
          </a:p>
        </p:txBody>
      </p:sp>
      <p:sp>
        <p:nvSpPr>
          <p:cNvPr id="3" name="Content Placeholder 2"/>
          <p:cNvSpPr>
            <a:spLocks noGrp="1"/>
          </p:cNvSpPr>
          <p:nvPr>
            <p:ph idx="1"/>
          </p:nvPr>
        </p:nvSpPr>
        <p:spPr/>
        <p:txBody>
          <a:bodyPr>
            <a:normAutofit fontScale="92500"/>
          </a:bodyPr>
          <a:lstStyle/>
          <a:p>
            <a:pPr>
              <a:buNone/>
            </a:pPr>
            <a:r>
              <a:rPr lang="en-US" sz="2000" dirty="0"/>
              <a:t>	If the 15% rule applies and the system is designed to end feed a trench which is broken into two or more sections, then you have to leave a natural soil break between the sections of trench.</a:t>
            </a:r>
          </a:p>
          <a:p>
            <a:pPr>
              <a:buNone/>
            </a:pPr>
            <a:endParaRPr lang="en-US" sz="2000" dirty="0"/>
          </a:p>
          <a:p>
            <a:pPr>
              <a:buNone/>
            </a:pPr>
            <a:r>
              <a:rPr lang="en-US" sz="2000" dirty="0"/>
              <a:t>	The bottom elevation of the two sections are the same, so you can simply run the 4” perforated pipe all the way from the beginning of one section to the end of the other.  </a:t>
            </a:r>
          </a:p>
          <a:p>
            <a:pPr>
              <a:buNone/>
            </a:pPr>
            <a:r>
              <a:rPr lang="en-US" sz="2000" dirty="0"/>
              <a:t>	Just leave the natural soil below the pipe between the two sections of trench.</a:t>
            </a:r>
          </a:p>
          <a:p>
            <a:pPr>
              <a:buNone/>
            </a:pPr>
            <a:r>
              <a:rPr lang="en-US" sz="2000" dirty="0"/>
              <a:t>	Some LUG’s will have an issue with a perforated pipe between the two sections. This pipe is laying on dirt and not rock.  Ask them why this is an issue?  Any effluent leaving these holes will simply have 6” more of soil treatment, this is not a problem, and it makes the installers job much easier.</a:t>
            </a:r>
          </a:p>
          <a:p>
            <a:pPr>
              <a:buNone/>
            </a:pPr>
            <a:endParaRPr lang="en-US" sz="2000" dirty="0"/>
          </a:p>
          <a:p>
            <a:pPr>
              <a:buNone/>
            </a:pPr>
            <a:r>
              <a:rPr lang="en-US" sz="2000" dirty="0"/>
              <a:t>	</a:t>
            </a:r>
          </a:p>
          <a:p>
            <a:pPr>
              <a:buNone/>
            </a:pPr>
            <a:endParaRPr lang="en-US" sz="2000" dirty="0"/>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Trenches side view </a:t>
            </a:r>
            <a:r>
              <a:rPr lang="en-US" sz="2000" dirty="0"/>
              <a:t>(using your 3-D imagination)</a:t>
            </a:r>
          </a:p>
        </p:txBody>
      </p:sp>
      <p:pic>
        <p:nvPicPr>
          <p:cNvPr id="4099" name="Picture 3" descr="C:\Documents and Settings\tjj7335\Desktop\end feed side view 3.bmp"/>
          <p:cNvPicPr>
            <a:picLocks noGrp="1" noChangeAspect="1" noChangeArrowheads="1"/>
          </p:cNvPicPr>
          <p:nvPr>
            <p:ph idx="1"/>
          </p:nvPr>
        </p:nvPicPr>
        <p:blipFill>
          <a:blip r:embed="rId2" cstate="print"/>
          <a:srcRect t="3657" b="21943"/>
          <a:stretch>
            <a:fillRect/>
          </a:stretch>
        </p:blipFill>
        <p:spPr bwMode="auto">
          <a:xfrm>
            <a:off x="685800" y="1752600"/>
            <a:ext cx="7719446" cy="4711298"/>
          </a:xfrm>
          <a:prstGeom prst="rect">
            <a:avLst/>
          </a:prstGeom>
          <a:noFill/>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830763"/>
          </a:xfrm>
        </p:spPr>
        <p:txBody>
          <a:bodyPr>
            <a:normAutofit/>
          </a:bodyPr>
          <a:lstStyle/>
          <a:p>
            <a:pPr marL="0" indent="0">
              <a:spcBef>
                <a:spcPts val="0"/>
              </a:spcBef>
              <a:buNone/>
            </a:pPr>
            <a:r>
              <a:rPr lang="en-US" sz="2000" dirty="0"/>
              <a:t>The drop box would fill Section #1 first just like normal, then the water would move on to section #2. </a:t>
            </a:r>
          </a:p>
          <a:p>
            <a:pPr marL="0" indent="0">
              <a:spcBef>
                <a:spcPts val="0"/>
              </a:spcBef>
              <a:buNone/>
            </a:pPr>
            <a:r>
              <a:rPr lang="en-US" sz="2000" dirty="0"/>
              <a:t>The drop box feeding this trench will require the both sections to fill up another inch before moving downhill to the next set of trenches.</a:t>
            </a:r>
          </a:p>
          <a:p>
            <a:pPr marL="0" indent="0">
              <a:spcBef>
                <a:spcPts val="0"/>
              </a:spcBef>
              <a:buNone/>
            </a:pPr>
            <a:endParaRPr lang="en-US" sz="2000" dirty="0"/>
          </a:p>
          <a:p>
            <a:pPr marL="0" indent="0">
              <a:spcBef>
                <a:spcPts val="0"/>
              </a:spcBef>
              <a:buNone/>
            </a:pPr>
            <a:r>
              <a:rPr lang="en-US" sz="2000" dirty="0"/>
              <a:t>Stated another way, section #1 fills up ¾ full, then section #2 becomes ¾ full.  </a:t>
            </a:r>
          </a:p>
          <a:p>
            <a:pPr marL="0" indent="0">
              <a:spcBef>
                <a:spcPts val="0"/>
              </a:spcBef>
              <a:buNone/>
            </a:pPr>
            <a:r>
              <a:rPr lang="en-US" sz="2000" dirty="0"/>
              <a:t>Then together they fill up 100% before the effluent moves down hill to the next trench.</a:t>
            </a:r>
          </a:p>
          <a:p>
            <a:pPr marL="0" indent="0">
              <a:spcBef>
                <a:spcPts val="0"/>
              </a:spcBef>
              <a:buNone/>
            </a:pPr>
            <a:endParaRPr lang="en-US" sz="2000" dirty="0"/>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Trenches using chambers</a:t>
            </a:r>
          </a:p>
        </p:txBody>
      </p:sp>
      <p:sp>
        <p:nvSpPr>
          <p:cNvPr id="3" name="Content Placeholder 2"/>
          <p:cNvSpPr>
            <a:spLocks noGrp="1"/>
          </p:cNvSpPr>
          <p:nvPr>
            <p:ph idx="1"/>
          </p:nvPr>
        </p:nvSpPr>
        <p:spPr/>
        <p:txBody>
          <a:bodyPr/>
          <a:lstStyle/>
          <a:p>
            <a:pPr>
              <a:buNone/>
            </a:pPr>
            <a:r>
              <a:rPr lang="en-US" sz="2000" dirty="0"/>
              <a:t>	When using Chambers with the factory end caps, there is no need to use drop  boxes.</a:t>
            </a:r>
          </a:p>
          <a:p>
            <a:pPr>
              <a:buNone/>
            </a:pPr>
            <a:r>
              <a:rPr lang="en-US" sz="2000" dirty="0"/>
              <a:t>	</a:t>
            </a:r>
          </a:p>
          <a:p>
            <a:pPr>
              <a:buNone/>
            </a:pPr>
            <a:r>
              <a:rPr lang="en-US" sz="2000" dirty="0"/>
              <a:t>	The effluent enters the chamber end cap and falls down into the trench.  When the trench fills up, the entering effluent will now immediately exit the other side of the end cap and move on to the next trench.  </a:t>
            </a:r>
          </a:p>
          <a:p>
            <a:pPr>
              <a:buNone/>
            </a:pPr>
            <a:r>
              <a:rPr lang="en-US" sz="2000" dirty="0"/>
              <a:t>	This creates a very simple and straight forward process.</a:t>
            </a:r>
          </a:p>
          <a:p>
            <a:pPr>
              <a:buNone/>
            </a:pPr>
            <a:endParaRPr lang="en-US" sz="2000" dirty="0"/>
          </a:p>
          <a:p>
            <a:pPr>
              <a:buNone/>
            </a:pPr>
            <a:r>
              <a:rPr lang="en-US" sz="2000" dirty="0"/>
              <a:t>	</a:t>
            </a:r>
          </a:p>
          <a:p>
            <a:pPr>
              <a:buNone/>
            </a:pPr>
            <a:endParaRPr lang="en-US" dirty="0"/>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normAutofit/>
          </a:bodyPr>
          <a:lstStyle/>
          <a:p>
            <a:r>
              <a:rPr lang="en-US" sz="2800" dirty="0"/>
              <a:t>Chambers using end cap inlet/outlet instead of drop boxes</a:t>
            </a:r>
          </a:p>
        </p:txBody>
      </p:sp>
      <p:pic>
        <p:nvPicPr>
          <p:cNvPr id="6146" name="Picture 2" descr="H:\septic pictures\1 chambers no dropbox.jpeg"/>
          <p:cNvPicPr>
            <a:picLocks noGrp="1" noChangeAspect="1" noChangeArrowheads="1"/>
          </p:cNvPicPr>
          <p:nvPr>
            <p:ph idx="1"/>
          </p:nvPr>
        </p:nvPicPr>
        <p:blipFill>
          <a:blip r:embed="rId2" cstate="print"/>
          <a:srcRect/>
          <a:stretch>
            <a:fillRect/>
          </a:stretch>
        </p:blipFill>
        <p:spPr bwMode="auto">
          <a:xfrm>
            <a:off x="1295400" y="1524000"/>
            <a:ext cx="6751108" cy="5063331"/>
          </a:xfrm>
          <a:prstGeom prst="rect">
            <a:avLst/>
          </a:prstGeom>
          <a:noFill/>
        </p:spPr>
      </p:pic>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Pump to gravity with chambers</a:t>
            </a:r>
          </a:p>
        </p:txBody>
      </p:sp>
      <p:sp>
        <p:nvSpPr>
          <p:cNvPr id="3" name="Content Placeholder 2"/>
          <p:cNvSpPr>
            <a:spLocks noGrp="1"/>
          </p:cNvSpPr>
          <p:nvPr>
            <p:ph idx="1"/>
          </p:nvPr>
        </p:nvSpPr>
        <p:spPr/>
        <p:txBody>
          <a:bodyPr>
            <a:normAutofit/>
          </a:bodyPr>
          <a:lstStyle/>
          <a:p>
            <a:pPr marL="0" indent="0">
              <a:spcBef>
                <a:spcPts val="0"/>
              </a:spcBef>
              <a:buNone/>
            </a:pPr>
            <a:r>
              <a:rPr lang="en-US" sz="2000" dirty="0"/>
              <a:t>With a pump to gravity system, the effluent can come blasting into the first chamber and potentially create erosion problems in the first section.</a:t>
            </a:r>
          </a:p>
          <a:p>
            <a:pPr marL="0" indent="0">
              <a:spcBef>
                <a:spcPts val="0"/>
              </a:spcBef>
              <a:buNone/>
            </a:pPr>
            <a:r>
              <a:rPr lang="en-US" sz="2000" dirty="0"/>
              <a:t>	</a:t>
            </a:r>
          </a:p>
          <a:p>
            <a:pPr marL="0" indent="0">
              <a:spcBef>
                <a:spcPts val="0"/>
              </a:spcBef>
              <a:buNone/>
            </a:pPr>
            <a:r>
              <a:rPr lang="en-US" sz="2000" dirty="0"/>
              <a:t>One solution is to use a drop box for the first trench.  This is to dissipate some of the energy from the pump delivering the effluent so fast.</a:t>
            </a:r>
          </a:p>
          <a:p>
            <a:pPr marL="0" indent="0">
              <a:spcBef>
                <a:spcPts val="0"/>
              </a:spcBef>
              <a:buNone/>
            </a:pPr>
            <a:r>
              <a:rPr lang="en-US" sz="2000" dirty="0"/>
              <a:t>	</a:t>
            </a:r>
          </a:p>
          <a:p>
            <a:pPr marL="0" indent="0">
              <a:spcBef>
                <a:spcPts val="0"/>
              </a:spcBef>
              <a:buNone/>
            </a:pPr>
            <a:r>
              <a:rPr lang="en-US" sz="2000" dirty="0"/>
              <a:t>Another option is to install a 4” “T” at the inlet of the first chamber.</a:t>
            </a:r>
          </a:p>
          <a:p>
            <a:pPr marL="0" indent="0">
              <a:spcBef>
                <a:spcPts val="0"/>
              </a:spcBef>
              <a:buNone/>
            </a:pPr>
            <a:endParaRPr lang="en-US" sz="2000" dirty="0"/>
          </a:p>
          <a:p>
            <a:pPr marL="0" indent="0">
              <a:spcBef>
                <a:spcPts val="0"/>
              </a:spcBef>
              <a:buNone/>
            </a:pPr>
            <a:r>
              <a:rPr lang="en-US" sz="2000" dirty="0"/>
              <a:t>As long as you understand this concept, any variety of methods could be used to dissipate the pumps energy, and eliminate erosion in the first chamber.</a:t>
            </a:r>
          </a:p>
          <a:p>
            <a:pPr marL="0" indent="0">
              <a:spcBef>
                <a:spcPts val="0"/>
              </a:spcBef>
              <a:buNone/>
            </a:pPr>
            <a:r>
              <a:rPr lang="en-US" sz="2000" dirty="0"/>
              <a:t>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Feeding chambers broken into 15% sections</a:t>
            </a:r>
          </a:p>
        </p:txBody>
      </p:sp>
      <p:sp>
        <p:nvSpPr>
          <p:cNvPr id="3" name="Content Placeholder 2"/>
          <p:cNvSpPr>
            <a:spLocks noGrp="1"/>
          </p:cNvSpPr>
          <p:nvPr>
            <p:ph idx="1"/>
          </p:nvPr>
        </p:nvSpPr>
        <p:spPr/>
        <p:txBody>
          <a:bodyPr>
            <a:normAutofit/>
          </a:bodyPr>
          <a:lstStyle/>
          <a:p>
            <a:pPr>
              <a:buNone/>
            </a:pPr>
            <a:r>
              <a:rPr lang="en-US" sz="2000" dirty="0"/>
              <a:t>	When using chambers with the 15% rule, we have similar solutions in regards to connecting the sections so that they will pond one at a time.</a:t>
            </a:r>
          </a:p>
          <a:p>
            <a:pPr>
              <a:buNone/>
            </a:pPr>
            <a:endParaRPr lang="en-US" sz="2000" dirty="0"/>
          </a:p>
          <a:p>
            <a:pPr>
              <a:buNone/>
            </a:pPr>
            <a:r>
              <a:rPr lang="en-US" sz="2000" dirty="0"/>
              <a:t>	If you end feed the trench, we use the same thought process: section #1 needs to fill ¾ full, then section #2 ¾ full, then the two of them together  fill 100% before moving down hill to the next set of trenches.</a:t>
            </a:r>
          </a:p>
          <a:p>
            <a:pPr>
              <a:buNone/>
            </a:pPr>
            <a:r>
              <a:rPr lang="en-US" sz="2000" dirty="0"/>
              <a:t>	</a:t>
            </a:r>
          </a:p>
          <a:p>
            <a:pPr>
              <a:buNone/>
            </a:pPr>
            <a:r>
              <a:rPr lang="en-US" sz="2000" dirty="0"/>
              <a:t>	With chambers the connecting pipe between the trench sections can simply be lowered a couple of inches to achieve this desired result. </a:t>
            </a:r>
          </a:p>
          <a:p>
            <a:pPr>
              <a:buNone/>
            </a:pPr>
            <a:r>
              <a:rPr lang="en-US" sz="2000" dirty="0"/>
              <a:t>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End feeding chambers broken into 15% sections</a:t>
            </a:r>
          </a:p>
        </p:txBody>
      </p:sp>
      <p:pic>
        <p:nvPicPr>
          <p:cNvPr id="1026" name="Picture 2" descr="C:\Documents and Settings\tjj7335\Desktop\Picture1.png"/>
          <p:cNvPicPr>
            <a:picLocks noGrp="1" noChangeAspect="1" noChangeArrowheads="1"/>
          </p:cNvPicPr>
          <p:nvPr>
            <p:ph idx="1"/>
          </p:nvPr>
        </p:nvPicPr>
        <p:blipFill>
          <a:blip r:embed="rId2" cstate="print"/>
          <a:srcRect l="1495" t="1822" r="1495" b="1822"/>
          <a:stretch>
            <a:fillRect/>
          </a:stretch>
        </p:blipFill>
        <p:spPr bwMode="auto">
          <a:xfrm>
            <a:off x="1543577" y="1695977"/>
            <a:ext cx="6213584" cy="5066245"/>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5059363"/>
          </a:xfrm>
        </p:spPr>
        <p:txBody>
          <a:bodyPr>
            <a:normAutofit/>
          </a:bodyPr>
          <a:lstStyle/>
          <a:p>
            <a:pPr marL="0" indent="0">
              <a:spcBef>
                <a:spcPts val="0"/>
              </a:spcBef>
              <a:buNone/>
            </a:pPr>
            <a:r>
              <a:rPr lang="en-US" sz="2000" dirty="0"/>
              <a:t>However if the sewage is pumped uphill to the septic tank, the pressurized line does not allow this normal path of venting.  In this situation additional venting at the tank will need to be provided.</a:t>
            </a:r>
          </a:p>
          <a:p>
            <a:pPr marL="0" indent="0">
              <a:spcBef>
                <a:spcPts val="0"/>
              </a:spcBef>
              <a:buNone/>
            </a:pPr>
            <a:r>
              <a:rPr lang="en-US" sz="2000" dirty="0"/>
              <a:t>	</a:t>
            </a:r>
          </a:p>
          <a:p>
            <a:pPr marL="0" indent="0">
              <a:spcBef>
                <a:spcPts val="0"/>
              </a:spcBef>
              <a:buNone/>
            </a:pPr>
            <a:r>
              <a:rPr lang="en-US" sz="2000" dirty="0"/>
              <a:t>This same concern can apply when you have a pump that time doses to a pretreatment device.  Most pretreatment units will provide for there own venting, but in this situation you need to verify there is venting to the down stream tanks such as the </a:t>
            </a:r>
            <a:r>
              <a:rPr lang="en-US" sz="2000" dirty="0" err="1"/>
              <a:t>recirc</a:t>
            </a:r>
            <a:r>
              <a:rPr lang="en-US" sz="2000" dirty="0"/>
              <a:t> tank or the pump tank.</a:t>
            </a:r>
          </a:p>
          <a:p>
            <a:pPr marL="0" indent="0">
              <a:spcBef>
                <a:spcPts val="0"/>
              </a:spcBef>
              <a:buNone/>
            </a:pPr>
            <a:r>
              <a:rPr lang="en-US" sz="2000" dirty="0"/>
              <a:t> </a:t>
            </a:r>
          </a:p>
          <a:p>
            <a:pPr marL="0" indent="0">
              <a:spcBef>
                <a:spcPts val="0"/>
              </a:spcBef>
              <a:buNone/>
            </a:pPr>
            <a:r>
              <a:rPr lang="en-US" sz="2000" dirty="0"/>
              <a:t>It may be necessary to provide proper venting in these situations with an additional vent.  A simple solution is 4” inspection pipe through the riser lid with a couple of 90 degree elbows to point the opening down.</a:t>
            </a:r>
          </a:p>
          <a:p>
            <a:pPr marL="0" indent="0">
              <a:spcBef>
                <a:spcPts val="0"/>
              </a:spcBef>
              <a:buNone/>
            </a:pPr>
            <a:r>
              <a:rPr lang="en-US" sz="2000" dirty="0"/>
              <a:t>	</a:t>
            </a:r>
          </a:p>
          <a:p>
            <a:pPr marL="0" indent="0">
              <a:spcBef>
                <a:spcPts val="0"/>
              </a:spcBef>
              <a:buNone/>
            </a:pPr>
            <a:r>
              <a:rPr lang="en-US" sz="2000" dirty="0"/>
              <a:t>To control odors a charcoal filter is often attached.</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Middle feeding chambers broken into 15% sections </a:t>
            </a:r>
          </a:p>
        </p:txBody>
      </p:sp>
      <p:pic>
        <p:nvPicPr>
          <p:cNvPr id="2050" name="Picture 2" descr="C:\Documents and Settings\tjj7335\Desktop\Picture1.png"/>
          <p:cNvPicPr>
            <a:picLocks noGrp="1" noChangeAspect="1" noChangeArrowheads="1"/>
          </p:cNvPicPr>
          <p:nvPr>
            <p:ph idx="1"/>
          </p:nvPr>
        </p:nvPicPr>
        <p:blipFill>
          <a:blip r:embed="rId2" cstate="print"/>
          <a:srcRect l="1495" t="1822" r="1495" b="1822"/>
          <a:stretch>
            <a:fillRect/>
          </a:stretch>
        </p:blipFill>
        <p:spPr bwMode="auto">
          <a:xfrm>
            <a:off x="1467377" y="1695977"/>
            <a:ext cx="6213584" cy="5066245"/>
          </a:xfrm>
          <a:prstGeom prst="rect">
            <a:avLst/>
          </a:prstGeom>
          <a:noFill/>
        </p:spPr>
      </p:pic>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End fed chambers with the connecting pipe lowered a few inches.  	</a:t>
            </a:r>
            <a:r>
              <a:rPr lang="en-US" sz="2400" dirty="0"/>
              <a:t>(note the end cap normal inlet/outlet height)</a:t>
            </a:r>
            <a:r>
              <a:rPr lang="en-US" sz="2800" dirty="0"/>
              <a:t> </a:t>
            </a:r>
          </a:p>
        </p:txBody>
      </p:sp>
      <p:pic>
        <p:nvPicPr>
          <p:cNvPr id="1026" name="Picture 2" descr="C:\Documents and Settings\tjj7335\Desktop\Troy's files\septic pics\chamber trench sections.JPG"/>
          <p:cNvPicPr>
            <a:picLocks noGrp="1" noChangeAspect="1" noChangeArrowheads="1"/>
          </p:cNvPicPr>
          <p:nvPr>
            <p:ph idx="1"/>
          </p:nvPr>
        </p:nvPicPr>
        <p:blipFill>
          <a:blip r:embed="rId2" cstate="print"/>
          <a:srcRect/>
          <a:stretch>
            <a:fillRect/>
          </a:stretch>
        </p:blipFill>
        <p:spPr bwMode="auto">
          <a:xfrm>
            <a:off x="1295400" y="1661318"/>
            <a:ext cx="6522509" cy="4891882"/>
          </a:xfrm>
          <a:prstGeom prst="rect">
            <a:avLst/>
          </a:prstGeom>
          <a:noFill/>
        </p:spPr>
      </p:pic>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buNone/>
            </a:pPr>
            <a:r>
              <a:rPr lang="en-US" sz="2800" dirty="0"/>
              <a:t>   </a:t>
            </a:r>
            <a:r>
              <a:rPr lang="en-US" sz="2800" b="1" dirty="0"/>
              <a:t>23 - Lateral cleanouts</a:t>
            </a:r>
          </a:p>
          <a:p>
            <a:pPr algn="ctr">
              <a:buNone/>
            </a:pPr>
            <a:endParaRPr lang="en-US" dirty="0"/>
          </a:p>
          <a:p>
            <a:pPr>
              <a:buNone/>
            </a:pPr>
            <a:r>
              <a:rPr lang="en-US" sz="2000" dirty="0"/>
              <a:t>	The lateral cleanouts are used for three purposes:</a:t>
            </a:r>
          </a:p>
          <a:p>
            <a:pPr>
              <a:buNone/>
            </a:pPr>
            <a:r>
              <a:rPr lang="en-US" sz="2000" dirty="0"/>
              <a:t>	</a:t>
            </a:r>
          </a:p>
          <a:p>
            <a:pPr>
              <a:buNone/>
            </a:pPr>
            <a:r>
              <a:rPr lang="en-US" sz="2000" dirty="0"/>
              <a:t>	The </a:t>
            </a:r>
            <a:r>
              <a:rPr lang="en-US" sz="2000" b="1" dirty="0"/>
              <a:t>first</a:t>
            </a:r>
            <a:r>
              <a:rPr lang="en-US" sz="2000" dirty="0"/>
              <a:t> is to provide access for jetting should a line become plugged or frozen.</a:t>
            </a:r>
          </a:p>
          <a:p>
            <a:pPr>
              <a:buNone/>
            </a:pPr>
            <a:endParaRPr lang="en-US" sz="2000" dirty="0"/>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Power jetting a pipe</a:t>
            </a:r>
          </a:p>
        </p:txBody>
      </p:sp>
      <p:sp>
        <p:nvSpPr>
          <p:cNvPr id="3" name="Content Placeholder 2"/>
          <p:cNvSpPr>
            <a:spLocks noGrp="1"/>
          </p:cNvSpPr>
          <p:nvPr>
            <p:ph idx="1"/>
          </p:nvPr>
        </p:nvSpPr>
        <p:spPr/>
        <p:txBody>
          <a:bodyPr/>
          <a:lstStyle/>
          <a:p>
            <a:r>
              <a:rPr lang="en-US" dirty="0"/>
              <a:t>Picture of jetting</a:t>
            </a:r>
          </a:p>
          <a:p>
            <a:endParaRPr lang="en-US" dirty="0"/>
          </a:p>
        </p:txBody>
      </p:sp>
      <p:pic>
        <p:nvPicPr>
          <p:cNvPr id="1026" name="Picture 2" descr="C:\Documents and Settings\tjj7335\Desktop\water-jetting-02[1].jpg"/>
          <p:cNvPicPr>
            <a:picLocks noChangeAspect="1" noChangeArrowheads="1"/>
          </p:cNvPicPr>
          <p:nvPr/>
        </p:nvPicPr>
        <p:blipFill>
          <a:blip r:embed="rId3" cstate="print"/>
          <a:srcRect l="4779" t="6923" r="4779" b="16154"/>
          <a:stretch>
            <a:fillRect/>
          </a:stretch>
        </p:blipFill>
        <p:spPr bwMode="auto">
          <a:xfrm>
            <a:off x="457200" y="1449514"/>
            <a:ext cx="8270105" cy="5408486"/>
          </a:xfrm>
          <a:prstGeom prst="rect">
            <a:avLst/>
          </a:prstGeom>
          <a:noFill/>
        </p:spPr>
      </p:pic>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en-US" sz="2000" dirty="0"/>
              <a:t>	The </a:t>
            </a:r>
            <a:r>
              <a:rPr lang="en-US" sz="2000" b="1" dirty="0"/>
              <a:t>second</a:t>
            </a:r>
            <a:r>
              <a:rPr lang="en-US" sz="2000" dirty="0"/>
              <a:t> purpose is to provide access for routine maintenance.  </a:t>
            </a:r>
          </a:p>
          <a:p>
            <a:pPr>
              <a:buNone/>
            </a:pPr>
            <a:endParaRPr lang="en-US" sz="2000" dirty="0"/>
          </a:p>
          <a:p>
            <a:pPr>
              <a:buNone/>
            </a:pPr>
            <a:r>
              <a:rPr lang="en-US" sz="2000" dirty="0"/>
              <a:t>	Typically a bottle brush on the end of an electricians tape is used to clean the inside of the pipe.  </a:t>
            </a:r>
          </a:p>
          <a:p>
            <a:pPr>
              <a:buNone/>
            </a:pPr>
            <a:r>
              <a:rPr lang="en-US" sz="2000" dirty="0"/>
              <a:t>	The pump is then turned on to flush out the loosened debris.</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Bottle brush run through the inside of the lateral</a:t>
            </a:r>
          </a:p>
        </p:txBody>
      </p:sp>
      <p:pic>
        <p:nvPicPr>
          <p:cNvPr id="2050" name="Picture 2" descr="E:\DCIM\100K7300\100_0988.JPG"/>
          <p:cNvPicPr>
            <a:picLocks noGrp="1" noChangeAspect="1" noChangeArrowheads="1"/>
          </p:cNvPicPr>
          <p:nvPr>
            <p:ph idx="1"/>
          </p:nvPr>
        </p:nvPicPr>
        <p:blipFill>
          <a:blip r:embed="rId3" cstate="print"/>
          <a:srcRect b="11917"/>
          <a:stretch>
            <a:fillRect/>
          </a:stretch>
        </p:blipFill>
        <p:spPr bwMode="auto">
          <a:xfrm>
            <a:off x="762000" y="1576794"/>
            <a:ext cx="8077201" cy="5281206"/>
          </a:xfrm>
          <a:prstGeom prst="rect">
            <a:avLst/>
          </a:prstGeom>
          <a:noFill/>
        </p:spPr>
      </p:pic>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Pump turned on to flush out debris</a:t>
            </a:r>
          </a:p>
        </p:txBody>
      </p:sp>
      <p:pic>
        <p:nvPicPr>
          <p:cNvPr id="4" name="Picture 2" descr="E:\DCIM\100K7300\100_1456.JPG"/>
          <p:cNvPicPr>
            <a:picLocks noGrp="1" noChangeAspect="1" noChangeArrowheads="1"/>
          </p:cNvPicPr>
          <p:nvPr>
            <p:ph idx="1"/>
          </p:nvPr>
        </p:nvPicPr>
        <p:blipFill>
          <a:blip r:embed="rId2" cstate="print"/>
          <a:srcRect/>
          <a:stretch>
            <a:fillRect/>
          </a:stretch>
        </p:blipFill>
        <p:spPr bwMode="auto">
          <a:xfrm>
            <a:off x="1523423" y="1600200"/>
            <a:ext cx="6097153" cy="4525963"/>
          </a:xfrm>
          <a:prstGeom prst="rect">
            <a:avLst/>
          </a:prstGeom>
          <a:noFill/>
        </p:spPr>
      </p:pic>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287963"/>
          </a:xfrm>
        </p:spPr>
        <p:txBody>
          <a:bodyPr>
            <a:normAutofit/>
          </a:bodyPr>
          <a:lstStyle/>
          <a:p>
            <a:pPr>
              <a:buNone/>
            </a:pPr>
            <a:r>
              <a:rPr lang="en-US" sz="2000" dirty="0"/>
              <a:t>	The </a:t>
            </a:r>
            <a:r>
              <a:rPr lang="en-US" sz="2000" b="1" dirty="0"/>
              <a:t>third</a:t>
            </a:r>
            <a:r>
              <a:rPr lang="en-US" sz="2000" dirty="0"/>
              <a:t> purpose  (or ability) is to verify the pump is providing adequate residual head pressure.</a:t>
            </a:r>
          </a:p>
          <a:p>
            <a:pPr>
              <a:buNone/>
            </a:pPr>
            <a:endParaRPr lang="en-US" sz="2000" dirty="0"/>
          </a:p>
          <a:p>
            <a:pPr>
              <a:buNone/>
            </a:pPr>
            <a:r>
              <a:rPr lang="en-US" sz="2000" dirty="0"/>
              <a:t>	On residential systems the septic code requires a minimum of  1 foot of residual head.</a:t>
            </a:r>
          </a:p>
          <a:p>
            <a:pPr>
              <a:buNone/>
            </a:pPr>
            <a:r>
              <a:rPr lang="en-US" sz="2000" dirty="0"/>
              <a:t>	If the open end of the cleanout is 1 foot above the lateral, and the pump is perfectly sized at 1’ of residual head,  the pump would be capable of lifting the water to the top of the cleanout, and no more.  </a:t>
            </a:r>
          </a:p>
          <a:p>
            <a:pPr>
              <a:buNone/>
            </a:pPr>
            <a:endParaRPr lang="en-US" sz="2000" dirty="0"/>
          </a:p>
          <a:p>
            <a:pPr>
              <a:buNone/>
            </a:pPr>
            <a:r>
              <a:rPr lang="en-US" sz="2000" dirty="0"/>
              <a:t>	In reality this is the minimum pump requirement, a little safety factor is  added to the factory pump curve and the end result is the pump is able to push the water out the end of the cleanout in a “drinking fountain” manner.  </a:t>
            </a:r>
          </a:p>
          <a:p>
            <a:pPr>
              <a:buNone/>
            </a:pPr>
            <a:r>
              <a:rPr lang="en-US" sz="2000" dirty="0"/>
              <a:t>	When the pump is able to pump water out the end of a cleanout that is one foot high, then the pump is adequately sized for 1’ of head.</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Pump sized at just over 1’ of head pressure</a:t>
            </a:r>
            <a:br>
              <a:rPr lang="en-US" sz="2800" dirty="0"/>
            </a:br>
            <a:r>
              <a:rPr lang="en-US" sz="2800" dirty="0"/>
              <a:t>(end of cleanout is 1’ higher than the lateral)</a:t>
            </a:r>
            <a:endParaRPr lang="en-US" sz="2800" b="1" dirty="0"/>
          </a:p>
        </p:txBody>
      </p:sp>
      <p:pic>
        <p:nvPicPr>
          <p:cNvPr id="4" name="Picture 2" descr="E:\DCIM\100K7300\100_1456.JPG"/>
          <p:cNvPicPr>
            <a:picLocks noGrp="1" noChangeAspect="1" noChangeArrowheads="1"/>
          </p:cNvPicPr>
          <p:nvPr>
            <p:ph idx="1"/>
          </p:nvPr>
        </p:nvPicPr>
        <p:blipFill>
          <a:blip r:embed="rId2" cstate="print"/>
          <a:srcRect/>
          <a:stretch>
            <a:fillRect/>
          </a:stretch>
        </p:blipFill>
        <p:spPr bwMode="auto">
          <a:xfrm>
            <a:off x="990600" y="1371600"/>
            <a:ext cx="7163376" cy="5257800"/>
          </a:xfrm>
          <a:prstGeom prst="rect">
            <a:avLst/>
          </a:prstGeom>
          <a:noFill/>
        </p:spPr>
      </p:pic>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Squirt heights at 1’ of head</a:t>
            </a:r>
            <a:br>
              <a:rPr lang="en-US" sz="2800" dirty="0"/>
            </a:br>
            <a:r>
              <a:rPr lang="en-US" sz="2000" dirty="0"/>
              <a:t>(As verified by the weep hole on the vertical pipe at the right.)</a:t>
            </a:r>
            <a:br>
              <a:rPr lang="en-US" sz="2000" dirty="0"/>
            </a:br>
            <a:r>
              <a:rPr lang="en-US" sz="2000" dirty="0"/>
              <a:t>1/8”     3/16”      7/32”     1/4”</a:t>
            </a:r>
          </a:p>
        </p:txBody>
      </p:sp>
      <p:pic>
        <p:nvPicPr>
          <p:cNvPr id="4098" name="Picture 2"/>
          <p:cNvPicPr>
            <a:picLocks noGrp="1" noChangeAspect="1" noChangeArrowheads="1"/>
          </p:cNvPicPr>
          <p:nvPr>
            <p:ph idx="1"/>
          </p:nvPr>
        </p:nvPicPr>
        <p:blipFill>
          <a:blip r:embed="rId2" cstate="print"/>
          <a:srcRect/>
          <a:stretch>
            <a:fillRect/>
          </a:stretch>
        </p:blipFill>
        <p:spPr bwMode="auto">
          <a:xfrm>
            <a:off x="1527821" y="1828800"/>
            <a:ext cx="6092179" cy="4525963"/>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sz="2800" dirty="0"/>
              <a:t>Venting at the tank</a:t>
            </a:r>
            <a:br>
              <a:rPr lang="en-US" sz="2800" dirty="0"/>
            </a:br>
            <a:r>
              <a:rPr lang="en-US" sz="1800" dirty="0"/>
              <a:t>(Often includes a charcoal filter)</a:t>
            </a:r>
          </a:p>
        </p:txBody>
      </p:sp>
      <p:pic>
        <p:nvPicPr>
          <p:cNvPr id="4" name="Picture 4" descr="C:\Documents and Settings\tjj7335\Desktop\vent.jpg"/>
          <p:cNvPicPr>
            <a:picLocks noGrp="1" noChangeAspect="1" noChangeArrowheads="1"/>
          </p:cNvPicPr>
          <p:nvPr>
            <p:ph idx="1"/>
          </p:nvPr>
        </p:nvPicPr>
        <p:blipFill>
          <a:blip r:embed="rId2" cstate="print"/>
          <a:srcRect/>
          <a:stretch>
            <a:fillRect/>
          </a:stretch>
        </p:blipFill>
        <p:spPr bwMode="auto">
          <a:xfrm>
            <a:off x="457200" y="1371600"/>
            <a:ext cx="3505200" cy="2514600"/>
          </a:xfrm>
          <a:prstGeom prst="rect">
            <a:avLst/>
          </a:prstGeom>
          <a:noFill/>
        </p:spPr>
      </p:pic>
      <p:pic>
        <p:nvPicPr>
          <p:cNvPr id="3074" name="Picture 2" descr="C:\Documents and Settings\tjj7335\Desktop\septic vent 2.bmp"/>
          <p:cNvPicPr>
            <a:picLocks noChangeAspect="1" noChangeArrowheads="1"/>
          </p:cNvPicPr>
          <p:nvPr/>
        </p:nvPicPr>
        <p:blipFill>
          <a:blip r:embed="rId3" cstate="print"/>
          <a:srcRect/>
          <a:stretch>
            <a:fillRect/>
          </a:stretch>
        </p:blipFill>
        <p:spPr bwMode="auto">
          <a:xfrm>
            <a:off x="457200" y="3962400"/>
            <a:ext cx="3657600" cy="2895600"/>
          </a:xfrm>
          <a:prstGeom prst="rect">
            <a:avLst/>
          </a:prstGeom>
          <a:noFill/>
        </p:spPr>
      </p:pic>
      <p:pic>
        <p:nvPicPr>
          <p:cNvPr id="3075" name="Picture 3" descr="C:\Documents and Settings\tjj7335\Desktop\septic vent 3.bmp"/>
          <p:cNvPicPr>
            <a:picLocks noChangeAspect="1" noChangeArrowheads="1"/>
          </p:cNvPicPr>
          <p:nvPr/>
        </p:nvPicPr>
        <p:blipFill>
          <a:blip r:embed="rId4" cstate="print"/>
          <a:srcRect/>
          <a:stretch>
            <a:fillRect/>
          </a:stretch>
        </p:blipFill>
        <p:spPr bwMode="auto">
          <a:xfrm>
            <a:off x="4876800" y="4191000"/>
            <a:ext cx="3810000" cy="2438400"/>
          </a:xfrm>
          <a:prstGeom prst="rect">
            <a:avLst/>
          </a:prstGeom>
          <a:noFill/>
        </p:spPr>
      </p:pic>
      <p:pic>
        <p:nvPicPr>
          <p:cNvPr id="1026" name="Picture 2" descr="C:\Documents and Settings\tjj7335\Desktop\Troy's files\misc county septic\septic pictures\7 charcoal filter.JPG"/>
          <p:cNvPicPr>
            <a:picLocks noChangeAspect="1" noChangeArrowheads="1"/>
          </p:cNvPicPr>
          <p:nvPr/>
        </p:nvPicPr>
        <p:blipFill>
          <a:blip r:embed="rId5" cstate="print"/>
          <a:srcRect l="4147" t="5530" r="16590"/>
          <a:stretch>
            <a:fillRect/>
          </a:stretch>
        </p:blipFill>
        <p:spPr bwMode="auto">
          <a:xfrm>
            <a:off x="4876800" y="1371600"/>
            <a:ext cx="2978986" cy="2663481"/>
          </a:xfrm>
          <a:prstGeom prst="rect">
            <a:avLst/>
          </a:prstGeom>
          <a:noFill/>
        </p:spPr>
      </p:pic>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4525963"/>
          </a:xfrm>
        </p:spPr>
        <p:txBody>
          <a:bodyPr>
            <a:normAutofit/>
          </a:bodyPr>
          <a:lstStyle/>
          <a:p>
            <a:pPr>
              <a:buNone/>
            </a:pPr>
            <a:r>
              <a:rPr lang="en-US" sz="2000" dirty="0"/>
              <a:t>			       </a:t>
            </a:r>
            <a:r>
              <a:rPr lang="en-US" sz="2800" b="1" dirty="0"/>
              <a:t>24 – Clean out Access</a:t>
            </a:r>
          </a:p>
          <a:p>
            <a:pPr>
              <a:buNone/>
            </a:pPr>
            <a:endParaRPr lang="en-US" sz="2000" dirty="0"/>
          </a:p>
          <a:p>
            <a:pPr>
              <a:buNone/>
            </a:pPr>
            <a:endParaRPr lang="en-US" sz="2000" dirty="0"/>
          </a:p>
          <a:p>
            <a:pPr>
              <a:buNone/>
            </a:pPr>
            <a:endParaRPr lang="en-US" sz="2000" dirty="0"/>
          </a:p>
          <a:p>
            <a:pPr>
              <a:buNone/>
            </a:pPr>
            <a:r>
              <a:rPr lang="en-US" sz="2000" dirty="0"/>
              <a:t> 	To ensure there is access for a bottle brush or </a:t>
            </a:r>
            <a:r>
              <a:rPr lang="en-US" sz="2000" dirty="0" err="1"/>
              <a:t>jetter</a:t>
            </a:r>
            <a:r>
              <a:rPr lang="en-US" sz="2000" dirty="0"/>
              <a:t> to get into the lateral  there can not be any “hard 90” fittings between the end of the pipe and the lateral.</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2800" dirty="0"/>
              <a:t>No “hard 90” fittings</a:t>
            </a:r>
            <a:r>
              <a:rPr lang="en-US" sz="2800" b="1" dirty="0"/>
              <a:t> </a:t>
            </a:r>
          </a:p>
        </p:txBody>
      </p:sp>
      <p:pic>
        <p:nvPicPr>
          <p:cNvPr id="1026" name="Picture 2" descr="C:\Documents and Settings\Administrator\Desktop\100_1040.JPG"/>
          <p:cNvPicPr>
            <a:picLocks noChangeAspect="1" noChangeArrowheads="1"/>
          </p:cNvPicPr>
          <p:nvPr/>
        </p:nvPicPr>
        <p:blipFill>
          <a:blip r:embed="rId3" cstate="print"/>
          <a:srcRect/>
          <a:stretch>
            <a:fillRect/>
          </a:stretch>
        </p:blipFill>
        <p:spPr bwMode="auto">
          <a:xfrm>
            <a:off x="609600" y="1143001"/>
            <a:ext cx="8001000" cy="5714999"/>
          </a:xfrm>
          <a:prstGeom prst="rect">
            <a:avLst/>
          </a:prstGeom>
          <a:noFill/>
        </p:spPr>
      </p:pic>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en-US" sz="2000" dirty="0"/>
              <a:t>	The next 4 examples show acceptable cleanout options that will allow proper access to the lateral.</a:t>
            </a:r>
          </a:p>
          <a:p>
            <a:pPr>
              <a:buNone/>
            </a:pPr>
            <a:endParaRPr lang="en-US" sz="2000" dirty="0"/>
          </a:p>
          <a:p>
            <a:pPr>
              <a:buNone/>
            </a:pPr>
            <a:r>
              <a:rPr lang="en-US" sz="2000" dirty="0"/>
              <a:t>	- a single 45 degree fitting</a:t>
            </a:r>
          </a:p>
          <a:p>
            <a:pPr>
              <a:buNone/>
            </a:pPr>
            <a:r>
              <a:rPr lang="en-US" sz="2000" dirty="0"/>
              <a:t>	- two 45 degree fittings</a:t>
            </a:r>
          </a:p>
          <a:p>
            <a:pPr>
              <a:buNone/>
            </a:pPr>
            <a:r>
              <a:rPr lang="en-US" sz="2000" dirty="0"/>
              <a:t>	- a long sweep elbow</a:t>
            </a:r>
          </a:p>
          <a:p>
            <a:pPr>
              <a:buNone/>
            </a:pPr>
            <a:r>
              <a:rPr lang="en-US" sz="2000" dirty="0"/>
              <a:t>	- flex pipe</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Single 45 degree fitting</a:t>
            </a:r>
          </a:p>
        </p:txBody>
      </p:sp>
      <p:pic>
        <p:nvPicPr>
          <p:cNvPr id="3074" name="Picture 2" descr="E:\DCIM\100K7300\100_0986.JPG"/>
          <p:cNvPicPr>
            <a:picLocks noChangeAspect="1" noChangeArrowheads="1"/>
          </p:cNvPicPr>
          <p:nvPr/>
        </p:nvPicPr>
        <p:blipFill>
          <a:blip r:embed="rId3" cstate="print"/>
          <a:srcRect/>
          <a:stretch>
            <a:fillRect/>
          </a:stretch>
        </p:blipFill>
        <p:spPr bwMode="auto">
          <a:xfrm>
            <a:off x="398585" y="1524000"/>
            <a:ext cx="8288215" cy="5334000"/>
          </a:xfrm>
          <a:prstGeom prst="rect">
            <a:avLst/>
          </a:prstGeom>
          <a:noFill/>
        </p:spPr>
      </p:pic>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868362"/>
          </a:xfrm>
        </p:spPr>
        <p:txBody>
          <a:bodyPr>
            <a:normAutofit/>
          </a:bodyPr>
          <a:lstStyle/>
          <a:p>
            <a:r>
              <a:rPr lang="en-US" sz="2800" dirty="0"/>
              <a:t>Two 45 degree fittings</a:t>
            </a:r>
          </a:p>
        </p:txBody>
      </p:sp>
      <p:sp>
        <p:nvSpPr>
          <p:cNvPr id="3" name="Content Placeholder 2"/>
          <p:cNvSpPr>
            <a:spLocks noGrp="1"/>
          </p:cNvSpPr>
          <p:nvPr>
            <p:ph idx="1"/>
          </p:nvPr>
        </p:nvSpPr>
        <p:spPr/>
        <p:txBody>
          <a:bodyPr/>
          <a:lstStyle/>
          <a:p>
            <a:r>
              <a:rPr lang="en-US" dirty="0"/>
              <a:t>Picture of 2 – 45’s as cleanout</a:t>
            </a:r>
          </a:p>
        </p:txBody>
      </p:sp>
      <p:pic>
        <p:nvPicPr>
          <p:cNvPr id="4098" name="Picture 2" descr="E:\DCIM\100K7300\100_0985.JPG"/>
          <p:cNvPicPr>
            <a:picLocks noChangeAspect="1" noChangeArrowheads="1"/>
          </p:cNvPicPr>
          <p:nvPr/>
        </p:nvPicPr>
        <p:blipFill>
          <a:blip r:embed="rId3" cstate="print"/>
          <a:srcRect/>
          <a:stretch>
            <a:fillRect/>
          </a:stretch>
        </p:blipFill>
        <p:spPr bwMode="auto">
          <a:xfrm>
            <a:off x="533400" y="1143000"/>
            <a:ext cx="7848600" cy="5714999"/>
          </a:xfrm>
          <a:prstGeom prst="rect">
            <a:avLst/>
          </a:prstGeom>
          <a:noFill/>
        </p:spPr>
      </p:pic>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Long sweep  90  (best option)</a:t>
            </a:r>
          </a:p>
        </p:txBody>
      </p:sp>
      <p:sp>
        <p:nvSpPr>
          <p:cNvPr id="3" name="Content Placeholder 2"/>
          <p:cNvSpPr>
            <a:spLocks noGrp="1"/>
          </p:cNvSpPr>
          <p:nvPr>
            <p:ph idx="1"/>
          </p:nvPr>
        </p:nvSpPr>
        <p:spPr/>
        <p:txBody>
          <a:bodyPr/>
          <a:lstStyle/>
          <a:p>
            <a:r>
              <a:rPr lang="en-US" dirty="0"/>
              <a:t>Picture of Long sweep clean out</a:t>
            </a:r>
          </a:p>
          <a:p>
            <a:pPr>
              <a:buNone/>
            </a:pPr>
            <a:endParaRPr lang="en-US" dirty="0"/>
          </a:p>
        </p:txBody>
      </p:sp>
      <p:pic>
        <p:nvPicPr>
          <p:cNvPr id="1026" name="Picture 2" descr="C:\Documents and Settings\tjj7335\Desktop\100_1058.JPG"/>
          <p:cNvPicPr>
            <a:picLocks noChangeAspect="1" noChangeArrowheads="1"/>
          </p:cNvPicPr>
          <p:nvPr/>
        </p:nvPicPr>
        <p:blipFill>
          <a:blip r:embed="rId3" cstate="print"/>
          <a:srcRect/>
          <a:stretch>
            <a:fillRect/>
          </a:stretch>
        </p:blipFill>
        <p:spPr bwMode="auto">
          <a:xfrm>
            <a:off x="436563" y="1447800"/>
            <a:ext cx="8269287" cy="5049838"/>
          </a:xfrm>
          <a:prstGeom prst="rect">
            <a:avLst/>
          </a:prstGeom>
          <a:noFill/>
        </p:spPr>
      </p:pic>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Flex pipe</a:t>
            </a:r>
          </a:p>
        </p:txBody>
      </p:sp>
      <p:pic>
        <p:nvPicPr>
          <p:cNvPr id="4" name="Picture 2" descr="G:\septic pictures\cleanout w flex 3.JPG"/>
          <p:cNvPicPr>
            <a:picLocks noGrp="1" noChangeAspect="1" noChangeArrowheads="1"/>
          </p:cNvPicPr>
          <p:nvPr>
            <p:ph idx="1"/>
          </p:nvPr>
        </p:nvPicPr>
        <p:blipFill>
          <a:blip r:embed="rId2" cstate="print"/>
          <a:srcRect/>
          <a:stretch>
            <a:fillRect/>
          </a:stretch>
        </p:blipFill>
        <p:spPr bwMode="auto">
          <a:xfrm>
            <a:off x="762000" y="1447800"/>
            <a:ext cx="7619999" cy="5105400"/>
          </a:xfrm>
          <a:prstGeom prst="rect">
            <a:avLst/>
          </a:prstGeom>
          <a:noFill/>
        </p:spPr>
      </p:pic>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spcBef>
                <a:spcPts val="0"/>
              </a:spcBef>
              <a:buNone/>
            </a:pPr>
            <a:r>
              <a:rPr lang="en-US" sz="2000" dirty="0"/>
              <a:t>Any one of these previous options would give reasonable access to the lateral, this allows you to get a bottle brush in for routine maintenance, or a </a:t>
            </a:r>
            <a:r>
              <a:rPr lang="en-US" sz="2000" dirty="0" err="1"/>
              <a:t>jetter</a:t>
            </a:r>
            <a:r>
              <a:rPr lang="en-US" sz="2000" dirty="0"/>
              <a:t> to unplug the line.</a:t>
            </a:r>
          </a:p>
          <a:p>
            <a:pPr marL="0" indent="0">
              <a:spcBef>
                <a:spcPts val="0"/>
              </a:spcBef>
              <a:buNone/>
            </a:pPr>
            <a:endParaRPr lang="en-US" sz="2000" dirty="0"/>
          </a:p>
          <a:p>
            <a:pPr marL="0" indent="0">
              <a:spcBef>
                <a:spcPts val="0"/>
              </a:spcBef>
              <a:buNone/>
            </a:pPr>
            <a:r>
              <a:rPr lang="en-US" sz="2000" dirty="0"/>
              <a:t>These options would also allow you to open the valve (or remove the cap) on the end of the lateral, turn the pump on, and blow out any debris that may have plugged the line.  </a:t>
            </a:r>
          </a:p>
          <a:p>
            <a:pPr marL="0" indent="0">
              <a:spcBef>
                <a:spcPts val="0"/>
              </a:spcBef>
              <a:buNone/>
            </a:pPr>
            <a:r>
              <a:rPr lang="en-US" sz="2000" dirty="0"/>
              <a:t>With a hard 90 it is difficult for any large firm debris to get through this tight corner.</a:t>
            </a:r>
          </a:p>
          <a:p>
            <a:pPr marL="0" indent="0">
              <a:spcBef>
                <a:spcPts val="0"/>
              </a:spcBef>
              <a:buNone/>
            </a:pPr>
            <a:endParaRPr lang="en-US" sz="2000" dirty="0"/>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4525963"/>
          </a:xfrm>
        </p:spPr>
        <p:txBody>
          <a:bodyPr>
            <a:normAutofit/>
          </a:bodyPr>
          <a:lstStyle/>
          <a:p>
            <a:pPr algn="ctr">
              <a:buNone/>
            </a:pPr>
            <a:r>
              <a:rPr lang="en-US" sz="2800" b="1" dirty="0"/>
              <a:t>25 – Clean out shut offs</a:t>
            </a:r>
          </a:p>
          <a:p>
            <a:pPr>
              <a:buNone/>
            </a:pPr>
            <a:endParaRPr lang="en-US" dirty="0"/>
          </a:p>
          <a:p>
            <a:pPr>
              <a:buNone/>
            </a:pPr>
            <a:r>
              <a:rPr lang="en-US" sz="2000" dirty="0"/>
              <a:t>	There are a few options for shut off valves on the end of the laterals:</a:t>
            </a:r>
          </a:p>
          <a:p>
            <a:pPr>
              <a:buNone/>
            </a:pPr>
            <a:endParaRPr lang="en-US" sz="2000" dirty="0"/>
          </a:p>
          <a:p>
            <a:pPr>
              <a:buNone/>
            </a:pPr>
            <a:r>
              <a:rPr lang="en-US" sz="2000" dirty="0"/>
              <a:t>		-ball valves</a:t>
            </a:r>
          </a:p>
          <a:p>
            <a:pPr>
              <a:buNone/>
            </a:pPr>
            <a:r>
              <a:rPr lang="en-US" sz="2000" dirty="0"/>
              <a:t>		-threaded caps </a:t>
            </a:r>
          </a:p>
          <a:p>
            <a:pPr>
              <a:buNone/>
            </a:pPr>
            <a:r>
              <a:rPr lang="en-US" sz="2000" dirty="0"/>
              <a:t>		-threaded plugs </a:t>
            </a:r>
          </a:p>
          <a:p>
            <a:pPr>
              <a:buNone/>
            </a:pPr>
            <a:r>
              <a:rPr lang="en-US" sz="2000" dirty="0"/>
              <a:t>		- expanding plugs</a:t>
            </a:r>
          </a:p>
          <a:p>
            <a:pPr>
              <a:buNone/>
            </a:pPr>
            <a:endParaRPr lang="en-US" dirty="0"/>
          </a:p>
          <a:p>
            <a:pPr>
              <a:buNone/>
            </a:pPr>
            <a:endParaRPr lang="en-US" dirty="0"/>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2"/>
          </a:xfrm>
        </p:spPr>
        <p:txBody>
          <a:bodyPr>
            <a:normAutofit/>
          </a:bodyPr>
          <a:lstStyle/>
          <a:p>
            <a:r>
              <a:rPr lang="en-US" sz="2800" dirty="0"/>
              <a:t>Ball valves</a:t>
            </a:r>
          </a:p>
        </p:txBody>
      </p:sp>
      <p:pic>
        <p:nvPicPr>
          <p:cNvPr id="3074" name="Picture 2" descr="E:\DCIM\100K7300\100_0986.JPG"/>
          <p:cNvPicPr>
            <a:picLocks noChangeAspect="1" noChangeArrowheads="1"/>
          </p:cNvPicPr>
          <p:nvPr/>
        </p:nvPicPr>
        <p:blipFill>
          <a:blip r:embed="rId3" cstate="print"/>
          <a:srcRect/>
          <a:stretch>
            <a:fillRect/>
          </a:stretch>
        </p:blipFill>
        <p:spPr bwMode="auto">
          <a:xfrm>
            <a:off x="609600" y="1066801"/>
            <a:ext cx="7924800" cy="5791199"/>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Unintended venting</a:t>
            </a:r>
          </a:p>
        </p:txBody>
      </p:sp>
      <p:sp>
        <p:nvSpPr>
          <p:cNvPr id="3" name="Content Placeholder 2"/>
          <p:cNvSpPr>
            <a:spLocks noGrp="1"/>
          </p:cNvSpPr>
          <p:nvPr>
            <p:ph idx="1"/>
          </p:nvPr>
        </p:nvSpPr>
        <p:spPr/>
        <p:txBody>
          <a:bodyPr>
            <a:normAutofit/>
          </a:bodyPr>
          <a:lstStyle/>
          <a:p>
            <a:pPr marL="0" indent="0">
              <a:spcBef>
                <a:spcPts val="0"/>
              </a:spcBef>
              <a:buNone/>
            </a:pPr>
            <a:r>
              <a:rPr lang="en-US" sz="2000" dirty="0"/>
              <a:t>On septic systems with a pump, there is a pipe containing the float &amp; pump  wires that runs from the riser to the splice box or control panel.  If this pipe is not plugged it will allow venting to the control panel.  These sewer gases and moisture will corrode the control panel and eventually ruin it.  </a:t>
            </a:r>
          </a:p>
          <a:p>
            <a:pPr marL="0" indent="0">
              <a:spcBef>
                <a:spcPts val="0"/>
              </a:spcBef>
              <a:buNone/>
            </a:pPr>
            <a:r>
              <a:rPr lang="en-US" sz="2000" dirty="0"/>
              <a:t>The electrical components in the panel also create the possibility of a spark that could ignite any explosive gases  that may be present.</a:t>
            </a:r>
          </a:p>
          <a:p>
            <a:pPr marL="0" indent="0">
              <a:spcBef>
                <a:spcPts val="0"/>
              </a:spcBef>
              <a:buNone/>
            </a:pPr>
            <a:endParaRPr lang="en-US" sz="2000" dirty="0"/>
          </a:p>
          <a:p>
            <a:pPr marL="0" indent="0">
              <a:spcBef>
                <a:spcPts val="0"/>
              </a:spcBef>
              <a:buNone/>
            </a:pPr>
            <a:r>
              <a:rPr lang="en-US" sz="2000" dirty="0"/>
              <a:t>As such the electrical code requires the pipe containing the sewer gases  to stop short of the control panel and is to be capped or plugged with “duck seal” to stop the unintended venting to the control panel.  The open wires  can then continue on to the control panel. </a:t>
            </a:r>
          </a:p>
          <a:p>
            <a:pPr>
              <a:buNone/>
            </a:pPr>
            <a:endParaRPr lang="en-US" sz="2000" dirty="0"/>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idx="1"/>
          </p:nvPr>
        </p:nvSpPr>
        <p:spPr/>
        <p:txBody>
          <a:bodyPr>
            <a:normAutofit/>
          </a:bodyPr>
          <a:lstStyle/>
          <a:p>
            <a:pPr marL="0" indent="0">
              <a:spcBef>
                <a:spcPts val="0"/>
              </a:spcBef>
              <a:buNone/>
            </a:pPr>
            <a:r>
              <a:rPr lang="en-US" sz="2000" dirty="0"/>
              <a:t>A ball valve that has been sitting around for a while will become sticky.  Even new ball valves can take two hands and all the muscle you can gather to “crack” them open.  As such, do not use ball valves on systems that will not have the valves opened on a regular basis (at least yearly).  </a:t>
            </a:r>
          </a:p>
          <a:p>
            <a:pPr marL="0" indent="0">
              <a:spcBef>
                <a:spcPts val="0"/>
              </a:spcBef>
              <a:buNone/>
            </a:pPr>
            <a:endParaRPr lang="en-US" sz="2000" dirty="0"/>
          </a:p>
          <a:p>
            <a:pPr marL="0" indent="0">
              <a:spcBef>
                <a:spcPts val="0"/>
              </a:spcBef>
              <a:buNone/>
            </a:pPr>
            <a:r>
              <a:rPr lang="en-US" sz="2000" dirty="0"/>
              <a:t>If it’s 5 years down the road when you have a problem and you haven’t operated the ball valve since it was new, at this time the valve will be stuck shut and you will have to cut it off and throw it away.</a:t>
            </a:r>
          </a:p>
          <a:p>
            <a:pPr marL="0" indent="0">
              <a:spcBef>
                <a:spcPts val="0"/>
              </a:spcBef>
              <a:buNone/>
            </a:pPr>
            <a:endParaRPr lang="en-US" sz="2000" dirty="0"/>
          </a:p>
          <a:p>
            <a:pPr marL="0" indent="0">
              <a:spcBef>
                <a:spcPts val="0"/>
              </a:spcBef>
              <a:buNone/>
            </a:pPr>
            <a:r>
              <a:rPr lang="en-US" sz="2000" dirty="0"/>
              <a:t>Ball valves work best on maintained systems that have a maintenance agreement requiring the valves to be opened and closed on a routine basis (at least yearly).</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Threaded plug (external threads)</a:t>
            </a:r>
          </a:p>
        </p:txBody>
      </p:sp>
      <p:pic>
        <p:nvPicPr>
          <p:cNvPr id="4" name="Content Placeholder 3"/>
          <p:cNvPicPr>
            <a:picLocks noGrp="1" noChangeAspect="1" noChangeArrowheads="1"/>
          </p:cNvPicPr>
          <p:nvPr>
            <p:ph idx="1"/>
          </p:nvPr>
        </p:nvPicPr>
        <p:blipFill>
          <a:blip r:embed="rId2" cstate="print"/>
          <a:srcRect/>
          <a:stretch>
            <a:fillRect/>
          </a:stretch>
        </p:blipFill>
        <p:spPr bwMode="auto">
          <a:xfrm>
            <a:off x="1905000" y="1371600"/>
            <a:ext cx="5562600" cy="5486400"/>
          </a:xfrm>
          <a:prstGeom prst="rect">
            <a:avLst/>
          </a:prstGeom>
          <a:noFill/>
          <a:ln w="9525">
            <a:noFill/>
            <a:miter lim="800000"/>
            <a:headEnd/>
            <a:tailEnd/>
          </a:ln>
          <a:effectLst/>
        </p:spPr>
      </p:pic>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spcBef>
                <a:spcPts val="0"/>
              </a:spcBef>
              <a:buNone/>
            </a:pPr>
            <a:r>
              <a:rPr lang="en-US" sz="2000" dirty="0"/>
              <a:t>Threaded plugs:</a:t>
            </a:r>
          </a:p>
          <a:p>
            <a:pPr marL="0" indent="0">
              <a:spcBef>
                <a:spcPts val="0"/>
              </a:spcBef>
              <a:buNone/>
            </a:pPr>
            <a:endParaRPr lang="en-US" sz="2000" dirty="0"/>
          </a:p>
          <a:p>
            <a:pPr marL="0" indent="0">
              <a:spcBef>
                <a:spcPts val="0"/>
              </a:spcBef>
              <a:buNone/>
            </a:pPr>
            <a:r>
              <a:rPr lang="en-US" sz="2000" dirty="0"/>
              <a:t>The previous slide showed a plug (male - external threads) with a socket style head.  There are two problems with this style.</a:t>
            </a:r>
          </a:p>
          <a:p>
            <a:pPr marL="0" indent="0">
              <a:spcBef>
                <a:spcPts val="0"/>
              </a:spcBef>
              <a:buNone/>
            </a:pPr>
            <a:r>
              <a:rPr lang="en-US" sz="2000" dirty="0"/>
              <a:t>	1) unless you have the exact socket size, it can be hard to get a good 	“bite” with a channel lock wrench, and difficult to remove by hand.  </a:t>
            </a:r>
          </a:p>
          <a:p>
            <a:pPr marL="0" indent="0">
              <a:spcBef>
                <a:spcPts val="0"/>
              </a:spcBef>
              <a:buNone/>
            </a:pPr>
            <a:r>
              <a:rPr lang="en-US" sz="2000" dirty="0"/>
              <a:t>	</a:t>
            </a:r>
          </a:p>
          <a:p>
            <a:pPr marL="0" indent="0">
              <a:spcBef>
                <a:spcPts val="0"/>
              </a:spcBef>
              <a:buNone/>
            </a:pPr>
            <a:r>
              <a:rPr lang="en-US" sz="2000" dirty="0"/>
              <a:t>	2) Once the plug is removed and you set it on the ground, the 	threads get full of dirt.</a:t>
            </a:r>
          </a:p>
          <a:p>
            <a:pPr marL="0" indent="0">
              <a:spcBef>
                <a:spcPts val="0"/>
              </a:spcBef>
              <a:buNone/>
            </a:pPr>
            <a:endParaRPr lang="en-US" sz="2000" dirty="0"/>
          </a:p>
          <a:p>
            <a:pPr marL="0" indent="0">
              <a:spcBef>
                <a:spcPts val="0"/>
              </a:spcBef>
              <a:buNone/>
            </a:pPr>
            <a:r>
              <a:rPr lang="en-US" sz="2000" dirty="0"/>
              <a:t> The following slide shows two threaded options…</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Plug                                      Cap</a:t>
            </a:r>
            <a:br>
              <a:rPr lang="en-US" sz="2800" b="1" dirty="0"/>
            </a:br>
            <a:r>
              <a:rPr lang="en-US" sz="2000" dirty="0"/>
              <a:t>(external threads)                                         (internal threads)</a:t>
            </a:r>
            <a:endParaRPr lang="en-US" sz="2800" dirty="0"/>
          </a:p>
        </p:txBody>
      </p:sp>
      <p:sp>
        <p:nvSpPr>
          <p:cNvPr id="3" name="Content Placeholder 2"/>
          <p:cNvSpPr>
            <a:spLocks noGrp="1"/>
          </p:cNvSpPr>
          <p:nvPr>
            <p:ph idx="1"/>
          </p:nvPr>
        </p:nvSpPr>
        <p:spPr/>
        <p:txBody>
          <a:bodyPr/>
          <a:lstStyle/>
          <a:p>
            <a:r>
              <a:rPr lang="en-US" dirty="0"/>
              <a:t>Picture of cap versus plug.</a:t>
            </a:r>
          </a:p>
        </p:txBody>
      </p:sp>
      <p:pic>
        <p:nvPicPr>
          <p:cNvPr id="1026" name="Picture 2" descr="C:\Documents and Settings\Administrator\Desktop\cap plug.jpg"/>
          <p:cNvPicPr>
            <a:picLocks noChangeAspect="1" noChangeArrowheads="1"/>
          </p:cNvPicPr>
          <p:nvPr/>
        </p:nvPicPr>
        <p:blipFill>
          <a:blip r:embed="rId3" cstate="print"/>
          <a:srcRect/>
          <a:stretch>
            <a:fillRect/>
          </a:stretch>
        </p:blipFill>
        <p:spPr bwMode="auto">
          <a:xfrm>
            <a:off x="304800" y="1295400"/>
            <a:ext cx="8305800" cy="5181600"/>
          </a:xfrm>
          <a:prstGeom prst="rect">
            <a:avLst/>
          </a:prstGeom>
          <a:noFill/>
        </p:spPr>
      </p:pic>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14400"/>
            <a:ext cx="8229600" cy="5334000"/>
          </a:xfrm>
        </p:spPr>
        <p:txBody>
          <a:bodyPr>
            <a:normAutofit/>
          </a:bodyPr>
          <a:lstStyle/>
          <a:p>
            <a:pPr marL="0" indent="0">
              <a:spcBef>
                <a:spcPts val="0"/>
              </a:spcBef>
              <a:buNone/>
            </a:pPr>
            <a:r>
              <a:rPr lang="en-US" sz="2000" dirty="0"/>
              <a:t>Once again the plug on the left has the same issues as the earlier plug, but this four sided top is even more difficult to get a pliers on and nearly impossible to remove by hand.</a:t>
            </a:r>
          </a:p>
          <a:p>
            <a:pPr marL="0" indent="0">
              <a:spcBef>
                <a:spcPts val="0"/>
              </a:spcBef>
              <a:buNone/>
            </a:pPr>
            <a:endParaRPr lang="en-US" sz="2000" dirty="0"/>
          </a:p>
          <a:p>
            <a:pPr marL="0" indent="0">
              <a:spcBef>
                <a:spcPts val="0"/>
              </a:spcBef>
              <a:buNone/>
            </a:pPr>
            <a:r>
              <a:rPr lang="en-US" sz="2000" dirty="0"/>
              <a:t>The best option is to use the “cap” style that was shown on the right.  These caps can most often be removed by hand, and they give a lot of surface area to grip with a channel lock.  Another benefit is with the internal threads of a cap, if you drop them or set them on the ground the threads will not get full of dirt.</a:t>
            </a:r>
          </a:p>
          <a:p>
            <a:pPr marL="0" indent="0">
              <a:spcBef>
                <a:spcPts val="0"/>
              </a:spcBef>
              <a:buNone/>
            </a:pPr>
            <a:endParaRPr lang="en-US" sz="2000" dirty="0"/>
          </a:p>
          <a:p>
            <a:pPr marL="0" indent="0">
              <a:spcBef>
                <a:spcPts val="0"/>
              </a:spcBef>
              <a:buNone/>
            </a:pPr>
            <a:r>
              <a:rPr lang="en-US" sz="2000" dirty="0"/>
              <a:t>Note:   DO NOT  “crank down” on these threaded fittings.  It’s not necessary 	and simply creates a problem for the future maintainer.  </a:t>
            </a:r>
          </a:p>
          <a:p>
            <a:pPr marL="0" indent="0">
              <a:spcBef>
                <a:spcPts val="0"/>
              </a:spcBef>
              <a:buNone/>
            </a:pPr>
            <a:r>
              <a:rPr lang="en-US" sz="2000" dirty="0"/>
              <a:t>	A little plumbers compound will lubricate the threads to keep them 	from sticking and also create a good seal.  </a:t>
            </a:r>
          </a:p>
          <a:p>
            <a:pPr marL="0" indent="0">
              <a:spcBef>
                <a:spcPts val="0"/>
              </a:spcBef>
              <a:buNone/>
            </a:pPr>
            <a:r>
              <a:rPr lang="en-US" sz="2000" dirty="0"/>
              <a:t>	At this point a good hand tightening is all that is necessary.</a:t>
            </a:r>
          </a:p>
          <a:p>
            <a:pPr marL="0" indent="0">
              <a:spcBef>
                <a:spcPts val="0"/>
              </a:spcBef>
              <a:buNone/>
            </a:pPr>
            <a:endParaRPr lang="en-US" sz="2000" dirty="0"/>
          </a:p>
          <a:p>
            <a:pPr>
              <a:buNone/>
            </a:pPr>
            <a:endParaRPr lang="en-US" dirty="0"/>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Apply pipe thread compound to keep it from sticking.</a:t>
            </a:r>
          </a:p>
        </p:txBody>
      </p:sp>
      <p:pic>
        <p:nvPicPr>
          <p:cNvPr id="1026" name="Picture 2" descr="C:\Documents and Settings\tjj7335\Desktop\pipe dope.JPG"/>
          <p:cNvPicPr>
            <a:picLocks noGrp="1" noChangeAspect="1" noChangeArrowheads="1"/>
          </p:cNvPicPr>
          <p:nvPr>
            <p:ph idx="1"/>
          </p:nvPr>
        </p:nvPicPr>
        <p:blipFill>
          <a:blip r:embed="rId2" cstate="print"/>
          <a:srcRect/>
          <a:stretch>
            <a:fillRect/>
          </a:stretch>
        </p:blipFill>
        <p:spPr bwMode="auto">
          <a:xfrm>
            <a:off x="1143000" y="1600200"/>
            <a:ext cx="7010400" cy="5257800"/>
          </a:xfrm>
          <a:prstGeom prst="rect">
            <a:avLst/>
          </a:prstGeom>
          <a:noFill/>
        </p:spPr>
      </p:pic>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Expanding Plug</a:t>
            </a:r>
          </a:p>
        </p:txBody>
      </p:sp>
      <p:sp>
        <p:nvSpPr>
          <p:cNvPr id="3" name="Content Placeholder 2"/>
          <p:cNvSpPr>
            <a:spLocks noGrp="1"/>
          </p:cNvSpPr>
          <p:nvPr>
            <p:ph idx="1"/>
          </p:nvPr>
        </p:nvSpPr>
        <p:spPr/>
        <p:txBody>
          <a:bodyPr/>
          <a:lstStyle/>
          <a:p>
            <a:endParaRPr lang="en-US"/>
          </a:p>
        </p:txBody>
      </p:sp>
      <p:pic>
        <p:nvPicPr>
          <p:cNvPr id="1026" name="Picture 2" descr="C:\Documents and Settings\tjj7335\Desktop\clean out plug.JPG"/>
          <p:cNvPicPr>
            <a:picLocks noChangeAspect="1" noChangeArrowheads="1"/>
          </p:cNvPicPr>
          <p:nvPr/>
        </p:nvPicPr>
        <p:blipFill>
          <a:blip r:embed="rId3" cstate="print"/>
          <a:srcRect/>
          <a:stretch>
            <a:fillRect/>
          </a:stretch>
        </p:blipFill>
        <p:spPr bwMode="auto">
          <a:xfrm>
            <a:off x="381000" y="1295400"/>
            <a:ext cx="8382000" cy="5562600"/>
          </a:xfrm>
          <a:prstGeom prst="rect">
            <a:avLst/>
          </a:prstGeom>
          <a:noFill/>
        </p:spPr>
      </p:pic>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en-US" sz="2000" dirty="0"/>
              <a:t>	Expanding plugs can be tightened and removed by hand quite easily.  </a:t>
            </a:r>
          </a:p>
          <a:p>
            <a:pPr>
              <a:buNone/>
            </a:pPr>
            <a:r>
              <a:rPr lang="en-US" sz="2000" dirty="0"/>
              <a:t>	The external surface must be kept clean, but it is easier to clean than the external threads of the previous plugs.  </a:t>
            </a:r>
          </a:p>
          <a:p>
            <a:pPr>
              <a:buNone/>
            </a:pPr>
            <a:r>
              <a:rPr lang="en-US" sz="2000" dirty="0"/>
              <a:t>	If the plug is stuck you can pull on it with a pliers, but you have to be careful not to damage the threads that are used for compressing and expanding the plug.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ctr">
              <a:buNone/>
            </a:pPr>
            <a:r>
              <a:rPr lang="en-US" sz="2800" b="1" dirty="0"/>
              <a:t>26 – Air inlet hole for drain back  </a:t>
            </a:r>
          </a:p>
          <a:p>
            <a:pPr algn="ctr">
              <a:buNone/>
            </a:pPr>
            <a:r>
              <a:rPr lang="en-US" sz="2000" dirty="0"/>
              <a:t>(to break any vacuum lock and allow the lateral to drain back)</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4754563"/>
          </a:xfrm>
        </p:spPr>
        <p:txBody>
          <a:bodyPr>
            <a:normAutofit/>
          </a:bodyPr>
          <a:lstStyle/>
          <a:p>
            <a:pPr>
              <a:buNone/>
            </a:pPr>
            <a:r>
              <a:rPr lang="en-US" sz="2000" dirty="0"/>
              <a:t>	To allow the laterals to drain after the pump shuts off you must have an air inlet hole near the top of the pipe to “break the vacuum”.  </a:t>
            </a:r>
          </a:p>
          <a:p>
            <a:pPr>
              <a:buNone/>
            </a:pPr>
            <a:r>
              <a:rPr lang="en-US" sz="2000" dirty="0"/>
              <a:t>	</a:t>
            </a:r>
          </a:p>
          <a:p>
            <a:pPr>
              <a:buNone/>
            </a:pPr>
            <a:r>
              <a:rPr lang="en-US" sz="2000" dirty="0"/>
              <a:t>	Prior to the latest code (2011 purple code), this hole was put near the top of the cap on the end of the lateral.</a:t>
            </a:r>
          </a:p>
          <a:p>
            <a:pPr>
              <a:buNone/>
            </a:pPr>
            <a:r>
              <a:rPr lang="en-US" sz="2000" dirty="0"/>
              <a:t>	</a:t>
            </a:r>
          </a:p>
          <a:p>
            <a:pPr>
              <a:buNone/>
            </a:pPr>
            <a:r>
              <a:rPr lang="en-US" sz="2000" dirty="0"/>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Float wires leaving the riser through a pipe</a:t>
            </a:r>
          </a:p>
        </p:txBody>
      </p:sp>
      <p:pic>
        <p:nvPicPr>
          <p:cNvPr id="7" name="Picture 2"/>
          <p:cNvPicPr>
            <a:picLocks noGrp="1" noChangeAspect="1" noChangeArrowheads="1"/>
          </p:cNvPicPr>
          <p:nvPr>
            <p:ph idx="1"/>
          </p:nvPr>
        </p:nvPicPr>
        <p:blipFill>
          <a:blip r:embed="rId2" cstate="print"/>
          <a:srcRect t="9333" b="13333"/>
          <a:stretch>
            <a:fillRect/>
          </a:stretch>
        </p:blipFill>
        <p:spPr bwMode="auto">
          <a:xfrm>
            <a:off x="228600" y="1718310"/>
            <a:ext cx="8686800" cy="5139690"/>
          </a:xfrm>
          <a:prstGeom prst="rect">
            <a:avLst/>
          </a:prstGeom>
          <a:noFill/>
          <a:ln w="9525">
            <a:noFill/>
            <a:miter lim="800000"/>
            <a:headEnd/>
            <a:tailEnd/>
          </a:ln>
          <a:effectLst/>
        </p:spPr>
      </p:pic>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Air inlet hole near the top of the end cap</a:t>
            </a:r>
            <a:endParaRPr lang="en-US" sz="2800" b="1" dirty="0"/>
          </a:p>
        </p:txBody>
      </p:sp>
      <p:pic>
        <p:nvPicPr>
          <p:cNvPr id="3074" name="Picture 2" descr="C:\Documents and Settings\tjj7335\Desktop\Troy's files\misc county septic\septic pictures\7 air inlet on end.JPG"/>
          <p:cNvPicPr>
            <a:picLocks noChangeAspect="1" noChangeArrowheads="1"/>
          </p:cNvPicPr>
          <p:nvPr/>
        </p:nvPicPr>
        <p:blipFill>
          <a:blip r:embed="rId2" cstate="print"/>
          <a:srcRect b="18433"/>
          <a:stretch>
            <a:fillRect/>
          </a:stretch>
        </p:blipFill>
        <p:spPr bwMode="auto">
          <a:xfrm>
            <a:off x="914400" y="1600200"/>
            <a:ext cx="7236224" cy="4427504"/>
          </a:xfrm>
          <a:prstGeom prst="rect">
            <a:avLst/>
          </a:prstGeom>
          <a:noFill/>
        </p:spPr>
      </p:pic>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600200"/>
            <a:ext cx="8229600" cy="4525963"/>
          </a:xfrm>
        </p:spPr>
        <p:txBody>
          <a:bodyPr>
            <a:normAutofit/>
          </a:bodyPr>
          <a:lstStyle/>
          <a:p>
            <a:pPr>
              <a:buNone/>
            </a:pPr>
            <a:r>
              <a:rPr lang="en-US" sz="2000" dirty="0"/>
              <a:t>	Regardless if you put a hole on the end cap, or on the lateral pipe itself in the 12:00, 3:00, 6:00 or 9:00 position, each of these positions has an equal possibility of being plugged by the covering rock.</a:t>
            </a:r>
          </a:p>
          <a:p>
            <a:pPr>
              <a:buNone/>
            </a:pPr>
            <a:endParaRPr lang="en-US" sz="2000" dirty="0"/>
          </a:p>
          <a:p>
            <a:pPr>
              <a:buNone/>
            </a:pPr>
            <a:r>
              <a:rPr lang="en-US" sz="2000" dirty="0"/>
              <a:t>	This concept applies just as equally to the perforations as it does the air inlet hole.</a:t>
            </a:r>
          </a:p>
          <a:p>
            <a:pPr>
              <a:buNone/>
            </a:pPr>
            <a:endParaRPr lang="en-US" sz="2000" dirty="0"/>
          </a:p>
          <a:p>
            <a:pPr>
              <a:buNone/>
            </a:pPr>
            <a:r>
              <a:rPr lang="en-US" sz="2000" dirty="0"/>
              <a:t>	</a:t>
            </a:r>
            <a:endParaRPr lang="en-US" dirty="0"/>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
            <a:ext cx="8610600" cy="1706562"/>
          </a:xfrm>
        </p:spPr>
        <p:txBody>
          <a:bodyPr>
            <a:noAutofit/>
          </a:bodyPr>
          <a:lstStyle/>
          <a:p>
            <a:r>
              <a:rPr lang="en-US" sz="2800" dirty="0"/>
              <a:t>The air inlet hole / perforation has an equal probability </a:t>
            </a:r>
            <a:br>
              <a:rPr lang="en-US" sz="2800" dirty="0"/>
            </a:br>
            <a:r>
              <a:rPr lang="en-US" sz="2800" dirty="0"/>
              <a:t>of being plugged given any of the different positions.</a:t>
            </a:r>
            <a:br>
              <a:rPr lang="en-US" sz="2800" b="1" dirty="0"/>
            </a:br>
            <a:br>
              <a:rPr lang="en-US" sz="2000" b="1" dirty="0"/>
            </a:br>
            <a:br>
              <a:rPr lang="en-US" sz="2000" dirty="0"/>
            </a:br>
            <a:r>
              <a:rPr lang="en-US" sz="2000" dirty="0"/>
              <a:t>3:00                     6:00                   9:00                    12:00</a:t>
            </a:r>
          </a:p>
        </p:txBody>
      </p:sp>
      <p:pic>
        <p:nvPicPr>
          <p:cNvPr id="3074" name="Picture 2" descr="C:\Documents and Settings\tjj7335\Desktop\clock.bmp"/>
          <p:cNvPicPr>
            <a:picLocks noGrp="1" noChangeAspect="1" noChangeArrowheads="1"/>
          </p:cNvPicPr>
          <p:nvPr>
            <p:ph idx="1"/>
          </p:nvPr>
        </p:nvPicPr>
        <p:blipFill>
          <a:blip r:embed="rId2" cstate="print"/>
          <a:srcRect t="12500" b="22500"/>
          <a:stretch>
            <a:fillRect/>
          </a:stretch>
        </p:blipFill>
        <p:spPr bwMode="auto">
          <a:xfrm>
            <a:off x="990600" y="2057400"/>
            <a:ext cx="7162800" cy="3268980"/>
          </a:xfrm>
          <a:prstGeom prst="rect">
            <a:avLst/>
          </a:prstGeom>
          <a:noFill/>
        </p:spPr>
      </p:pic>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830763"/>
          </a:xfrm>
        </p:spPr>
        <p:txBody>
          <a:bodyPr>
            <a:normAutofit/>
          </a:bodyPr>
          <a:lstStyle/>
          <a:p>
            <a:pPr marL="0" indent="0">
              <a:spcBef>
                <a:spcPts val="0"/>
              </a:spcBef>
              <a:buNone/>
            </a:pPr>
            <a:r>
              <a:rPr lang="en-US" sz="2000" dirty="0"/>
              <a:t>The best option for an air inlet hole is to put the last perforation at the 12:00 position, and cover it with an orifice shield to keep the rock from plugging it.  </a:t>
            </a:r>
          </a:p>
          <a:p>
            <a:pPr marL="0" indent="0">
              <a:spcBef>
                <a:spcPts val="0"/>
              </a:spcBef>
              <a:buNone/>
            </a:pPr>
            <a:r>
              <a:rPr lang="en-US" sz="2000" dirty="0"/>
              <a:t>Using the last perforation as the air inlet also keeps the hole away from the cleanout box (which usually has no insulation) and reduces the chances of any ice accumulation due to spraying in the cleanout box during the winter months.  </a:t>
            </a:r>
          </a:p>
          <a:p>
            <a:pPr marL="0" indent="0">
              <a:spcBef>
                <a:spcPts val="0"/>
              </a:spcBef>
              <a:buNone/>
            </a:pPr>
            <a:r>
              <a:rPr lang="en-US" sz="2000" dirty="0"/>
              <a:t>Keeping the air inlet hole a few feet from the end of the pipe also reduces the chances of it getting plugged from debris accumulating at the end of the pipe.</a:t>
            </a:r>
          </a:p>
          <a:p>
            <a:pPr marL="0" indent="0">
              <a:spcBef>
                <a:spcPts val="0"/>
              </a:spcBef>
              <a:buNone/>
            </a:pPr>
            <a:endParaRPr lang="en-US" sz="2000" dirty="0"/>
          </a:p>
          <a:p>
            <a:pPr marL="0" indent="0">
              <a:spcBef>
                <a:spcPts val="0"/>
              </a:spcBef>
              <a:buNone/>
            </a:pPr>
            <a:r>
              <a:rPr lang="en-US" sz="2000" dirty="0"/>
              <a:t>Note: the air inlet hole does not have to be at the end of the pipe, it just 	needs to be at the top.  If your pipe is truly level, the air inlet could 	be anywhere along the lateral.</a:t>
            </a:r>
          </a:p>
          <a:p>
            <a:pPr>
              <a:buNone/>
            </a:pPr>
            <a:endParaRPr lang="en-US" dirty="0"/>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Last perforation at the 12:00 position with a shield</a:t>
            </a:r>
            <a:endParaRPr lang="en-US" sz="2800" b="1" dirty="0"/>
          </a:p>
        </p:txBody>
      </p:sp>
      <p:pic>
        <p:nvPicPr>
          <p:cNvPr id="1026" name="Picture 2" descr="C:\Users\tjj7335\Desktop\Picture1.jpg"/>
          <p:cNvPicPr>
            <a:picLocks noGrp="1" noChangeAspect="1" noChangeArrowheads="1"/>
          </p:cNvPicPr>
          <p:nvPr>
            <p:ph idx="1"/>
          </p:nvPr>
        </p:nvPicPr>
        <p:blipFill>
          <a:blip r:embed="rId2" cstate="print"/>
          <a:srcRect b="13910"/>
          <a:stretch>
            <a:fillRect/>
          </a:stretch>
        </p:blipFill>
        <p:spPr bwMode="auto">
          <a:xfrm>
            <a:off x="762000" y="1524000"/>
            <a:ext cx="7696200" cy="4969223"/>
          </a:xfrm>
          <a:prstGeom prst="rect">
            <a:avLst/>
          </a:prstGeom>
          <a:noFill/>
        </p:spPr>
      </p:pic>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868362"/>
          </a:xfrm>
        </p:spPr>
        <p:txBody>
          <a:bodyPr>
            <a:noAutofit/>
          </a:bodyPr>
          <a:lstStyle/>
          <a:p>
            <a:r>
              <a:rPr lang="en-US" sz="2800" dirty="0"/>
              <a:t>Perforations at the 6:00 position with orifice shields</a:t>
            </a:r>
          </a:p>
        </p:txBody>
      </p:sp>
      <p:pic>
        <p:nvPicPr>
          <p:cNvPr id="2050" name="Picture 2" descr="C:\Users\tjj7335\Desktop\Picture2.jpg"/>
          <p:cNvPicPr>
            <a:picLocks noGrp="1" noChangeAspect="1" noChangeArrowheads="1"/>
          </p:cNvPicPr>
          <p:nvPr>
            <p:ph idx="1"/>
          </p:nvPr>
        </p:nvPicPr>
        <p:blipFill>
          <a:blip r:embed="rId2" cstate="print"/>
          <a:srcRect/>
          <a:stretch>
            <a:fillRect/>
          </a:stretch>
        </p:blipFill>
        <p:spPr bwMode="auto">
          <a:xfrm>
            <a:off x="457200" y="1219200"/>
            <a:ext cx="8229600" cy="5638800"/>
          </a:xfrm>
          <a:prstGeom prst="rect">
            <a:avLst/>
          </a:prstGeom>
          <a:noFill/>
        </p:spPr>
      </p:pic>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en-US" sz="2000" dirty="0"/>
              <a:t>	Another option for placement of the air inlet hole is on the underside of the cleanout extension pipe, at an elevation near the top of the lateral.</a:t>
            </a:r>
          </a:p>
          <a:p>
            <a:pPr>
              <a:buNone/>
            </a:pPr>
            <a:endParaRPr lang="en-US" sz="2000" dirty="0"/>
          </a:p>
          <a:p>
            <a:pPr>
              <a:buNone/>
            </a:pPr>
            <a:r>
              <a:rPr lang="en-US" sz="2000" dirty="0"/>
              <a:t>	The idea being that when you lay the pipe this hole is not on the rock, and when you cover the pipe with rock, it will leave a small cavity under the pipe and not plug your air inlet hole.</a:t>
            </a:r>
          </a:p>
          <a:p>
            <a:pPr>
              <a:buNone/>
            </a:pPr>
            <a:endParaRPr lang="en-US" sz="2000" dirty="0"/>
          </a:p>
          <a:p>
            <a:pPr>
              <a:buNone/>
            </a:pPr>
            <a:r>
              <a:rPr lang="en-US" sz="2000" dirty="0"/>
              <a:t>	The hole must be kept at a level near the top of the lateral but not so high as to be above the covering rock.   An inlet hole above the rock would create spraying and increased risk of winter icing inside the cleanout box.</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Air inlet hole above top of lateral, but still in the rock.</a:t>
            </a:r>
          </a:p>
        </p:txBody>
      </p:sp>
      <p:sp>
        <p:nvSpPr>
          <p:cNvPr id="3" name="Content Placeholder 2"/>
          <p:cNvSpPr>
            <a:spLocks noGrp="1"/>
          </p:cNvSpPr>
          <p:nvPr>
            <p:ph idx="1"/>
          </p:nvPr>
        </p:nvSpPr>
        <p:spPr/>
        <p:txBody>
          <a:bodyPr/>
          <a:lstStyle/>
          <a:p>
            <a:r>
              <a:rPr lang="en-US" dirty="0"/>
              <a:t>Picture of </a:t>
            </a:r>
            <a:r>
              <a:rPr lang="en-US" dirty="0" err="1"/>
              <a:t>perf</a:t>
            </a:r>
            <a:r>
              <a:rPr lang="en-US" dirty="0"/>
              <a:t> on underside of sweep.</a:t>
            </a:r>
          </a:p>
        </p:txBody>
      </p:sp>
      <p:pic>
        <p:nvPicPr>
          <p:cNvPr id="1026" name="Picture 2" descr="E:\DCIM\100K7300\100_1001.JPG"/>
          <p:cNvPicPr>
            <a:picLocks noChangeAspect="1" noChangeArrowheads="1"/>
          </p:cNvPicPr>
          <p:nvPr/>
        </p:nvPicPr>
        <p:blipFill>
          <a:blip r:embed="rId2" cstate="print"/>
          <a:srcRect l="2212" t="4469" r="4423" b="19365"/>
          <a:stretch>
            <a:fillRect/>
          </a:stretch>
        </p:blipFill>
        <p:spPr bwMode="auto">
          <a:xfrm>
            <a:off x="304800" y="1634539"/>
            <a:ext cx="8625236" cy="5223461"/>
          </a:xfrm>
          <a:prstGeom prst="rect">
            <a:avLst/>
          </a:prstGeom>
          <a:noFill/>
        </p:spPr>
      </p:pic>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en-US" sz="2000" dirty="0"/>
              <a:t>	These two air inlet options are the only reasonable options.</a:t>
            </a:r>
          </a:p>
          <a:p>
            <a:pPr>
              <a:buNone/>
            </a:pPr>
            <a:endParaRPr lang="en-US" sz="2000" dirty="0"/>
          </a:p>
          <a:p>
            <a:pPr>
              <a:buNone/>
            </a:pPr>
            <a:r>
              <a:rPr lang="en-US" sz="2000" dirty="0"/>
              <a:t>	Any other location is at a high risk of being plugged by the rock, or creating an icing condition inside the cleanout box.</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buNone/>
            </a:pPr>
            <a:r>
              <a:rPr lang="en-US" sz="2800" b="1" dirty="0"/>
              <a:t>27 - Supply line Drain-back concerns</a:t>
            </a:r>
          </a:p>
          <a:p>
            <a:pPr>
              <a:buNone/>
            </a:pP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382000" cy="1143000"/>
          </a:xfrm>
        </p:spPr>
        <p:txBody>
          <a:bodyPr>
            <a:normAutofit/>
          </a:bodyPr>
          <a:lstStyle/>
          <a:p>
            <a:r>
              <a:rPr lang="en-US" sz="2800" dirty="0"/>
              <a:t>Conduit pipe from a tank must stop short and be sealed.  </a:t>
            </a:r>
            <a:br>
              <a:rPr lang="en-US" sz="2800" dirty="0"/>
            </a:br>
            <a:endParaRPr lang="en-US" sz="2800" dirty="0"/>
          </a:p>
        </p:txBody>
      </p:sp>
      <p:pic>
        <p:nvPicPr>
          <p:cNvPr id="3075" name="Picture 3" descr="C:\Documents and Settings\tjj7335\Desktop\Picture2.jpg"/>
          <p:cNvPicPr>
            <a:picLocks noGrp="1" noChangeAspect="1" noChangeArrowheads="1"/>
          </p:cNvPicPr>
          <p:nvPr>
            <p:ph idx="1"/>
          </p:nvPr>
        </p:nvPicPr>
        <p:blipFill>
          <a:blip r:embed="rId2" cstate="print"/>
          <a:srcRect l="12581"/>
          <a:stretch>
            <a:fillRect/>
          </a:stretch>
        </p:blipFill>
        <p:spPr bwMode="auto">
          <a:xfrm>
            <a:off x="1371600" y="1523507"/>
            <a:ext cx="6217708" cy="5334493"/>
          </a:xfrm>
          <a:prstGeom prst="rect">
            <a:avLst/>
          </a:prstGeom>
          <a:noFill/>
        </p:spPr>
      </p:pic>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135563"/>
          </a:xfrm>
        </p:spPr>
        <p:txBody>
          <a:bodyPr>
            <a:normAutofit fontScale="85000" lnSpcReduction="20000"/>
          </a:bodyPr>
          <a:lstStyle/>
          <a:p>
            <a:pPr marL="0" indent="0">
              <a:lnSpc>
                <a:spcPct val="120000"/>
              </a:lnSpc>
              <a:spcBef>
                <a:spcPts val="0"/>
              </a:spcBef>
              <a:buNone/>
            </a:pPr>
            <a:r>
              <a:rPr lang="en-US" sz="2000" dirty="0"/>
              <a:t>Our designs calculate the amount of </a:t>
            </a:r>
            <a:r>
              <a:rPr lang="en-US" sz="2000" dirty="0" err="1"/>
              <a:t>drainback</a:t>
            </a:r>
            <a:r>
              <a:rPr lang="en-US" sz="2000" dirty="0"/>
              <a:t> for the supply line only.  This doesn’t account for the unknown amount that will also </a:t>
            </a:r>
            <a:r>
              <a:rPr lang="en-US" sz="2000" dirty="0" err="1"/>
              <a:t>drainback</a:t>
            </a:r>
            <a:r>
              <a:rPr lang="en-US" sz="2000" dirty="0"/>
              <a:t> from the laterals and the manifold.</a:t>
            </a:r>
          </a:p>
          <a:p>
            <a:pPr marL="0" indent="0">
              <a:lnSpc>
                <a:spcPct val="120000"/>
              </a:lnSpc>
              <a:spcBef>
                <a:spcPts val="0"/>
              </a:spcBef>
              <a:buNone/>
            </a:pPr>
            <a:r>
              <a:rPr lang="en-US" sz="2000" dirty="0"/>
              <a:t>In most cases this extra amount from the laterals or manifold is a trivial amount.  However, when you have a micro-dosed system, this extra </a:t>
            </a:r>
            <a:r>
              <a:rPr lang="en-US" sz="2000" dirty="0" err="1"/>
              <a:t>drainback</a:t>
            </a:r>
            <a:r>
              <a:rPr lang="en-US" sz="2000" dirty="0"/>
              <a:t> can become a large percentage of the dose amount. </a:t>
            </a:r>
          </a:p>
          <a:p>
            <a:pPr marL="0" indent="0">
              <a:lnSpc>
                <a:spcPct val="120000"/>
              </a:lnSpc>
              <a:spcBef>
                <a:spcPts val="0"/>
              </a:spcBef>
              <a:buNone/>
            </a:pPr>
            <a:r>
              <a:rPr lang="en-US" sz="2000" dirty="0"/>
              <a:t>This will create a situation where your pump timer settings are not “moving” the water the way you intended, too much of it is coming back.</a:t>
            </a:r>
          </a:p>
          <a:p>
            <a:pPr marL="0" indent="0">
              <a:lnSpc>
                <a:spcPct val="120000"/>
              </a:lnSpc>
              <a:spcBef>
                <a:spcPts val="0"/>
              </a:spcBef>
              <a:buNone/>
            </a:pPr>
            <a:r>
              <a:rPr lang="en-US" sz="2000" dirty="0"/>
              <a:t>Under this scenario the amount of </a:t>
            </a:r>
            <a:r>
              <a:rPr lang="en-US" sz="2000" dirty="0" err="1"/>
              <a:t>drainback</a:t>
            </a:r>
            <a:r>
              <a:rPr lang="en-US" sz="2000" dirty="0"/>
              <a:t> calculated is far from correct. The pump counter and elapsed time meter values will incorrectly show a flow value far greater than the actual water use.</a:t>
            </a:r>
          </a:p>
          <a:p>
            <a:pPr marL="0" indent="0">
              <a:lnSpc>
                <a:spcPct val="120000"/>
              </a:lnSpc>
              <a:spcBef>
                <a:spcPts val="0"/>
              </a:spcBef>
              <a:buNone/>
            </a:pPr>
            <a:r>
              <a:rPr lang="en-US" sz="2000" dirty="0"/>
              <a:t>	</a:t>
            </a:r>
          </a:p>
          <a:p>
            <a:pPr marL="0" indent="0">
              <a:lnSpc>
                <a:spcPct val="120000"/>
              </a:lnSpc>
              <a:spcBef>
                <a:spcPts val="0"/>
              </a:spcBef>
              <a:buNone/>
            </a:pPr>
            <a:r>
              <a:rPr lang="en-US" sz="2000" dirty="0"/>
              <a:t>When necessary the designer may require you to “top feed” the manifold to control the amount of </a:t>
            </a:r>
            <a:r>
              <a:rPr lang="en-US" sz="2000" dirty="0" err="1"/>
              <a:t>drainback</a:t>
            </a:r>
            <a:r>
              <a:rPr lang="en-US" sz="2000" dirty="0"/>
              <a:t>, and correct this situation.  </a:t>
            </a:r>
          </a:p>
          <a:p>
            <a:pPr marL="0" indent="0">
              <a:lnSpc>
                <a:spcPct val="120000"/>
              </a:lnSpc>
              <a:spcBef>
                <a:spcPts val="0"/>
              </a:spcBef>
              <a:buNone/>
            </a:pPr>
            <a:endParaRPr lang="en-US" sz="2000" dirty="0"/>
          </a:p>
          <a:p>
            <a:pPr marL="0" indent="0">
              <a:lnSpc>
                <a:spcPct val="120000"/>
              </a:lnSpc>
              <a:spcBef>
                <a:spcPts val="0"/>
              </a:spcBef>
              <a:buNone/>
            </a:pPr>
            <a:r>
              <a:rPr lang="en-US" sz="2000" dirty="0"/>
              <a:t>The following examples will explain how to build this corrective feature.</a:t>
            </a:r>
          </a:p>
          <a:p>
            <a:pPr marL="0" indent="0">
              <a:lnSpc>
                <a:spcPct val="120000"/>
              </a:lnSpc>
              <a:spcBef>
                <a:spcPts val="0"/>
              </a:spcBef>
              <a:buNone/>
            </a:pPr>
            <a:r>
              <a:rPr lang="en-US" sz="2000" dirty="0"/>
              <a:t>This will let the supply line drain back, but not the laterals or manifold.</a:t>
            </a:r>
          </a:p>
          <a:p>
            <a:pPr>
              <a:lnSpc>
                <a:spcPct val="120000"/>
              </a:lnSpc>
              <a:spcBef>
                <a:spcPts val="0"/>
              </a:spcBef>
              <a:buNone/>
            </a:pPr>
            <a:r>
              <a:rPr lang="en-US" sz="2000" dirty="0"/>
              <a:t>	</a:t>
            </a:r>
          </a:p>
          <a:p>
            <a:pPr>
              <a:lnSpc>
                <a:spcPct val="120000"/>
              </a:lnSpc>
              <a:spcBef>
                <a:spcPts val="0"/>
              </a:spcBef>
              <a:buNone/>
            </a:pPr>
            <a:endParaRPr lang="en-US" sz="2000" dirty="0"/>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Top feeding the middle of the manifold</a:t>
            </a:r>
          </a:p>
        </p:txBody>
      </p:sp>
      <p:pic>
        <p:nvPicPr>
          <p:cNvPr id="6146" name="Picture 2" descr="E:\DCIM\100K7300\100_0992.JPG"/>
          <p:cNvPicPr>
            <a:picLocks noGrp="1" noChangeAspect="1" noChangeArrowheads="1"/>
          </p:cNvPicPr>
          <p:nvPr>
            <p:ph idx="1"/>
          </p:nvPr>
        </p:nvPicPr>
        <p:blipFill>
          <a:blip r:embed="rId3" cstate="print"/>
          <a:srcRect/>
          <a:stretch>
            <a:fillRect/>
          </a:stretch>
        </p:blipFill>
        <p:spPr bwMode="auto">
          <a:xfrm>
            <a:off x="-94757" y="1371600"/>
            <a:ext cx="9238758" cy="5486400"/>
          </a:xfrm>
          <a:prstGeom prst="rect">
            <a:avLst/>
          </a:prstGeom>
          <a:noFill/>
        </p:spPr>
      </p:pic>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Top feeding the middle of the manifold</a:t>
            </a:r>
          </a:p>
        </p:txBody>
      </p:sp>
      <p:pic>
        <p:nvPicPr>
          <p:cNvPr id="1026" name="Picture 2" descr="H:\septic pictures\top feed1.JPG"/>
          <p:cNvPicPr>
            <a:picLocks noGrp="1" noChangeAspect="1" noChangeArrowheads="1"/>
          </p:cNvPicPr>
          <p:nvPr>
            <p:ph idx="1"/>
          </p:nvPr>
        </p:nvPicPr>
        <p:blipFill>
          <a:blip r:embed="rId2" cstate="print"/>
          <a:srcRect t="12903" b="9217"/>
          <a:stretch>
            <a:fillRect/>
          </a:stretch>
        </p:blipFill>
        <p:spPr bwMode="auto">
          <a:xfrm>
            <a:off x="0" y="1524001"/>
            <a:ext cx="9131889" cy="5334000"/>
          </a:xfrm>
          <a:prstGeom prst="rect">
            <a:avLst/>
          </a:prstGeom>
          <a:noFill/>
        </p:spPr>
      </p:pic>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Top feeding the end of a manifold</a:t>
            </a:r>
          </a:p>
        </p:txBody>
      </p:sp>
      <p:pic>
        <p:nvPicPr>
          <p:cNvPr id="2050" name="Picture 2" descr="C:\Documents and Settings\tjj7335\Desktop\top feed 1.jpeg"/>
          <p:cNvPicPr>
            <a:picLocks noGrp="1" noChangeAspect="1" noChangeArrowheads="1"/>
          </p:cNvPicPr>
          <p:nvPr>
            <p:ph idx="1"/>
          </p:nvPr>
        </p:nvPicPr>
        <p:blipFill>
          <a:blip r:embed="rId3" cstate="print"/>
          <a:srcRect/>
          <a:stretch>
            <a:fillRect/>
          </a:stretch>
        </p:blipFill>
        <p:spPr bwMode="auto">
          <a:xfrm>
            <a:off x="1" y="1447800"/>
            <a:ext cx="9144000" cy="5410200"/>
          </a:xfrm>
          <a:prstGeom prst="rect">
            <a:avLst/>
          </a:prstGeom>
          <a:noFill/>
        </p:spPr>
      </p:pic>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en-US" sz="2000" dirty="0"/>
              <a:t>	In addition, a vacuum break  (air inlet hole) should be drilled at the “top feed”  high point of the supply line.  Either on the side or top of the fitting, and then covered with a perforation shield to prevent plugging.</a:t>
            </a:r>
          </a:p>
          <a:p>
            <a:pPr>
              <a:buNone/>
            </a:pPr>
            <a:r>
              <a:rPr lang="en-US" sz="2000" dirty="0"/>
              <a:t>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Vacuum break at the “top feed” point of the</a:t>
            </a:r>
            <a:br>
              <a:rPr lang="en-US" sz="2800" dirty="0"/>
            </a:br>
            <a:r>
              <a:rPr lang="en-US" sz="2800" dirty="0"/>
              <a:t> supply line, covered with a perforation shield.</a:t>
            </a:r>
          </a:p>
        </p:txBody>
      </p:sp>
      <p:pic>
        <p:nvPicPr>
          <p:cNvPr id="2050" name="Picture 2" descr="C:\Users\tjj7335\Desktop\Picture1.jpg"/>
          <p:cNvPicPr>
            <a:picLocks noGrp="1" noChangeAspect="1" noChangeArrowheads="1"/>
          </p:cNvPicPr>
          <p:nvPr>
            <p:ph idx="1"/>
          </p:nvPr>
        </p:nvPicPr>
        <p:blipFill>
          <a:blip r:embed="rId3" cstate="print"/>
          <a:srcRect/>
          <a:stretch>
            <a:fillRect/>
          </a:stretch>
        </p:blipFill>
        <p:spPr bwMode="auto">
          <a:xfrm>
            <a:off x="0" y="1838288"/>
            <a:ext cx="9144000" cy="5019712"/>
          </a:xfrm>
          <a:prstGeom prst="rect">
            <a:avLst/>
          </a:prstGeom>
          <a:noFill/>
        </p:spPr>
      </p:pic>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spcBef>
                <a:spcPts val="0"/>
              </a:spcBef>
              <a:buNone/>
            </a:pPr>
            <a:r>
              <a:rPr lang="en-US" sz="2000" dirty="0"/>
              <a:t>With this method the air break  will stop any siphoning, and all the pipes will drain as they were meant to.  </a:t>
            </a:r>
          </a:p>
          <a:p>
            <a:pPr marL="0" indent="0">
              <a:spcBef>
                <a:spcPts val="0"/>
              </a:spcBef>
              <a:buNone/>
            </a:pPr>
            <a:r>
              <a:rPr lang="en-US" sz="2000" dirty="0"/>
              <a:t>The water in the manifold and laterals will continue on to the </a:t>
            </a:r>
            <a:r>
              <a:rPr lang="en-US" sz="2000" dirty="0" err="1"/>
              <a:t>drainfield</a:t>
            </a:r>
            <a:r>
              <a:rPr lang="en-US" sz="2000" dirty="0"/>
              <a:t>, and the supply line will drain back to the lift tank.  All lines will now operate as they were originally designed to.</a:t>
            </a:r>
          </a:p>
          <a:p>
            <a:pPr marL="0" indent="0">
              <a:spcBef>
                <a:spcPts val="0"/>
              </a:spcBef>
              <a:buNone/>
            </a:pPr>
            <a:r>
              <a:rPr lang="en-US" sz="2000" dirty="0"/>
              <a:t>  </a:t>
            </a:r>
          </a:p>
          <a:p>
            <a:pPr marL="0" indent="0">
              <a:spcBef>
                <a:spcPts val="0"/>
              </a:spcBef>
              <a:buNone/>
            </a:pPr>
            <a:r>
              <a:rPr lang="en-US" sz="2000" dirty="0"/>
              <a:t>In this manner the design calculations will remain accurate so the pump timer settings will move the water as intended.   </a:t>
            </a:r>
          </a:p>
          <a:p>
            <a:pPr marL="0" indent="0">
              <a:spcBef>
                <a:spcPts val="0"/>
              </a:spcBef>
              <a:buNone/>
            </a:pPr>
            <a:r>
              <a:rPr lang="en-US" sz="2000" dirty="0"/>
              <a:t>The pump counter and/or elapsed time meter readings will now give a more accurate description of how the system is operating.</a:t>
            </a:r>
          </a:p>
          <a:p>
            <a:pPr marL="0" indent="0">
              <a:spcBef>
                <a:spcPts val="0"/>
              </a:spcBef>
              <a:buNone/>
            </a:pPr>
            <a:endParaRPr lang="en-US" sz="2000" dirty="0"/>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buNone/>
            </a:pPr>
            <a:r>
              <a:rPr lang="en-US" sz="2800" b="1" dirty="0"/>
              <a:t>28 - Cleanout enclosures</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6019800"/>
          </a:xfrm>
        </p:spPr>
        <p:txBody>
          <a:bodyPr>
            <a:normAutofit lnSpcReduction="10000"/>
          </a:bodyPr>
          <a:lstStyle/>
          <a:p>
            <a:pPr marL="0" indent="0">
              <a:lnSpc>
                <a:spcPct val="110000"/>
              </a:lnSpc>
              <a:spcBef>
                <a:spcPts val="0"/>
              </a:spcBef>
              <a:buNone/>
            </a:pPr>
            <a:r>
              <a:rPr lang="en-US" sz="2000" dirty="0"/>
              <a:t>There are a variety of choices for the housing of the lateral clean out and shut-off assemblies.</a:t>
            </a:r>
          </a:p>
          <a:p>
            <a:pPr marL="0" indent="0">
              <a:lnSpc>
                <a:spcPct val="110000"/>
              </a:lnSpc>
              <a:spcBef>
                <a:spcPts val="0"/>
              </a:spcBef>
              <a:buNone/>
            </a:pPr>
            <a:endParaRPr lang="en-US" sz="2000" dirty="0"/>
          </a:p>
          <a:p>
            <a:pPr marL="0" indent="0">
              <a:lnSpc>
                <a:spcPct val="110000"/>
              </a:lnSpc>
              <a:spcBef>
                <a:spcPts val="0"/>
              </a:spcBef>
              <a:buNone/>
            </a:pPr>
            <a:r>
              <a:rPr lang="en-US" sz="2000" dirty="0"/>
              <a:t>The housing must provide enough room to:</a:t>
            </a:r>
          </a:p>
          <a:p>
            <a:pPr marL="0" indent="0">
              <a:lnSpc>
                <a:spcPct val="110000"/>
              </a:lnSpc>
              <a:spcBef>
                <a:spcPts val="0"/>
              </a:spcBef>
              <a:buNone/>
            </a:pPr>
            <a:r>
              <a:rPr lang="en-US" sz="2000" dirty="0"/>
              <a:t>	- allow reasonable access turn the ball valve on and off, or remove 	   the threaded end cap,</a:t>
            </a:r>
          </a:p>
          <a:p>
            <a:pPr marL="0" indent="0">
              <a:lnSpc>
                <a:spcPct val="110000"/>
              </a:lnSpc>
              <a:spcBef>
                <a:spcPts val="0"/>
              </a:spcBef>
              <a:buNone/>
            </a:pPr>
            <a:r>
              <a:rPr lang="en-US" sz="2000" dirty="0"/>
              <a:t>	- allow the flushing of the lateral, and for it to drain into the </a:t>
            </a:r>
            <a:r>
              <a:rPr lang="en-US" sz="2000" dirty="0" err="1"/>
              <a:t>rockbed</a:t>
            </a:r>
            <a:r>
              <a:rPr lang="en-US" sz="2000" dirty="0"/>
              <a:t> 	   and not all over the yard.</a:t>
            </a:r>
          </a:p>
          <a:p>
            <a:pPr marL="0" indent="0">
              <a:lnSpc>
                <a:spcPct val="110000"/>
              </a:lnSpc>
              <a:spcBef>
                <a:spcPts val="0"/>
              </a:spcBef>
              <a:buNone/>
            </a:pPr>
            <a:r>
              <a:rPr lang="en-US" sz="2000" dirty="0"/>
              <a:t>	</a:t>
            </a:r>
          </a:p>
          <a:p>
            <a:pPr marL="0" indent="0">
              <a:lnSpc>
                <a:spcPct val="110000"/>
              </a:lnSpc>
              <a:spcBef>
                <a:spcPts val="0"/>
              </a:spcBef>
              <a:buNone/>
            </a:pPr>
            <a:r>
              <a:rPr lang="en-US" sz="2000" dirty="0"/>
              <a:t>The housing must also be elevated slightly to prevent surface run-off from entering and flooding the </a:t>
            </a:r>
            <a:r>
              <a:rPr lang="en-US" sz="2000" dirty="0" err="1"/>
              <a:t>drainfield</a:t>
            </a:r>
            <a:r>
              <a:rPr lang="en-US" sz="2000" dirty="0"/>
              <a:t>.</a:t>
            </a:r>
          </a:p>
          <a:p>
            <a:pPr marL="0" indent="0">
              <a:lnSpc>
                <a:spcPct val="110000"/>
              </a:lnSpc>
              <a:spcBef>
                <a:spcPts val="0"/>
              </a:spcBef>
              <a:buNone/>
            </a:pPr>
            <a:endParaRPr lang="en-US" sz="2000" dirty="0"/>
          </a:p>
          <a:p>
            <a:pPr marL="0" indent="0">
              <a:lnSpc>
                <a:spcPct val="110000"/>
              </a:lnSpc>
              <a:spcBef>
                <a:spcPts val="0"/>
              </a:spcBef>
              <a:buNone/>
            </a:pPr>
            <a:r>
              <a:rPr lang="en-US" sz="2000" dirty="0"/>
              <a:t>The following examples show an 8” round landscape enclosure, a 6” diameter PVC pipe, and a 4” PVC pipe.  </a:t>
            </a:r>
          </a:p>
          <a:p>
            <a:pPr marL="0" indent="0">
              <a:lnSpc>
                <a:spcPct val="110000"/>
              </a:lnSpc>
              <a:spcBef>
                <a:spcPts val="0"/>
              </a:spcBef>
              <a:buNone/>
            </a:pPr>
            <a:r>
              <a:rPr lang="en-US" sz="2000" dirty="0"/>
              <a:t>If using the PVC pipe, pulling the cap off may also pull the pipe out of the ground.  In this case the same protective measures must be taken as with inspection pipes.  It will need to be secured so that removing the cap does not pull the pipe out of the ground as well.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8” round landscape box</a:t>
            </a:r>
          </a:p>
        </p:txBody>
      </p:sp>
      <p:pic>
        <p:nvPicPr>
          <p:cNvPr id="1026" name="Picture 2" descr="C:\Documents and Settings\Administrator\Desktop\100_1035.JPG"/>
          <p:cNvPicPr>
            <a:picLocks noGrp="1" noChangeAspect="1" noChangeArrowheads="1"/>
          </p:cNvPicPr>
          <p:nvPr>
            <p:ph idx="1"/>
          </p:nvPr>
        </p:nvPicPr>
        <p:blipFill>
          <a:blip r:embed="rId3" cstate="print"/>
          <a:srcRect/>
          <a:stretch>
            <a:fillRect/>
          </a:stretch>
        </p:blipFill>
        <p:spPr bwMode="auto">
          <a:xfrm>
            <a:off x="533400" y="1295400"/>
            <a:ext cx="8077200" cy="5450192"/>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External  splice boxes</a:t>
            </a:r>
          </a:p>
        </p:txBody>
      </p:sp>
      <p:sp>
        <p:nvSpPr>
          <p:cNvPr id="3" name="Content Placeholder 2"/>
          <p:cNvSpPr>
            <a:spLocks noGrp="1"/>
          </p:cNvSpPr>
          <p:nvPr>
            <p:ph idx="1"/>
          </p:nvPr>
        </p:nvSpPr>
        <p:spPr/>
        <p:txBody>
          <a:bodyPr>
            <a:normAutofit/>
          </a:bodyPr>
          <a:lstStyle/>
          <a:p>
            <a:pPr marL="0" indent="0">
              <a:spcBef>
                <a:spcPts val="0"/>
              </a:spcBef>
              <a:buNone/>
            </a:pPr>
            <a:r>
              <a:rPr lang="en-US" sz="2000" dirty="0"/>
              <a:t>On simpler systems that do not require a control panel, a splice box or waterproof outlet box is used to house the power outlet for a standard “piggyback” assembly.  This housing is often attached to a 4x4 post.  </a:t>
            </a:r>
          </a:p>
          <a:p>
            <a:pPr marL="0" indent="0">
              <a:spcBef>
                <a:spcPts val="0"/>
              </a:spcBef>
              <a:buNone/>
            </a:pPr>
            <a:r>
              <a:rPr lang="en-US" sz="2000" dirty="0"/>
              <a:t>	</a:t>
            </a:r>
          </a:p>
          <a:p>
            <a:pPr marL="0" indent="0">
              <a:spcBef>
                <a:spcPts val="0"/>
              </a:spcBef>
              <a:buNone/>
            </a:pPr>
            <a:r>
              <a:rPr lang="en-US" sz="2000" dirty="0"/>
              <a:t>Similar to the control panel set up, a pipe from the riser will bring the float &amp; pump wires to the post but stop short of the splice box.  </a:t>
            </a:r>
          </a:p>
          <a:p>
            <a:pPr marL="0" indent="0">
              <a:spcBef>
                <a:spcPts val="0"/>
              </a:spcBef>
              <a:buNone/>
            </a:pPr>
            <a:r>
              <a:rPr lang="en-US" sz="2000" dirty="0"/>
              <a:t>From here the wires alone will continue to the box with the power outlet.  This method is successful in keeping the sewer gases from reaching the outlet box and similarly corroding the plug in. </a:t>
            </a:r>
          </a:p>
          <a:p>
            <a:pPr marL="0" indent="0">
              <a:spcBef>
                <a:spcPts val="0"/>
              </a:spcBef>
              <a:buNone/>
            </a:pPr>
            <a:endParaRPr lang="en-US" sz="2000" dirty="0"/>
          </a:p>
          <a:p>
            <a:pPr marL="0" indent="0">
              <a:spcBef>
                <a:spcPts val="0"/>
              </a:spcBef>
              <a:buNone/>
            </a:pPr>
            <a:r>
              <a:rPr lang="en-US" sz="2000" dirty="0"/>
              <a:t>Note: the pipe (conduit) containing the incoming power line  is allowed to continue all the way to the enclosure box.</a:t>
            </a:r>
          </a:p>
          <a:p>
            <a:pPr marL="0" indent="0">
              <a:spcBef>
                <a:spcPts val="0"/>
              </a:spcBef>
              <a:buNone/>
            </a:pPr>
            <a:endParaRPr lang="en-US" sz="2000" dirty="0"/>
          </a:p>
          <a:p>
            <a:pPr>
              <a:buNone/>
            </a:pPr>
            <a:endParaRPr lang="en-US" sz="2000" dirty="0"/>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6” PVC pipe</a:t>
            </a:r>
            <a:br>
              <a:rPr lang="en-US" sz="3200" dirty="0"/>
            </a:br>
            <a:r>
              <a:rPr lang="en-US" sz="2400" dirty="0"/>
              <a:t>This is inadequate for tool access and line flushing.  </a:t>
            </a:r>
          </a:p>
        </p:txBody>
      </p:sp>
      <p:pic>
        <p:nvPicPr>
          <p:cNvPr id="2050" name="Picture 2" descr="C:\Documents and Settings\Administrator\Desktop\6 pipe.JPG"/>
          <p:cNvPicPr>
            <a:picLocks noGrp="1" noChangeAspect="1" noChangeArrowheads="1"/>
          </p:cNvPicPr>
          <p:nvPr>
            <p:ph idx="1"/>
          </p:nvPr>
        </p:nvPicPr>
        <p:blipFill>
          <a:blip r:embed="rId3" cstate="print"/>
          <a:srcRect/>
          <a:stretch>
            <a:fillRect/>
          </a:stretch>
        </p:blipFill>
        <p:spPr bwMode="auto">
          <a:xfrm>
            <a:off x="685800" y="1371600"/>
            <a:ext cx="7772400" cy="5486400"/>
          </a:xfrm>
          <a:prstGeom prst="rect">
            <a:avLst/>
          </a:prstGeom>
          <a:noFill/>
        </p:spPr>
      </p:pic>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01762"/>
          </a:xfrm>
        </p:spPr>
        <p:txBody>
          <a:bodyPr>
            <a:normAutofit fontScale="90000"/>
          </a:bodyPr>
          <a:lstStyle/>
          <a:p>
            <a:r>
              <a:rPr lang="en-US" sz="3100" dirty="0"/>
              <a:t>4” PVC pipe</a:t>
            </a:r>
            <a:br>
              <a:rPr lang="en-US" sz="2800" dirty="0"/>
            </a:br>
            <a:r>
              <a:rPr lang="en-US" sz="2700" dirty="0"/>
              <a:t>This is also inadequate for tool access and line flushing. </a:t>
            </a:r>
            <a:br>
              <a:rPr lang="en-US" sz="2700" dirty="0"/>
            </a:br>
            <a:r>
              <a:rPr lang="en-US" sz="2700" dirty="0"/>
              <a:t>The 4” &amp; 6” may meet code but neither allow realistic use. </a:t>
            </a:r>
            <a:br>
              <a:rPr lang="en-US" sz="2700" dirty="0"/>
            </a:br>
            <a:endParaRPr lang="en-US" sz="2700" dirty="0"/>
          </a:p>
        </p:txBody>
      </p:sp>
      <p:pic>
        <p:nvPicPr>
          <p:cNvPr id="4098" name="Picture 2"/>
          <p:cNvPicPr>
            <a:picLocks noGrp="1" noChangeAspect="1" noChangeArrowheads="1"/>
          </p:cNvPicPr>
          <p:nvPr>
            <p:ph idx="1"/>
          </p:nvPr>
        </p:nvPicPr>
        <p:blipFill>
          <a:blip r:embed="rId2" cstate="print"/>
          <a:srcRect l="15207" r="11060"/>
          <a:stretch>
            <a:fillRect/>
          </a:stretch>
        </p:blipFill>
        <p:spPr bwMode="auto">
          <a:xfrm>
            <a:off x="0" y="2133601"/>
            <a:ext cx="4419600" cy="4724400"/>
          </a:xfrm>
          <a:prstGeom prst="rect">
            <a:avLst/>
          </a:prstGeom>
          <a:noFill/>
          <a:ln w="9525">
            <a:noFill/>
            <a:miter lim="800000"/>
            <a:headEnd/>
            <a:tailEnd/>
          </a:ln>
          <a:effectLst/>
        </p:spPr>
      </p:pic>
      <p:pic>
        <p:nvPicPr>
          <p:cNvPr id="4099" name="Picture 3" descr="E:\DCIM\100KM320\100_1423.JPG"/>
          <p:cNvPicPr>
            <a:picLocks noChangeAspect="1" noChangeArrowheads="1"/>
          </p:cNvPicPr>
          <p:nvPr/>
        </p:nvPicPr>
        <p:blipFill>
          <a:blip r:embed="rId3" cstate="print"/>
          <a:srcRect r="26267"/>
          <a:stretch>
            <a:fillRect/>
          </a:stretch>
        </p:blipFill>
        <p:spPr bwMode="auto">
          <a:xfrm>
            <a:off x="4648200" y="2128949"/>
            <a:ext cx="4495800" cy="4729051"/>
          </a:xfrm>
          <a:prstGeom prst="rect">
            <a:avLst/>
          </a:prstGeom>
          <a:noFill/>
        </p:spPr>
      </p:pic>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en-US" sz="2000" dirty="0"/>
              <a:t>	To help trim costs, and reduce the number of obstacles to back fill around,  a person can use half as many cleanout boxes by running two lines into one housing.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14” rectangular landscape box</a:t>
            </a:r>
            <a:br>
              <a:rPr lang="en-US" sz="2800" b="1" dirty="0"/>
            </a:br>
            <a:r>
              <a:rPr lang="en-US" sz="2000" dirty="0"/>
              <a:t>(Make sure flex-pipe is slightly elevated so it can </a:t>
            </a:r>
            <a:r>
              <a:rPr lang="en-US" sz="2000" dirty="0" err="1"/>
              <a:t>drainback</a:t>
            </a:r>
            <a:r>
              <a:rPr lang="en-US" sz="2000" dirty="0"/>
              <a:t> to the lateral)</a:t>
            </a:r>
            <a:endParaRPr lang="en-US" sz="2800" b="1" dirty="0"/>
          </a:p>
        </p:txBody>
      </p:sp>
      <p:pic>
        <p:nvPicPr>
          <p:cNvPr id="4" name="Picture 2" descr="G:\septic pictures\cleanout with flex.JPG"/>
          <p:cNvPicPr>
            <a:picLocks noGrp="1" noChangeAspect="1" noChangeArrowheads="1"/>
          </p:cNvPicPr>
          <p:nvPr>
            <p:ph idx="1"/>
          </p:nvPr>
        </p:nvPicPr>
        <p:blipFill>
          <a:blip r:embed="rId2" cstate="print"/>
          <a:srcRect/>
          <a:stretch>
            <a:fillRect/>
          </a:stretch>
        </p:blipFill>
        <p:spPr bwMode="auto">
          <a:xfrm>
            <a:off x="1066800" y="1371600"/>
            <a:ext cx="6934200" cy="5486400"/>
          </a:xfrm>
          <a:prstGeom prst="rect">
            <a:avLst/>
          </a:prstGeom>
          <a:noFill/>
        </p:spPr>
      </p:pic>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en-US" sz="2000" dirty="0"/>
              <a:t>	If two lines into one housing is good, then more must be better!</a:t>
            </a:r>
          </a:p>
          <a:p>
            <a:pPr>
              <a:buNone/>
            </a:pPr>
            <a:r>
              <a:rPr lang="en-US" sz="2000" dirty="0"/>
              <a:t>	</a:t>
            </a:r>
          </a:p>
          <a:p>
            <a:pPr>
              <a:buNone/>
            </a:pPr>
            <a:r>
              <a:rPr lang="en-US" sz="2000" dirty="0"/>
              <a:t>	Note: </a:t>
            </a:r>
          </a:p>
          <a:p>
            <a:pPr>
              <a:buNone/>
            </a:pPr>
            <a:r>
              <a:rPr lang="en-US" sz="2000" dirty="0"/>
              <a:t>	When using these methods you can not put the air inlets holes at the end of the pipe which are now all in the enclosure.  For each lateral you must use one of the lateral perforations as the air inlet hole and locate it on the top of the pipe covered by an orifice shield as previously described.</a:t>
            </a:r>
          </a:p>
          <a:p>
            <a:pPr>
              <a:buNone/>
            </a:pPr>
            <a:r>
              <a:rPr lang="en-US" sz="2000" dirty="0"/>
              <a:t>  </a:t>
            </a:r>
          </a:p>
          <a:p>
            <a:pPr>
              <a:buNone/>
            </a:pPr>
            <a:r>
              <a:rPr lang="en-US" sz="2000" dirty="0"/>
              <a:t>	You must also make sure you have </a:t>
            </a:r>
            <a:r>
              <a:rPr lang="en-US" sz="2000" dirty="0" err="1"/>
              <a:t>drainback</a:t>
            </a:r>
            <a:r>
              <a:rPr lang="en-US" sz="2000" dirty="0"/>
              <a:t> from the cleanout box all the way  back to the last lateral perforation (with no hard 90’s in the way for jetting).  You do not want water to pool that could freeze and crack the line.</a:t>
            </a:r>
          </a:p>
          <a:p>
            <a:pPr>
              <a:buNone/>
            </a:pPr>
            <a:endParaRPr lang="en-US" sz="2000" dirty="0"/>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8915400" cy="1143000"/>
          </a:xfrm>
        </p:spPr>
        <p:txBody>
          <a:bodyPr>
            <a:normAutofit/>
          </a:bodyPr>
          <a:lstStyle/>
          <a:p>
            <a:r>
              <a:rPr lang="en-US" sz="2800" dirty="0"/>
              <a:t>Do not put the air inlet holes in the cleanout box, and</a:t>
            </a:r>
            <a:br>
              <a:rPr lang="en-US" sz="2800" dirty="0"/>
            </a:br>
            <a:r>
              <a:rPr lang="en-US" sz="2800" dirty="0"/>
              <a:t>make sure the extra pipe drains back to the last perforation.</a:t>
            </a:r>
          </a:p>
        </p:txBody>
      </p:sp>
      <p:pic>
        <p:nvPicPr>
          <p:cNvPr id="4098" name="Picture 2" descr="C:\Documents and Settings\tjj7335\Desktop\100_1059.JPG"/>
          <p:cNvPicPr>
            <a:picLocks noGrp="1" noChangeAspect="1" noChangeArrowheads="1"/>
          </p:cNvPicPr>
          <p:nvPr>
            <p:ph idx="1"/>
          </p:nvPr>
        </p:nvPicPr>
        <p:blipFill>
          <a:blip r:embed="rId3" cstate="print"/>
          <a:srcRect/>
          <a:stretch>
            <a:fillRect/>
          </a:stretch>
        </p:blipFill>
        <p:spPr bwMode="auto">
          <a:xfrm>
            <a:off x="1" y="1365022"/>
            <a:ext cx="8763000" cy="5492978"/>
          </a:xfrm>
          <a:prstGeom prst="rect">
            <a:avLst/>
          </a:prstGeom>
          <a:noFill/>
        </p:spPr>
      </p:pic>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en-US" sz="2000" dirty="0"/>
              <a:t>	To continue with the goal of being efficient, we can take this concept even  one step further.</a:t>
            </a:r>
          </a:p>
          <a:p>
            <a:pPr>
              <a:buNone/>
            </a:pPr>
            <a:r>
              <a:rPr lang="en-US" sz="2000" dirty="0"/>
              <a:t>	If you use the green ultra rib riser material, the black dual wall, or the </a:t>
            </a:r>
            <a:r>
              <a:rPr lang="en-US" sz="2000" dirty="0" err="1"/>
              <a:t>polylok</a:t>
            </a:r>
            <a:r>
              <a:rPr lang="en-US" sz="2000" dirty="0"/>
              <a:t> brand, you can now recycle a junk cracked section or the left over scrap material and use it as an enclosure.</a:t>
            </a:r>
          </a:p>
          <a:p>
            <a:pPr>
              <a:buNone/>
            </a:pPr>
            <a:r>
              <a:rPr lang="en-US" sz="2000" dirty="0"/>
              <a:t>	When using riser material for your cleanout box, this typically provides enough room so that you can include the inspection pipe as well.</a:t>
            </a:r>
          </a:p>
          <a:p>
            <a:pPr>
              <a:buNone/>
            </a:pPr>
            <a:r>
              <a:rPr lang="en-US" sz="2000" dirty="0"/>
              <a:t>	</a:t>
            </a:r>
          </a:p>
          <a:p>
            <a:pPr>
              <a:buNone/>
            </a:pPr>
            <a:r>
              <a:rPr lang="en-US" sz="2000" dirty="0"/>
              <a:t>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septic pictures\1 riser cleanout 1.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Clean outs and Inspection pipe all in one enclosure</a:t>
            </a:r>
          </a:p>
        </p:txBody>
      </p:sp>
      <p:pic>
        <p:nvPicPr>
          <p:cNvPr id="6146" name="Picture 2" descr="G:\septic pictures\1 riser cleanout 3.jpg"/>
          <p:cNvPicPr>
            <a:picLocks noGrp="1" noChangeAspect="1" noChangeArrowheads="1"/>
          </p:cNvPicPr>
          <p:nvPr>
            <p:ph idx="1"/>
          </p:nvPr>
        </p:nvPicPr>
        <p:blipFill>
          <a:blip r:embed="rId3" cstate="print"/>
          <a:srcRect t="12500" b="7500"/>
          <a:stretch>
            <a:fillRect/>
          </a:stretch>
        </p:blipFill>
        <p:spPr bwMode="auto">
          <a:xfrm>
            <a:off x="0" y="1600198"/>
            <a:ext cx="9144000" cy="5257802"/>
          </a:xfrm>
          <a:prstGeom prst="rect">
            <a:avLst/>
          </a:prstGeom>
          <a:noFill/>
        </p:spPr>
      </p:pic>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05800" cy="1143000"/>
          </a:xfrm>
        </p:spPr>
        <p:txBody>
          <a:bodyPr>
            <a:normAutofit/>
          </a:bodyPr>
          <a:lstStyle/>
          <a:p>
            <a:r>
              <a:rPr lang="en-US" sz="2800" dirty="0"/>
              <a:t>The finished site is very clean and professional looking with a minimum number of items to backfill around.</a:t>
            </a:r>
            <a:endParaRPr lang="en-US" sz="2800" b="1" dirty="0"/>
          </a:p>
        </p:txBody>
      </p:sp>
      <p:pic>
        <p:nvPicPr>
          <p:cNvPr id="7170" name="Picture 2" descr="G:\septic pictures\1 riser cleanout 4.jpg"/>
          <p:cNvPicPr>
            <a:picLocks noGrp="1" noChangeAspect="1" noChangeArrowheads="1"/>
          </p:cNvPicPr>
          <p:nvPr>
            <p:ph idx="1"/>
          </p:nvPr>
        </p:nvPicPr>
        <p:blipFill>
          <a:blip r:embed="rId3" cstate="print"/>
          <a:srcRect/>
          <a:stretch>
            <a:fillRect/>
          </a:stretch>
        </p:blipFill>
        <p:spPr bwMode="auto">
          <a:xfrm>
            <a:off x="1" y="1371600"/>
            <a:ext cx="9161416" cy="5486400"/>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Weather proof power outlet for piggyback assembly.</a:t>
            </a:r>
          </a:p>
        </p:txBody>
      </p:sp>
      <p:pic>
        <p:nvPicPr>
          <p:cNvPr id="1026" name="Picture 2" descr="G:\DCIM\100KM320\100_1638.JPG"/>
          <p:cNvPicPr>
            <a:picLocks noGrp="1" noChangeAspect="1" noChangeArrowheads="1"/>
          </p:cNvPicPr>
          <p:nvPr>
            <p:ph idx="1"/>
          </p:nvPr>
        </p:nvPicPr>
        <p:blipFill>
          <a:blip r:embed="rId2" cstate="print"/>
          <a:srcRect/>
          <a:stretch>
            <a:fillRect/>
          </a:stretch>
        </p:blipFill>
        <p:spPr bwMode="auto">
          <a:xfrm>
            <a:off x="990600" y="1600200"/>
            <a:ext cx="7010400" cy="5257800"/>
          </a:xfrm>
          <a:prstGeom prst="rect">
            <a:avLst/>
          </a:prstGeom>
          <a:noFill/>
        </p:spPr>
      </p:pic>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4983163"/>
          </a:xfrm>
        </p:spPr>
        <p:txBody>
          <a:bodyPr>
            <a:normAutofit fontScale="92500" lnSpcReduction="20000"/>
          </a:bodyPr>
          <a:lstStyle/>
          <a:p>
            <a:pPr marL="0" indent="0">
              <a:spcBef>
                <a:spcPts val="0"/>
              </a:spcBef>
              <a:buNone/>
            </a:pPr>
            <a:r>
              <a:rPr lang="en-US" sz="2000" dirty="0"/>
              <a:t>One other note about lateral clean outs:</a:t>
            </a:r>
          </a:p>
          <a:p>
            <a:pPr marL="0" indent="0">
              <a:spcBef>
                <a:spcPts val="0"/>
              </a:spcBef>
              <a:buNone/>
            </a:pPr>
            <a:endParaRPr lang="en-US" sz="2000" dirty="0"/>
          </a:p>
          <a:p>
            <a:pPr marL="0" indent="0">
              <a:spcBef>
                <a:spcPts val="0"/>
              </a:spcBef>
              <a:buNone/>
            </a:pPr>
            <a:r>
              <a:rPr lang="en-US" sz="2000" dirty="0"/>
              <a:t>When you have a middle feed system, you still need cleanouts on the end of each lateral.  Not just the laterals on one side.</a:t>
            </a:r>
          </a:p>
          <a:p>
            <a:pPr marL="0" indent="0">
              <a:spcBef>
                <a:spcPts val="0"/>
              </a:spcBef>
              <a:buNone/>
            </a:pPr>
            <a:r>
              <a:rPr lang="en-US" sz="2000" dirty="0"/>
              <a:t>After routine maintenance, or jetting a plugged line, you will need to flush all the laterals clear.</a:t>
            </a:r>
          </a:p>
          <a:p>
            <a:pPr marL="0" indent="0">
              <a:spcBef>
                <a:spcPts val="0"/>
              </a:spcBef>
              <a:buNone/>
            </a:pPr>
            <a:r>
              <a:rPr lang="en-US" sz="2000" dirty="0"/>
              <a:t>  </a:t>
            </a:r>
          </a:p>
          <a:p>
            <a:pPr marL="0" indent="0">
              <a:spcBef>
                <a:spcPts val="0"/>
              </a:spcBef>
              <a:buNone/>
            </a:pPr>
            <a:r>
              <a:rPr lang="en-US" sz="2000" dirty="0"/>
              <a:t>During the jetting process, while your cleaning one lateral, much of the debris can  back- drain into the other laterals. </a:t>
            </a:r>
          </a:p>
          <a:p>
            <a:pPr marL="0" indent="0">
              <a:spcBef>
                <a:spcPts val="0"/>
              </a:spcBef>
              <a:buNone/>
            </a:pPr>
            <a:r>
              <a:rPr lang="en-US" sz="2000" dirty="0"/>
              <a:t>Even after you clean the lift tank by pumping it dry, there is still lots of debris in the lateral system.</a:t>
            </a:r>
          </a:p>
          <a:p>
            <a:pPr marL="0" indent="0">
              <a:spcBef>
                <a:spcPts val="0"/>
              </a:spcBef>
              <a:buNone/>
            </a:pPr>
            <a:r>
              <a:rPr lang="en-US" sz="2000" dirty="0"/>
              <a:t>At this point you need to refill the lift tank with clean water, open the lateral ends, and turn the pump on until clean water comes out the end of each lateral. </a:t>
            </a:r>
          </a:p>
          <a:p>
            <a:pPr marL="0" indent="0">
              <a:spcBef>
                <a:spcPts val="0"/>
              </a:spcBef>
              <a:buNone/>
            </a:pPr>
            <a:endParaRPr lang="en-US" sz="2000" dirty="0"/>
          </a:p>
          <a:p>
            <a:pPr marL="0" indent="0">
              <a:spcBef>
                <a:spcPts val="0"/>
              </a:spcBef>
              <a:buNone/>
            </a:pPr>
            <a:r>
              <a:rPr lang="en-US" sz="2000" dirty="0"/>
              <a:t>When doing routine maintenance by bottle brushing the laterals, you can simply flush the lines out with the effluent currently in the lift tank.</a:t>
            </a:r>
          </a:p>
          <a:p>
            <a:pPr marL="0" indent="0">
              <a:spcBef>
                <a:spcPts val="0"/>
              </a:spcBef>
              <a:buNone/>
            </a:pPr>
            <a:endParaRPr lang="en-US" sz="2000" dirty="0"/>
          </a:p>
          <a:p>
            <a:pPr marL="0" indent="0">
              <a:spcBef>
                <a:spcPts val="0"/>
              </a:spcBef>
              <a:buNone/>
            </a:pPr>
            <a:r>
              <a:rPr lang="en-US" sz="2000" dirty="0"/>
              <a:t>In either case, to properly flush the lines all lateral ends must have a cleanout, regardless of being an end feed or middle feed manifold system.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Middle feed manifold system </a:t>
            </a:r>
            <a:br>
              <a:rPr lang="en-US" sz="2800" dirty="0"/>
            </a:br>
            <a:r>
              <a:rPr lang="en-US" sz="2000" dirty="0"/>
              <a:t>(Cleanouts required on both ends.)</a:t>
            </a:r>
            <a:endParaRPr lang="en-US" sz="2800" b="1" dirty="0"/>
          </a:p>
        </p:txBody>
      </p:sp>
      <p:pic>
        <p:nvPicPr>
          <p:cNvPr id="2050" name="Picture 2" descr="C:\Documents and Settings\Administrator\Desktop\pic2.PNG"/>
          <p:cNvPicPr>
            <a:picLocks noChangeAspect="1" noChangeArrowheads="1"/>
          </p:cNvPicPr>
          <p:nvPr/>
        </p:nvPicPr>
        <p:blipFill>
          <a:blip r:embed="rId2" cstate="print"/>
          <a:srcRect l="7146" t="12948" r="21439" b="24046"/>
          <a:stretch>
            <a:fillRect/>
          </a:stretch>
        </p:blipFill>
        <p:spPr bwMode="auto">
          <a:xfrm>
            <a:off x="740620" y="1828800"/>
            <a:ext cx="7784369" cy="4422458"/>
          </a:xfrm>
          <a:prstGeom prst="rect">
            <a:avLst/>
          </a:prstGeom>
          <a:noFill/>
        </p:spPr>
      </p:pic>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End feed manifold system</a:t>
            </a:r>
            <a:br>
              <a:rPr lang="en-US" sz="2800" dirty="0"/>
            </a:br>
            <a:r>
              <a:rPr lang="en-US" sz="2000" dirty="0"/>
              <a:t>(Only one end to put cleanouts on.)</a:t>
            </a:r>
            <a:endParaRPr lang="en-US" sz="2800" b="1" dirty="0"/>
          </a:p>
        </p:txBody>
      </p:sp>
      <p:pic>
        <p:nvPicPr>
          <p:cNvPr id="3074" name="Picture 2" descr="C:\Documents and Settings\Administrator\Desktop\pic2.PNG"/>
          <p:cNvPicPr>
            <a:picLocks noGrp="1" noChangeAspect="1" noChangeArrowheads="1"/>
          </p:cNvPicPr>
          <p:nvPr>
            <p:ph idx="1"/>
          </p:nvPr>
        </p:nvPicPr>
        <p:blipFill>
          <a:blip r:embed="rId2" cstate="print"/>
          <a:srcRect l="9529" t="11098" r="8337" b="25896"/>
          <a:stretch>
            <a:fillRect/>
          </a:stretch>
        </p:blipFill>
        <p:spPr bwMode="auto">
          <a:xfrm>
            <a:off x="0" y="1905000"/>
            <a:ext cx="9144000" cy="4572000"/>
          </a:xfrm>
          <a:prstGeom prst="rect">
            <a:avLst/>
          </a:prstGeom>
          <a:noFill/>
        </p:spPr>
      </p:pic>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 29 - Counting laterals</a:t>
            </a:r>
          </a:p>
        </p:txBody>
      </p:sp>
      <p:sp>
        <p:nvSpPr>
          <p:cNvPr id="3" name="Content Placeholder 2"/>
          <p:cNvSpPr>
            <a:spLocks noGrp="1"/>
          </p:cNvSpPr>
          <p:nvPr>
            <p:ph idx="1"/>
          </p:nvPr>
        </p:nvSpPr>
        <p:spPr/>
        <p:txBody>
          <a:bodyPr>
            <a:normAutofit/>
          </a:bodyPr>
          <a:lstStyle/>
          <a:p>
            <a:pPr marL="0" indent="0">
              <a:spcBef>
                <a:spcPts val="0"/>
              </a:spcBef>
              <a:buNone/>
            </a:pPr>
            <a:r>
              <a:rPr lang="en-US" sz="2000" dirty="0"/>
              <a:t>Every time you have a pipe leaving the manifold, this is counted as a lateral.</a:t>
            </a:r>
          </a:p>
          <a:p>
            <a:pPr marL="0" indent="0">
              <a:spcBef>
                <a:spcPts val="0"/>
              </a:spcBef>
              <a:buNone/>
            </a:pPr>
            <a:endParaRPr lang="en-US" sz="2000" dirty="0"/>
          </a:p>
          <a:p>
            <a:pPr marL="0" indent="0">
              <a:spcBef>
                <a:spcPts val="0"/>
              </a:spcBef>
              <a:buNone/>
            </a:pPr>
            <a:r>
              <a:rPr lang="en-US" sz="2000" dirty="0"/>
              <a:t>This method of counting is the same as counting branches coming off a tree trunk.</a:t>
            </a:r>
          </a:p>
          <a:p>
            <a:pPr marL="0" indent="0">
              <a:spcBef>
                <a:spcPts val="0"/>
              </a:spcBef>
              <a:buNone/>
            </a:pPr>
            <a:endParaRPr lang="en-US" sz="2000" dirty="0"/>
          </a:p>
          <a:p>
            <a:pPr marL="0" indent="0">
              <a:spcBef>
                <a:spcPts val="0"/>
              </a:spcBef>
              <a:buNone/>
            </a:pPr>
            <a:r>
              <a:rPr lang="en-US" sz="2000" dirty="0"/>
              <a:t>Counting in this manner will ensure the proper number of lateral cleanouts, and the correct calculation when determining the maximum number of perforations per lateral.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a:bodyPr>
          <a:lstStyle/>
          <a:p>
            <a:r>
              <a:rPr lang="en-US" sz="2800" dirty="0"/>
              <a:t>Each of these layouts contain 4 laterals (or 4 trenches)</a:t>
            </a:r>
          </a:p>
        </p:txBody>
      </p:sp>
      <p:pic>
        <p:nvPicPr>
          <p:cNvPr id="4098" name="Picture 2" descr="C:\Documents and Settings\Administrator\Desktop\Picture2.png"/>
          <p:cNvPicPr>
            <a:picLocks noGrp="1" noChangeAspect="1" noChangeArrowheads="1"/>
          </p:cNvPicPr>
          <p:nvPr>
            <p:ph idx="1"/>
          </p:nvPr>
        </p:nvPicPr>
        <p:blipFill>
          <a:blip r:embed="rId2" cstate="print"/>
          <a:srcRect l="4735" t="1846" r="7102" b="14769"/>
          <a:stretch>
            <a:fillRect/>
          </a:stretch>
        </p:blipFill>
        <p:spPr bwMode="auto">
          <a:xfrm>
            <a:off x="-17399" y="1295400"/>
            <a:ext cx="9172613" cy="5562600"/>
          </a:xfrm>
          <a:prstGeom prst="rect">
            <a:avLst/>
          </a:prstGeom>
          <a:noFill/>
        </p:spPr>
      </p:pic>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en-US" sz="2000" dirty="0"/>
              <a:t>	Counting laterals in this manner will ensure you are following the code properly.   This will also keep the calculations as simple as possible for the designer, and will reduce any confusion about how many cleanout boxes  the installer must purchase.</a:t>
            </a:r>
          </a:p>
          <a:p>
            <a:pPr>
              <a:buNone/>
            </a:pPr>
            <a:endParaRPr lang="en-US" sz="2000" dirty="0"/>
          </a:p>
          <a:p>
            <a:pPr>
              <a:buNone/>
            </a:pPr>
            <a:r>
              <a:rPr lang="en-US" sz="2000" dirty="0"/>
              <a:t>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4525963"/>
          </a:xfrm>
        </p:spPr>
        <p:txBody>
          <a:bodyPr>
            <a:normAutofit/>
          </a:bodyPr>
          <a:lstStyle/>
          <a:p>
            <a:pPr>
              <a:buNone/>
            </a:pPr>
            <a:r>
              <a:rPr lang="en-US" dirty="0"/>
              <a:t>				</a:t>
            </a:r>
            <a:r>
              <a:rPr lang="en-US" sz="2800" b="1" dirty="0"/>
              <a:t>30 – Flushing Laterals </a:t>
            </a:r>
          </a:p>
          <a:p>
            <a:pPr>
              <a:buNone/>
            </a:pPr>
            <a:endParaRPr lang="en-US" dirty="0"/>
          </a:p>
          <a:p>
            <a:pPr>
              <a:buNone/>
            </a:pPr>
            <a:r>
              <a:rPr lang="en-US" dirty="0"/>
              <a:t>	</a:t>
            </a:r>
            <a:r>
              <a:rPr lang="en-US" sz="2000" dirty="0"/>
              <a:t>In order to flush the laterals properly, the housing must give direct access to the </a:t>
            </a:r>
            <a:r>
              <a:rPr lang="en-US" sz="2000" dirty="0" err="1"/>
              <a:t>rockbed</a:t>
            </a:r>
            <a:r>
              <a:rPr lang="en-US" sz="2000" dirty="0"/>
              <a:t>.</a:t>
            </a:r>
          </a:p>
          <a:p>
            <a:pPr>
              <a:buNone/>
            </a:pPr>
            <a:r>
              <a:rPr lang="en-US" sz="2000" dirty="0"/>
              <a:t>	The top of the </a:t>
            </a:r>
            <a:r>
              <a:rPr lang="en-US" sz="2000" dirty="0" err="1"/>
              <a:t>rockbed</a:t>
            </a:r>
            <a:r>
              <a:rPr lang="en-US" sz="2000" dirty="0"/>
              <a:t> must be exposed so when you flush the laterals all  the water can drain into the </a:t>
            </a:r>
            <a:r>
              <a:rPr lang="en-US" sz="2000" dirty="0" err="1"/>
              <a:t>drainfield</a:t>
            </a:r>
            <a:r>
              <a:rPr lang="en-US" sz="2000" dirty="0"/>
              <a:t>.  </a:t>
            </a:r>
          </a:p>
          <a:p>
            <a:pPr>
              <a:buNone/>
            </a:pPr>
            <a:endParaRPr lang="en-US" sz="2000" dirty="0"/>
          </a:p>
          <a:p>
            <a:pPr>
              <a:buNone/>
            </a:pPr>
            <a:r>
              <a:rPr lang="en-US" sz="2000" dirty="0"/>
              <a:t>	It is understood that whatever debris was in the pipe will now get into the </a:t>
            </a:r>
            <a:r>
              <a:rPr lang="en-US" sz="2000" dirty="0" err="1"/>
              <a:t>drainfield</a:t>
            </a:r>
            <a:r>
              <a:rPr lang="en-US" sz="2000" dirty="0"/>
              <a:t>.  In the grand scheme of things it is a trivial amount of </a:t>
            </a:r>
            <a:r>
              <a:rPr lang="en-US" sz="2000" dirty="0" err="1"/>
              <a:t>drainfield</a:t>
            </a:r>
            <a:r>
              <a:rPr lang="en-US" sz="2000" dirty="0"/>
              <a:t> square footage that could potentially become plugged and this will not affect the overall performance of the system.</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Cleanout box must have direct access to the </a:t>
            </a:r>
            <a:r>
              <a:rPr lang="en-US" sz="2800" dirty="0" err="1"/>
              <a:t>rockbed</a:t>
            </a:r>
            <a:endParaRPr lang="en-US" sz="2800" dirty="0"/>
          </a:p>
        </p:txBody>
      </p:sp>
      <p:pic>
        <p:nvPicPr>
          <p:cNvPr id="1026" name="Picture 2" descr="E:\DCIM\100K7300\100_1454.JPG"/>
          <p:cNvPicPr>
            <a:picLocks noGrp="1" noChangeAspect="1" noChangeArrowheads="1"/>
          </p:cNvPicPr>
          <p:nvPr>
            <p:ph idx="1"/>
          </p:nvPr>
        </p:nvPicPr>
        <p:blipFill>
          <a:blip r:embed="rId3" cstate="print"/>
          <a:srcRect t="4469" b="14896"/>
          <a:stretch>
            <a:fillRect/>
          </a:stretch>
        </p:blipFill>
        <p:spPr bwMode="auto">
          <a:xfrm>
            <a:off x="0" y="1328044"/>
            <a:ext cx="9144000" cy="5529956"/>
          </a:xfrm>
          <a:prstGeom prst="rect">
            <a:avLst/>
          </a:prstGeom>
          <a:noFill/>
        </p:spPr>
      </p:pic>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Flushed lateral flows back into the </a:t>
            </a:r>
            <a:r>
              <a:rPr lang="en-US" sz="2800" dirty="0" err="1"/>
              <a:t>drainfield</a:t>
            </a:r>
            <a:endParaRPr lang="en-US" sz="2800" dirty="0"/>
          </a:p>
        </p:txBody>
      </p:sp>
      <p:pic>
        <p:nvPicPr>
          <p:cNvPr id="2050" name="Picture 2" descr="E:\DCIM\100K7300\100_1456.JPG"/>
          <p:cNvPicPr>
            <a:picLocks noGrp="1" noChangeAspect="1" noChangeArrowheads="1"/>
          </p:cNvPicPr>
          <p:nvPr>
            <p:ph idx="1"/>
          </p:nvPr>
        </p:nvPicPr>
        <p:blipFill>
          <a:blip r:embed="rId2" cstate="print"/>
          <a:srcRect/>
          <a:stretch>
            <a:fillRect/>
          </a:stretch>
        </p:blipFill>
        <p:spPr bwMode="auto">
          <a:xfrm>
            <a:off x="0" y="1371600"/>
            <a:ext cx="9144000" cy="5486400"/>
          </a:xfrm>
          <a:prstGeom prst="rect">
            <a:avLst/>
          </a:prstGeom>
          <a:noFill/>
        </p:spPr>
      </p:pic>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4800600"/>
          </a:xfrm>
        </p:spPr>
        <p:txBody>
          <a:bodyPr>
            <a:normAutofit/>
          </a:bodyPr>
          <a:lstStyle/>
          <a:p>
            <a:pPr marL="0" indent="0">
              <a:spcBef>
                <a:spcPts val="0"/>
              </a:spcBef>
              <a:buNone/>
            </a:pPr>
            <a:r>
              <a:rPr lang="en-US" sz="2000" dirty="0"/>
              <a:t>You must not cover the rock with textile fabric, nor fill the enclosure with soil. If this occurs, when it comes time to flush the lines the effluent will back-up and overfill the enclosure and start running down the yard.</a:t>
            </a:r>
          </a:p>
          <a:p>
            <a:pPr marL="0" indent="0">
              <a:spcBef>
                <a:spcPts val="0"/>
              </a:spcBef>
              <a:buNone/>
            </a:pPr>
            <a:endParaRPr lang="en-US" sz="2000" dirty="0"/>
          </a:p>
          <a:p>
            <a:pPr marL="0" indent="0">
              <a:spcBef>
                <a:spcPts val="0"/>
              </a:spcBef>
              <a:buNone/>
            </a:pPr>
            <a:r>
              <a:rPr lang="en-US" sz="2000" dirty="0"/>
              <a:t>This is also the time to use a little common sense.  </a:t>
            </a:r>
          </a:p>
          <a:p>
            <a:pPr marL="0" indent="0">
              <a:spcBef>
                <a:spcPts val="0"/>
              </a:spcBef>
              <a:buNone/>
            </a:pPr>
            <a:r>
              <a:rPr lang="en-US" sz="2000" dirty="0"/>
              <a:t>Using a small 4-6” PVC pipe as an enclosure with a lateral spraying at 1’ of head will result in effluent all over the yard.   </a:t>
            </a:r>
          </a:p>
          <a:p>
            <a:pPr marL="0" indent="0">
              <a:spcBef>
                <a:spcPts val="0"/>
              </a:spcBef>
              <a:buNone/>
            </a:pPr>
            <a:endParaRPr lang="en-US" sz="2000" dirty="0"/>
          </a:p>
          <a:p>
            <a:pPr marL="0" indent="0">
              <a:spcBef>
                <a:spcPts val="0"/>
              </a:spcBef>
              <a:buNone/>
            </a:pPr>
            <a:r>
              <a:rPr lang="en-US" sz="2000" dirty="0"/>
              <a:t>Also consider that on a commercial site with a pump providing 2’+ of residual head pressure, you will now have a small geyser coming out the end of the pipe.  On a windy day you could have quite the mess to deal with.  You will want an enclosure large enough to catch the flow and enough surface area for it to drain.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r>
              <a:rPr lang="en-US" sz="2800" dirty="0"/>
              <a:t>Introduction</a:t>
            </a:r>
          </a:p>
        </p:txBody>
      </p:sp>
      <p:sp>
        <p:nvSpPr>
          <p:cNvPr id="3" name="Content Placeholder 2"/>
          <p:cNvSpPr>
            <a:spLocks noGrp="1"/>
          </p:cNvSpPr>
          <p:nvPr>
            <p:ph idx="1"/>
          </p:nvPr>
        </p:nvSpPr>
        <p:spPr>
          <a:xfrm>
            <a:off x="304800" y="1066800"/>
            <a:ext cx="8534400" cy="5562600"/>
          </a:xfrm>
        </p:spPr>
        <p:txBody>
          <a:bodyPr>
            <a:normAutofit fontScale="85000" lnSpcReduction="10000"/>
          </a:bodyPr>
          <a:lstStyle/>
          <a:p>
            <a:pPr marL="0" indent="0">
              <a:lnSpc>
                <a:spcPct val="110000"/>
              </a:lnSpc>
              <a:spcBef>
                <a:spcPts val="0"/>
              </a:spcBef>
              <a:buNone/>
            </a:pPr>
            <a:r>
              <a:rPr lang="en-US" sz="2000" dirty="0"/>
              <a:t>With increased knowledge and experience, the Design, Installation and Maintenance of septic systems continues to improve across the state of Minnesota, and the septic industry benefits as a whole.</a:t>
            </a:r>
          </a:p>
          <a:p>
            <a:pPr marL="0" indent="0">
              <a:lnSpc>
                <a:spcPct val="110000"/>
              </a:lnSpc>
              <a:spcBef>
                <a:spcPts val="0"/>
              </a:spcBef>
              <a:buNone/>
            </a:pPr>
            <a:endParaRPr lang="en-US" sz="2000" dirty="0"/>
          </a:p>
          <a:p>
            <a:pPr marL="0" indent="0">
              <a:lnSpc>
                <a:spcPct val="110000"/>
              </a:lnSpc>
              <a:spcBef>
                <a:spcPts val="0"/>
              </a:spcBef>
              <a:buNone/>
            </a:pPr>
            <a:r>
              <a:rPr lang="en-US" sz="2000" dirty="0"/>
              <a:t>This training course will continue down that path by providing a variety of installation examples and solutions for you to consider that all meet MN7080 code requirements.   Explanations will be given to help understand why we are required to do the things we do. </a:t>
            </a:r>
          </a:p>
          <a:p>
            <a:pPr marL="0" indent="0">
              <a:lnSpc>
                <a:spcPct val="110000"/>
              </a:lnSpc>
              <a:spcBef>
                <a:spcPts val="0"/>
              </a:spcBef>
              <a:buNone/>
            </a:pPr>
            <a:r>
              <a:rPr lang="en-US" sz="2000" dirty="0"/>
              <a:t>We will also share methods and ideas that others in the industry have found to be very useful.</a:t>
            </a:r>
          </a:p>
          <a:p>
            <a:pPr marL="0" indent="0">
              <a:lnSpc>
                <a:spcPct val="110000"/>
              </a:lnSpc>
              <a:spcBef>
                <a:spcPts val="0"/>
              </a:spcBef>
              <a:buNone/>
            </a:pPr>
            <a:r>
              <a:rPr lang="en-US" sz="2000" dirty="0"/>
              <a:t>		</a:t>
            </a:r>
          </a:p>
          <a:p>
            <a:pPr marL="0" indent="0">
              <a:lnSpc>
                <a:spcPct val="110000"/>
              </a:lnSpc>
              <a:spcBef>
                <a:spcPts val="0"/>
              </a:spcBef>
              <a:buNone/>
            </a:pPr>
            <a:r>
              <a:rPr lang="en-US" sz="2000" dirty="0"/>
              <a:t>Changes in the code are still new to many people, as such we will take some time to review many of the code requirements.</a:t>
            </a:r>
          </a:p>
          <a:p>
            <a:pPr marL="0" indent="0">
              <a:lnSpc>
                <a:spcPct val="110000"/>
              </a:lnSpc>
              <a:spcBef>
                <a:spcPts val="0"/>
              </a:spcBef>
              <a:buNone/>
            </a:pPr>
            <a:endParaRPr lang="en-US" sz="2000" dirty="0"/>
          </a:p>
          <a:p>
            <a:pPr marL="0" indent="0">
              <a:lnSpc>
                <a:spcPct val="110000"/>
              </a:lnSpc>
              <a:spcBef>
                <a:spcPts val="0"/>
              </a:spcBef>
              <a:buNone/>
            </a:pPr>
            <a:r>
              <a:rPr lang="en-US" sz="2000" dirty="0"/>
              <a:t>Education helps us all, and as a septic professional you should try and make an effort to spend some time doing “the other guys” job.  You’ll be amazed at what you can learn when you see things from a different point of view.   There is always room for improvement and quite often people don’t realize what they don’t know.  The knowledge gained from doing so will allow you to improve the quality and efficiency of your own work, which in the long run saves you time and money, and ensures a more satisfied customer.</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Note the pipe with the float wires stopping short of the </a:t>
            </a:r>
            <a:br>
              <a:rPr lang="en-US" sz="2800" dirty="0"/>
            </a:br>
            <a:r>
              <a:rPr lang="en-US" sz="2800" dirty="0"/>
              <a:t>electrical box to keep any sewer gases from entering.</a:t>
            </a:r>
          </a:p>
        </p:txBody>
      </p:sp>
      <p:pic>
        <p:nvPicPr>
          <p:cNvPr id="4098" name="Picture 2" descr="C:\Documents and Settings\tjj7335\Desktop\Picture2.jpg"/>
          <p:cNvPicPr>
            <a:picLocks noChangeAspect="1" noChangeArrowheads="1"/>
          </p:cNvPicPr>
          <p:nvPr/>
        </p:nvPicPr>
        <p:blipFill>
          <a:blip r:embed="rId2" cstate="print"/>
          <a:srcRect/>
          <a:stretch>
            <a:fillRect/>
          </a:stretch>
        </p:blipFill>
        <p:spPr bwMode="auto">
          <a:xfrm>
            <a:off x="1" y="3200400"/>
            <a:ext cx="3251904" cy="3657600"/>
          </a:xfrm>
          <a:prstGeom prst="rect">
            <a:avLst/>
          </a:prstGeom>
          <a:noFill/>
        </p:spPr>
      </p:pic>
      <p:pic>
        <p:nvPicPr>
          <p:cNvPr id="4099" name="Picture 3" descr="C:\Documents and Settings\tjj7335\Desktop\Picture3.jpg"/>
          <p:cNvPicPr>
            <a:picLocks noChangeAspect="1" noChangeArrowheads="1"/>
          </p:cNvPicPr>
          <p:nvPr/>
        </p:nvPicPr>
        <p:blipFill>
          <a:blip r:embed="rId3" cstate="print"/>
          <a:srcRect/>
          <a:stretch>
            <a:fillRect/>
          </a:stretch>
        </p:blipFill>
        <p:spPr bwMode="auto">
          <a:xfrm>
            <a:off x="3200400" y="1676400"/>
            <a:ext cx="2630350" cy="4109034"/>
          </a:xfrm>
          <a:prstGeom prst="rect">
            <a:avLst/>
          </a:prstGeom>
          <a:noFill/>
        </p:spPr>
      </p:pic>
      <p:pic>
        <p:nvPicPr>
          <p:cNvPr id="4100" name="Picture 4" descr="C:\Documents and Settings\tjj7335\Desktop\Picture4.jpg"/>
          <p:cNvPicPr>
            <a:picLocks noChangeAspect="1" noChangeArrowheads="1"/>
          </p:cNvPicPr>
          <p:nvPr/>
        </p:nvPicPr>
        <p:blipFill>
          <a:blip r:embed="rId4" cstate="print"/>
          <a:srcRect/>
          <a:stretch>
            <a:fillRect/>
          </a:stretch>
        </p:blipFill>
        <p:spPr bwMode="auto">
          <a:xfrm>
            <a:off x="5943503" y="2819401"/>
            <a:ext cx="3200497" cy="4038600"/>
          </a:xfrm>
          <a:prstGeom prst="rect">
            <a:avLst/>
          </a:prstGeom>
          <a:noFill/>
        </p:spPr>
      </p:pic>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US" sz="2800" dirty="0"/>
              <a:t>inadequate for flushing</a:t>
            </a:r>
          </a:p>
        </p:txBody>
      </p:sp>
      <p:pic>
        <p:nvPicPr>
          <p:cNvPr id="2050" name="Picture 2" descr="C:\Documents and Settings\Administrator\Desktop\6 pipe.JPG"/>
          <p:cNvPicPr>
            <a:picLocks noGrp="1" noChangeAspect="1" noChangeArrowheads="1"/>
          </p:cNvPicPr>
          <p:nvPr>
            <p:ph idx="1"/>
          </p:nvPr>
        </p:nvPicPr>
        <p:blipFill>
          <a:blip r:embed="rId3" cstate="print"/>
          <a:srcRect/>
          <a:stretch>
            <a:fillRect/>
          </a:stretch>
        </p:blipFill>
        <p:spPr bwMode="auto">
          <a:xfrm>
            <a:off x="0" y="1295400"/>
            <a:ext cx="9144000" cy="5562600"/>
          </a:xfrm>
          <a:prstGeom prst="rect">
            <a:avLst/>
          </a:prstGeom>
          <a:noFill/>
        </p:spPr>
      </p:pic>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Fabric will eventually plug and not allow draining</a:t>
            </a:r>
          </a:p>
        </p:txBody>
      </p:sp>
      <p:pic>
        <p:nvPicPr>
          <p:cNvPr id="1026" name="Picture 2" descr="C:\Documents and Settings\tjj7335\Desktop\Troy's files\misc county septic\septic pictures\6 fabric cleanout box.JPG"/>
          <p:cNvPicPr>
            <a:picLocks noGrp="1" noChangeAspect="1" noChangeArrowheads="1"/>
          </p:cNvPicPr>
          <p:nvPr>
            <p:ph idx="1"/>
          </p:nvPr>
        </p:nvPicPr>
        <p:blipFill>
          <a:blip r:embed="rId2" cstate="print"/>
          <a:srcRect/>
          <a:stretch>
            <a:fillRect/>
          </a:stretch>
        </p:blipFill>
        <p:spPr bwMode="auto">
          <a:xfrm>
            <a:off x="0" y="1219200"/>
            <a:ext cx="9144000" cy="5638800"/>
          </a:xfrm>
          <a:prstGeom prst="rect">
            <a:avLst/>
          </a:prstGeom>
          <a:noFill/>
        </p:spPr>
      </p:pic>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991600" cy="1143000"/>
          </a:xfrm>
        </p:spPr>
        <p:txBody>
          <a:bodyPr>
            <a:normAutofit/>
          </a:bodyPr>
          <a:lstStyle/>
          <a:p>
            <a:r>
              <a:rPr lang="en-US" sz="2800" dirty="0"/>
              <a:t>Sewage  overflowing on to the yard </a:t>
            </a:r>
            <a:br>
              <a:rPr lang="en-US" sz="2800" dirty="0"/>
            </a:br>
            <a:r>
              <a:rPr lang="en-US" sz="2800" dirty="0"/>
              <a:t>from enclosure not draining properly.</a:t>
            </a:r>
          </a:p>
        </p:txBody>
      </p:sp>
      <p:pic>
        <p:nvPicPr>
          <p:cNvPr id="1026" name="Picture 2" descr="C:\Documents and Settings\tjj7335\Desktop\Troy's files\septic pics\cleanout overflow2.JPG"/>
          <p:cNvPicPr>
            <a:picLocks noChangeAspect="1" noChangeArrowheads="1"/>
          </p:cNvPicPr>
          <p:nvPr/>
        </p:nvPicPr>
        <p:blipFill>
          <a:blip r:embed="rId2" cstate="print"/>
          <a:srcRect/>
          <a:stretch>
            <a:fillRect/>
          </a:stretch>
        </p:blipFill>
        <p:spPr bwMode="auto">
          <a:xfrm>
            <a:off x="1066800" y="1524000"/>
            <a:ext cx="6781800" cy="5087164"/>
          </a:xfrm>
          <a:prstGeom prst="rect">
            <a:avLst/>
          </a:prstGeom>
          <a:noFill/>
        </p:spPr>
      </p:pic>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4525963"/>
          </a:xfrm>
        </p:spPr>
        <p:txBody>
          <a:bodyPr/>
          <a:lstStyle/>
          <a:p>
            <a:pPr>
              <a:buNone/>
            </a:pPr>
            <a:r>
              <a:rPr lang="en-US" sz="2800" dirty="0"/>
              <a:t>		</a:t>
            </a:r>
            <a:r>
              <a:rPr lang="en-US" sz="2800" b="1" dirty="0"/>
              <a:t>31 - </a:t>
            </a:r>
            <a:r>
              <a:rPr lang="en-US" sz="2800" b="1" dirty="0" err="1"/>
              <a:t>Drainfields</a:t>
            </a:r>
            <a:r>
              <a:rPr lang="en-US" sz="2800" b="1" dirty="0"/>
              <a:t> with more than 1 foot of cover</a:t>
            </a:r>
          </a:p>
          <a:p>
            <a:pPr>
              <a:buNone/>
            </a:pPr>
            <a:endParaRPr lang="en-US" dirty="0"/>
          </a:p>
          <a:p>
            <a:pPr>
              <a:buNone/>
            </a:pPr>
            <a:endParaRPr lang="en-US" dirty="0"/>
          </a:p>
          <a:p>
            <a:pPr>
              <a:buNone/>
            </a:pPr>
            <a:r>
              <a:rPr lang="en-US" sz="2000" dirty="0"/>
              <a:t>	A typical cleanout assembly with a long sweep 90 will result in the end of the clean out pipe approximately 1 foot above the lateral.  </a:t>
            </a:r>
          </a:p>
          <a:p>
            <a:pPr>
              <a:buNone/>
            </a:pPr>
            <a:endParaRPr lang="en-US" sz="2000" dirty="0"/>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Picture of Long sweep clean out</a:t>
            </a:r>
          </a:p>
          <a:p>
            <a:pPr>
              <a:buNone/>
            </a:pPr>
            <a:endParaRPr lang="en-US" dirty="0"/>
          </a:p>
        </p:txBody>
      </p:sp>
      <p:pic>
        <p:nvPicPr>
          <p:cNvPr id="1026" name="Picture 2" descr="C:\Documents and Settings\tjj7335\Desktop\100_1058.JPG"/>
          <p:cNvPicPr>
            <a:picLocks noChangeAspect="1" noChangeArrowheads="1"/>
          </p:cNvPicPr>
          <p:nvPr/>
        </p:nvPicPr>
        <p:blipFill>
          <a:blip r:embed="rId3" cstate="print"/>
          <a:srcRect/>
          <a:stretch>
            <a:fillRect/>
          </a:stretch>
        </p:blipFill>
        <p:spPr bwMode="auto">
          <a:xfrm>
            <a:off x="436563" y="358775"/>
            <a:ext cx="8269287" cy="6138863"/>
          </a:xfrm>
          <a:prstGeom prst="rect">
            <a:avLst/>
          </a:prstGeom>
          <a:noFill/>
        </p:spPr>
      </p:pic>
      <p:pic>
        <p:nvPicPr>
          <p:cNvPr id="5122" name="Picture 2" descr="C:\Documents and Settings\Administrator\Desktop\Picture3.jpg"/>
          <p:cNvPicPr>
            <a:picLocks noChangeAspect="1" noChangeArrowheads="1"/>
          </p:cNvPicPr>
          <p:nvPr/>
        </p:nvPicPr>
        <p:blipFill>
          <a:blip r:embed="rId4" cstate="print"/>
          <a:srcRect/>
          <a:stretch>
            <a:fillRect/>
          </a:stretch>
        </p:blipFill>
        <p:spPr bwMode="auto">
          <a:xfrm>
            <a:off x="-1" y="0"/>
            <a:ext cx="9230093" cy="6858000"/>
          </a:xfrm>
          <a:prstGeom prst="rect">
            <a:avLst/>
          </a:prstGeom>
          <a:noFill/>
        </p:spPr>
      </p:pic>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600200"/>
            <a:ext cx="8229600" cy="1631216"/>
          </a:xfrm>
          <a:prstGeom prst="rect">
            <a:avLst/>
          </a:prstGeom>
        </p:spPr>
        <p:txBody>
          <a:bodyPr wrap="square">
            <a:spAutoFit/>
          </a:bodyPr>
          <a:lstStyle/>
          <a:p>
            <a:pPr marL="0" indent="0">
              <a:spcBef>
                <a:spcPts val="0"/>
              </a:spcBef>
              <a:buNone/>
            </a:pPr>
            <a:r>
              <a:rPr lang="en-US" sz="2000" dirty="0"/>
              <a:t>Our  residential designs have a minimum code requirement of 1 foot of residual head, and the pump installed is sized to meet or exceed this amount.  </a:t>
            </a:r>
          </a:p>
          <a:p>
            <a:pPr marL="0" indent="0">
              <a:spcBef>
                <a:spcPts val="0"/>
              </a:spcBef>
              <a:buNone/>
            </a:pPr>
            <a:endParaRPr lang="en-US" sz="2000" dirty="0"/>
          </a:p>
          <a:p>
            <a:pPr marL="0" indent="0">
              <a:spcBef>
                <a:spcPts val="0"/>
              </a:spcBef>
              <a:buNone/>
            </a:pPr>
            <a:r>
              <a:rPr lang="en-US" sz="2000" dirty="0"/>
              <a:t>As such the pump will generally deliver enough water during flushing to create about a 3” geyser at the end of the pipe.  Similar to a drinking fountain.</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Typical “geyser” height from </a:t>
            </a:r>
            <a:br>
              <a:rPr lang="en-US" sz="2800" dirty="0"/>
            </a:br>
            <a:r>
              <a:rPr lang="en-US" sz="2800" dirty="0"/>
              <a:t>a normal sized system</a:t>
            </a:r>
          </a:p>
        </p:txBody>
      </p:sp>
      <p:pic>
        <p:nvPicPr>
          <p:cNvPr id="4" name="Picture 2" descr="E:\DCIM\100K7300\100_1456.JPG"/>
          <p:cNvPicPr>
            <a:picLocks noGrp="1" noChangeAspect="1" noChangeArrowheads="1"/>
          </p:cNvPicPr>
          <p:nvPr>
            <p:ph idx="1"/>
          </p:nvPr>
        </p:nvPicPr>
        <p:blipFill>
          <a:blip r:embed="rId2" cstate="print"/>
          <a:srcRect b="7448"/>
          <a:stretch>
            <a:fillRect/>
          </a:stretch>
        </p:blipFill>
        <p:spPr bwMode="auto">
          <a:xfrm>
            <a:off x="381000" y="1447800"/>
            <a:ext cx="8382001" cy="5410200"/>
          </a:xfrm>
          <a:prstGeom prst="rect">
            <a:avLst/>
          </a:prstGeom>
          <a:noFill/>
        </p:spPr>
      </p:pic>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spcBef>
                <a:spcPts val="0"/>
              </a:spcBef>
              <a:buNone/>
            </a:pPr>
            <a:r>
              <a:rPr lang="en-US" sz="2000" dirty="0"/>
              <a:t>When you have a bed with more than 1 foot of cover, you must use a taller cleanout box that will allow you to reach down to the end of the cleanout, or add an extension to the end of the lateral cleanout so it is reachable from grade.</a:t>
            </a:r>
          </a:p>
          <a:p>
            <a:pPr marL="0" indent="0">
              <a:spcBef>
                <a:spcPts val="0"/>
              </a:spcBef>
              <a:buNone/>
            </a:pPr>
            <a:endParaRPr lang="en-US" sz="2000" dirty="0"/>
          </a:p>
          <a:p>
            <a:pPr marL="0" indent="0">
              <a:spcBef>
                <a:spcPts val="0"/>
              </a:spcBef>
              <a:buNone/>
            </a:pPr>
            <a:r>
              <a:rPr lang="en-US" sz="2000" dirty="0"/>
              <a:t>If you choose the pipe extension method, the designer will have to re-calculate the pump requirements.  You must make sure your pump has enough power to get the water up and out the </a:t>
            </a:r>
            <a:r>
              <a:rPr lang="en-US" sz="2000" u="sng" dirty="0"/>
              <a:t>extra vertical pipe </a:t>
            </a:r>
            <a:r>
              <a:rPr lang="en-US" sz="2000" dirty="0"/>
              <a:t>you just added.   </a:t>
            </a:r>
          </a:p>
          <a:p>
            <a:pPr marL="0" indent="0">
              <a:spcBef>
                <a:spcPts val="0"/>
              </a:spcBef>
              <a:buNone/>
            </a:pPr>
            <a:endParaRPr lang="en-US" sz="2000" dirty="0"/>
          </a:p>
          <a:p>
            <a:pPr marL="0" indent="0">
              <a:spcBef>
                <a:spcPts val="0"/>
              </a:spcBef>
              <a:buNone/>
            </a:pPr>
            <a:r>
              <a:rPr lang="en-US" sz="2000" dirty="0"/>
              <a:t>If you added 1 foot of extension to the long sweep 90, you will now need a pump that can provide </a:t>
            </a:r>
            <a:r>
              <a:rPr lang="en-US" sz="2000" b="1" dirty="0"/>
              <a:t>2 feet of residual head </a:t>
            </a:r>
            <a:r>
              <a:rPr lang="en-US" sz="2000" dirty="0"/>
              <a:t>to this system.</a:t>
            </a:r>
          </a:p>
          <a:p>
            <a:pPr marL="0" indent="0">
              <a:spcBef>
                <a:spcPts val="0"/>
              </a:spcBef>
              <a:buNone/>
            </a:pPr>
            <a:endParaRPr lang="en-US" sz="2000" dirty="0"/>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000" dirty="0"/>
              <a:t>When using the 3</a:t>
            </a:r>
            <a:r>
              <a:rPr lang="en-US" sz="2000" baseline="30000" dirty="0"/>
              <a:t>rd</a:t>
            </a:r>
            <a:r>
              <a:rPr lang="en-US" sz="2000" dirty="0"/>
              <a:t> method, the pump now needs to deliver at least 2’ of residual head pressure in order to flush out the lines.</a:t>
            </a:r>
          </a:p>
        </p:txBody>
      </p:sp>
      <p:pic>
        <p:nvPicPr>
          <p:cNvPr id="4" name="Picture 2" descr="C:\Documents and Settings\tjj7335\Desktop\xtra cover.bmp"/>
          <p:cNvPicPr>
            <a:picLocks noGrp="1" noChangeAspect="1" noChangeArrowheads="1"/>
          </p:cNvPicPr>
          <p:nvPr>
            <p:ph idx="1"/>
          </p:nvPr>
        </p:nvPicPr>
        <p:blipFill>
          <a:blip r:embed="rId2" cstate="print"/>
          <a:srcRect b="32500"/>
          <a:stretch>
            <a:fillRect/>
          </a:stretch>
        </p:blipFill>
        <p:spPr bwMode="auto">
          <a:xfrm>
            <a:off x="609600" y="2133600"/>
            <a:ext cx="7525924" cy="3809999"/>
          </a:xfrm>
          <a:prstGeom prst="rect">
            <a:avLst/>
          </a:prstGeom>
          <a:noFill/>
        </p:spPr>
      </p:pic>
    </p:spTree>
    <p:extLst>
      <p:ext uri="{BB962C8B-B14F-4D97-AF65-F5344CB8AC3E}">
        <p14:creationId xmlns:p14="http://schemas.microsoft.com/office/powerpoint/2010/main" val="211325029"/>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spcBef>
                <a:spcPts val="0"/>
              </a:spcBef>
              <a:buNone/>
            </a:pPr>
            <a:r>
              <a:rPr lang="en-US" sz="2000" dirty="0"/>
              <a:t>If you add an extension to the vertical pipe and do not upsize the pump, the pump will not be capable of pushing the water up the extra height to the top of the cleanout.  </a:t>
            </a:r>
          </a:p>
          <a:p>
            <a:pPr marL="0" indent="0">
              <a:spcBef>
                <a:spcPts val="0"/>
              </a:spcBef>
              <a:buNone/>
            </a:pPr>
            <a:r>
              <a:rPr lang="en-US" sz="2000" dirty="0"/>
              <a:t>In other words, you will not be able to flush the laterals! </a:t>
            </a:r>
          </a:p>
          <a:p>
            <a:pPr marL="0" indent="0">
              <a:spcBef>
                <a:spcPts val="0"/>
              </a:spcBef>
              <a:buNone/>
            </a:pPr>
            <a:endParaRPr lang="en-US" sz="2000" dirty="0"/>
          </a:p>
          <a:p>
            <a:pPr marL="0" indent="0">
              <a:spcBef>
                <a:spcPts val="0"/>
              </a:spcBef>
              <a:buNone/>
            </a:pPr>
            <a:r>
              <a:rPr lang="en-US" sz="2000" dirty="0"/>
              <a:t>Regardless of the method chosen, remember to make sure the flushed effluent can go back to the </a:t>
            </a:r>
            <a:r>
              <a:rPr lang="en-US" sz="2000" dirty="0" err="1"/>
              <a:t>drainfield</a:t>
            </a:r>
            <a:r>
              <a:rPr lang="en-US" sz="2000" dirty="0"/>
              <a:t>.  Do not fill the cleanout box with dirt.</a:t>
            </a:r>
          </a:p>
          <a:p>
            <a:pPr marL="0" indent="0">
              <a:spcBef>
                <a:spcPts val="0"/>
              </a:spcBef>
              <a:buNone/>
            </a:pPr>
            <a:endParaRPr lang="en-US" sz="2000" dirty="0"/>
          </a:p>
          <a:p>
            <a:pPr marL="0" indent="0">
              <a:spcBef>
                <a:spcPts val="0"/>
              </a:spcBef>
              <a:buNone/>
            </a:pPr>
            <a:r>
              <a:rPr lang="en-US" sz="2000" dirty="0"/>
              <a:t>Also make sure you have reasonable access to open the ball valve or remove the end cap.</a:t>
            </a:r>
          </a:p>
          <a:p>
            <a:pPr marL="0" indent="0">
              <a:spcBef>
                <a:spcPts val="0"/>
              </a:spcBef>
              <a:buNone/>
            </a:pPr>
            <a:endParaRPr lang="en-US" sz="20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382000" cy="1143000"/>
          </a:xfrm>
        </p:spPr>
        <p:txBody>
          <a:bodyPr>
            <a:normAutofit/>
          </a:bodyPr>
          <a:lstStyle/>
          <a:p>
            <a:r>
              <a:rPr lang="en-US" sz="2800" dirty="0"/>
              <a:t>Note the conduit with the power wires (no sewer gases)</a:t>
            </a:r>
            <a:br>
              <a:rPr lang="en-US" sz="2800" dirty="0"/>
            </a:br>
            <a:r>
              <a:rPr lang="en-US" sz="2800" dirty="0"/>
              <a:t>continuing all the way to the electrical box.</a:t>
            </a:r>
          </a:p>
        </p:txBody>
      </p:sp>
      <p:pic>
        <p:nvPicPr>
          <p:cNvPr id="5122" name="Picture 2" descr="C:\Documents and Settings\tjj7335\Desktop\Picture5.jpg"/>
          <p:cNvPicPr>
            <a:picLocks noChangeAspect="1" noChangeArrowheads="1"/>
          </p:cNvPicPr>
          <p:nvPr/>
        </p:nvPicPr>
        <p:blipFill>
          <a:blip r:embed="rId2" cstate="print"/>
          <a:srcRect/>
          <a:stretch>
            <a:fillRect/>
          </a:stretch>
        </p:blipFill>
        <p:spPr bwMode="auto">
          <a:xfrm>
            <a:off x="228600" y="1657350"/>
            <a:ext cx="3809125" cy="5200650"/>
          </a:xfrm>
          <a:prstGeom prst="rect">
            <a:avLst/>
          </a:prstGeom>
          <a:noFill/>
        </p:spPr>
      </p:pic>
      <p:pic>
        <p:nvPicPr>
          <p:cNvPr id="5123" name="Picture 3" descr="C:\Documents and Settings\tjj7335\Desktop\Picture6.jpg"/>
          <p:cNvPicPr>
            <a:picLocks noChangeAspect="1" noChangeArrowheads="1"/>
          </p:cNvPicPr>
          <p:nvPr/>
        </p:nvPicPr>
        <p:blipFill>
          <a:blip r:embed="rId3" cstate="print"/>
          <a:srcRect/>
          <a:stretch>
            <a:fillRect/>
          </a:stretch>
        </p:blipFill>
        <p:spPr bwMode="auto">
          <a:xfrm>
            <a:off x="4953000" y="1700212"/>
            <a:ext cx="3930079" cy="5157788"/>
          </a:xfrm>
          <a:prstGeom prst="rect">
            <a:avLst/>
          </a:prstGeom>
          <a:noFill/>
        </p:spPr>
      </p:pic>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buNone/>
            </a:pPr>
            <a:r>
              <a:rPr lang="en-US" dirty="0"/>
              <a:t>   </a:t>
            </a:r>
            <a:r>
              <a:rPr lang="en-US" sz="2800" b="1" dirty="0"/>
              <a:t>32 - Securing the inspection pipes</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spcBef>
                <a:spcPts val="0"/>
              </a:spcBef>
              <a:buNone/>
            </a:pPr>
            <a:r>
              <a:rPr lang="en-US" sz="2000" dirty="0"/>
              <a:t>In the past when a maintainer or inspector tried to determine the level of ponding in a trench or bed, they would pull the cap off an inspection pipe only to have the pipe come with it.   </a:t>
            </a:r>
          </a:p>
          <a:p>
            <a:pPr marL="0" indent="0">
              <a:spcBef>
                <a:spcPts val="0"/>
              </a:spcBef>
              <a:buNone/>
            </a:pPr>
            <a:r>
              <a:rPr lang="en-US" sz="2000" dirty="0"/>
              <a:t>To help alleviate this problem, the new code now states that:</a:t>
            </a:r>
          </a:p>
          <a:p>
            <a:pPr marL="0" indent="0">
              <a:spcBef>
                <a:spcPts val="0"/>
              </a:spcBef>
              <a:buNone/>
            </a:pPr>
            <a:endParaRPr lang="en-US" sz="2000" dirty="0"/>
          </a:p>
          <a:p>
            <a:pPr marL="0" indent="0">
              <a:spcBef>
                <a:spcPts val="0"/>
              </a:spcBef>
              <a:buNone/>
            </a:pPr>
            <a:r>
              <a:rPr lang="en-US" sz="2000" dirty="0"/>
              <a:t>	 “the inspection pipe must extend to the bottom of the distribution 	    medium </a:t>
            </a:r>
            <a:r>
              <a:rPr lang="en-US" sz="2000" b="1" dirty="0"/>
              <a:t>and be secured</a:t>
            </a:r>
            <a:r>
              <a:rPr lang="en-US" sz="2000" dirty="0"/>
              <a:t>.” </a:t>
            </a:r>
          </a:p>
          <a:p>
            <a:pPr marL="0" indent="0">
              <a:spcBef>
                <a:spcPts val="0"/>
              </a:spcBef>
              <a:buNone/>
            </a:pPr>
            <a:endParaRPr lang="en-US" sz="2000" dirty="0"/>
          </a:p>
          <a:p>
            <a:pPr marL="0" indent="0">
              <a:spcBef>
                <a:spcPts val="0"/>
              </a:spcBef>
              <a:buNone/>
            </a:pPr>
            <a:r>
              <a:rPr lang="en-US" sz="2000" dirty="0"/>
              <a:t>The best way to achieve this is to use a “T” fitting at the bottom of the 4” inspection pipe.  This anchors the pipe very well and also makes it clear where the bottom of the </a:t>
            </a:r>
            <a:r>
              <a:rPr lang="en-US" sz="2000" dirty="0" err="1"/>
              <a:t>rockbed</a:t>
            </a:r>
            <a:r>
              <a:rPr lang="en-US" sz="2000" dirty="0"/>
              <a:t> is for accurate measuring of the </a:t>
            </a:r>
            <a:r>
              <a:rPr lang="en-US" sz="2000" dirty="0" err="1"/>
              <a:t>ponding</a:t>
            </a:r>
            <a:r>
              <a:rPr lang="en-US" sz="2000" dirty="0"/>
              <a:t> level.</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sz="2800" dirty="0"/>
              <a:t>4” Tee to secure the inspection pipe</a:t>
            </a:r>
          </a:p>
        </p:txBody>
      </p:sp>
      <p:pic>
        <p:nvPicPr>
          <p:cNvPr id="4" name="Picture 2" descr="G:\septic pictures\1 riser cleanout 2.jpg"/>
          <p:cNvPicPr>
            <a:picLocks noGrp="1" noChangeAspect="1" noChangeArrowheads="1"/>
          </p:cNvPicPr>
          <p:nvPr>
            <p:ph idx="1"/>
          </p:nvPr>
        </p:nvPicPr>
        <p:blipFill>
          <a:blip r:embed="rId2" cstate="print"/>
          <a:srcRect t="17500"/>
          <a:stretch>
            <a:fillRect/>
          </a:stretch>
        </p:blipFill>
        <p:spPr bwMode="auto">
          <a:xfrm>
            <a:off x="0" y="1200144"/>
            <a:ext cx="9144000" cy="5657856"/>
          </a:xfrm>
          <a:prstGeom prst="rect">
            <a:avLst/>
          </a:prstGeom>
          <a:noFill/>
        </p:spPr>
      </p:pic>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en-US" sz="2000" dirty="0"/>
              <a:t>	Another method is to use a piece of 1” pipe (or similar) and place it through the 4” inspection pipe to create a “T” .  </a:t>
            </a:r>
          </a:p>
          <a:p>
            <a:pPr>
              <a:buNone/>
            </a:pPr>
            <a:endParaRPr lang="en-US" sz="2000" dirty="0"/>
          </a:p>
          <a:p>
            <a:pPr>
              <a:buNone/>
            </a:pPr>
            <a:r>
              <a:rPr lang="en-US" sz="2000" dirty="0"/>
              <a:t>	The downside to this method is the 1” pipe can get in the way of finding the bottom of the system when measuring the depth of </a:t>
            </a:r>
            <a:r>
              <a:rPr lang="en-US" sz="2000" dirty="0" err="1"/>
              <a:t>ponding</a:t>
            </a:r>
            <a:r>
              <a:rPr lang="en-US" sz="2000" dirty="0"/>
              <a:t>.</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2800" dirty="0"/>
              <a:t>A piece of 1” pipe used to secure the inspection pipe</a:t>
            </a:r>
          </a:p>
        </p:txBody>
      </p:sp>
      <p:pic>
        <p:nvPicPr>
          <p:cNvPr id="3074" name="Picture 2" descr="C:\Documents and Settings\tjj7335\Desktop\100_1060.JPG"/>
          <p:cNvPicPr>
            <a:picLocks noGrp="1" noChangeAspect="1" noChangeArrowheads="1"/>
          </p:cNvPicPr>
          <p:nvPr>
            <p:ph idx="1"/>
          </p:nvPr>
        </p:nvPicPr>
        <p:blipFill>
          <a:blip r:embed="rId3" cstate="print"/>
          <a:srcRect t="4469" b="13407"/>
          <a:stretch>
            <a:fillRect/>
          </a:stretch>
        </p:blipFill>
        <p:spPr bwMode="auto">
          <a:xfrm>
            <a:off x="0" y="1283742"/>
            <a:ext cx="9144000" cy="5574258"/>
          </a:xfrm>
          <a:prstGeom prst="rect">
            <a:avLst/>
          </a:prstGeom>
          <a:noFill/>
        </p:spPr>
      </p:pic>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spcBef>
                <a:spcPts val="0"/>
              </a:spcBef>
              <a:buNone/>
            </a:pPr>
            <a:r>
              <a:rPr lang="en-US" sz="2000" dirty="0"/>
              <a:t>In either case, the real problem is that the cap sticks too tightly to the pipe.	</a:t>
            </a:r>
          </a:p>
          <a:p>
            <a:pPr marL="0" indent="0">
              <a:spcBef>
                <a:spcPts val="0"/>
              </a:spcBef>
              <a:buNone/>
            </a:pPr>
            <a:r>
              <a:rPr lang="en-US" sz="2000" dirty="0"/>
              <a:t>A very simple solution to help ensure that the 4” cap comes off the pipe without a struggle, is to “slit” the top of the pipe (and/or the cap) with a </a:t>
            </a:r>
            <a:r>
              <a:rPr lang="en-US" sz="2000" dirty="0" err="1"/>
              <a:t>sawzall</a:t>
            </a:r>
            <a:r>
              <a:rPr lang="en-US" sz="2000" dirty="0"/>
              <a:t>.</a:t>
            </a:r>
          </a:p>
          <a:p>
            <a:pPr marL="0" indent="0">
              <a:spcBef>
                <a:spcPts val="0"/>
              </a:spcBef>
              <a:buNone/>
            </a:pPr>
            <a:r>
              <a:rPr lang="en-US" sz="2000" dirty="0"/>
              <a:t>	</a:t>
            </a:r>
          </a:p>
          <a:p>
            <a:pPr marL="0" indent="0">
              <a:spcBef>
                <a:spcPts val="0"/>
              </a:spcBef>
              <a:buNone/>
            </a:pPr>
            <a:r>
              <a:rPr lang="en-US" sz="2000" dirty="0"/>
              <a:t>This takes the pressure off the connection and allows the cap to slide off easily by hand.</a:t>
            </a:r>
          </a:p>
          <a:p>
            <a:pPr marL="0" indent="0">
              <a:spcBef>
                <a:spcPts val="0"/>
              </a:spcBef>
              <a:buNone/>
            </a:pPr>
            <a:endParaRPr lang="en-US" sz="2000" dirty="0"/>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a:bodyPr>
          <a:lstStyle/>
          <a:p>
            <a:r>
              <a:rPr lang="en-US" sz="2800" dirty="0"/>
              <a:t>Slit the cap for easier removal</a:t>
            </a:r>
          </a:p>
        </p:txBody>
      </p:sp>
      <p:pic>
        <p:nvPicPr>
          <p:cNvPr id="4" name="Picture 2" descr="G:\septic pictures\pipe cap slit 2.JPG"/>
          <p:cNvPicPr>
            <a:picLocks noGrp="1" noChangeAspect="1" noChangeArrowheads="1"/>
          </p:cNvPicPr>
          <p:nvPr>
            <p:ph idx="1"/>
          </p:nvPr>
        </p:nvPicPr>
        <p:blipFill>
          <a:blip r:embed="rId2" cstate="print"/>
          <a:srcRect t="1323" b="15875"/>
          <a:stretch>
            <a:fillRect/>
          </a:stretch>
        </p:blipFill>
        <p:spPr bwMode="auto">
          <a:xfrm>
            <a:off x="0" y="1178577"/>
            <a:ext cx="9144000" cy="5679423"/>
          </a:xfrm>
          <a:prstGeom prst="rect">
            <a:avLst/>
          </a:prstGeom>
          <a:noFill/>
        </p:spPr>
      </p:pic>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Or slit the pipe for easy non-stick cap removal</a:t>
            </a:r>
          </a:p>
        </p:txBody>
      </p:sp>
      <p:sp>
        <p:nvSpPr>
          <p:cNvPr id="3" name="Content Placeholder 2"/>
          <p:cNvSpPr>
            <a:spLocks noGrp="1"/>
          </p:cNvSpPr>
          <p:nvPr>
            <p:ph idx="1"/>
          </p:nvPr>
        </p:nvSpPr>
        <p:spPr/>
        <p:txBody>
          <a:bodyPr/>
          <a:lstStyle/>
          <a:p>
            <a:r>
              <a:rPr lang="en-US" dirty="0"/>
              <a:t>Picture of inspection pipe slit for cap</a:t>
            </a:r>
          </a:p>
        </p:txBody>
      </p:sp>
      <p:pic>
        <p:nvPicPr>
          <p:cNvPr id="1026" name="Picture 2" descr="E:\DCIM\100K7300\100_0990.JPG"/>
          <p:cNvPicPr>
            <a:picLocks noChangeAspect="1" noChangeArrowheads="1"/>
          </p:cNvPicPr>
          <p:nvPr/>
        </p:nvPicPr>
        <p:blipFill>
          <a:blip r:embed="rId3" cstate="print"/>
          <a:srcRect b="23834"/>
          <a:stretch>
            <a:fillRect/>
          </a:stretch>
        </p:blipFill>
        <p:spPr bwMode="auto">
          <a:xfrm>
            <a:off x="0" y="1295400"/>
            <a:ext cx="9298672" cy="5562600"/>
          </a:xfrm>
          <a:prstGeom prst="rect">
            <a:avLst/>
          </a:prstGeom>
          <a:noFill/>
        </p:spPr>
      </p:pic>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4558"/>
            <a:ext cx="8229600" cy="868362"/>
          </a:xfrm>
        </p:spPr>
        <p:txBody>
          <a:bodyPr>
            <a:normAutofit fontScale="90000"/>
          </a:bodyPr>
          <a:lstStyle/>
          <a:p>
            <a:r>
              <a:rPr lang="en-US" sz="2800" dirty="0"/>
              <a:t>Or best yet, don’t use a cap at all!</a:t>
            </a:r>
            <a:br>
              <a:rPr lang="en-US" sz="2800" dirty="0"/>
            </a:br>
            <a:r>
              <a:rPr lang="en-US" sz="2800" dirty="0"/>
              <a:t>When you put the inspection pipe inside a larger </a:t>
            </a:r>
            <a:br>
              <a:rPr lang="en-US" sz="2800" dirty="0"/>
            </a:br>
            <a:r>
              <a:rPr lang="en-US" sz="2800" dirty="0"/>
              <a:t>enclosure you can simply not use a cap at all.</a:t>
            </a:r>
          </a:p>
        </p:txBody>
      </p:sp>
      <p:pic>
        <p:nvPicPr>
          <p:cNvPr id="6" name="Picture 2" descr="G:\septic pictures\1 riser cleanout 3.jpg">
            <a:extLst>
              <a:ext uri="{FF2B5EF4-FFF2-40B4-BE49-F238E27FC236}">
                <a16:creationId xmlns:a16="http://schemas.microsoft.com/office/drawing/2014/main" id="{022DE943-E4E9-453F-AC53-AEF291150A39}"/>
              </a:ext>
            </a:extLst>
          </p:cNvPr>
          <p:cNvPicPr>
            <a:picLocks noGrp="1" noChangeAspect="1" noChangeArrowheads="1"/>
          </p:cNvPicPr>
          <p:nvPr>
            <p:ph idx="1"/>
          </p:nvPr>
        </p:nvPicPr>
        <p:blipFill>
          <a:blip r:embed="rId3" cstate="print"/>
          <a:srcRect t="12500" b="7500"/>
          <a:stretch>
            <a:fillRect/>
          </a:stretch>
        </p:blipFill>
        <p:spPr bwMode="auto">
          <a:xfrm>
            <a:off x="1009517" y="2057400"/>
            <a:ext cx="7124965" cy="4274979"/>
          </a:xfrm>
          <a:prstGeom prst="rect">
            <a:avLst/>
          </a:prstGeom>
          <a:noFill/>
        </p:spPr>
      </p:pic>
    </p:spTree>
    <p:extLst>
      <p:ext uri="{BB962C8B-B14F-4D97-AF65-F5344CB8AC3E}">
        <p14:creationId xmlns:p14="http://schemas.microsoft.com/office/powerpoint/2010/main" val="671294789"/>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33 - Best Management Practices</a:t>
            </a:r>
          </a:p>
        </p:txBody>
      </p:sp>
      <p:sp>
        <p:nvSpPr>
          <p:cNvPr id="3" name="Content Placeholder 2"/>
          <p:cNvSpPr>
            <a:spLocks noGrp="1"/>
          </p:cNvSpPr>
          <p:nvPr>
            <p:ph idx="1"/>
          </p:nvPr>
        </p:nvSpPr>
        <p:spPr/>
        <p:txBody>
          <a:bodyPr>
            <a:normAutofit/>
          </a:bodyPr>
          <a:lstStyle/>
          <a:p>
            <a:pPr marL="0" indent="0">
              <a:spcBef>
                <a:spcPts val="0"/>
              </a:spcBef>
              <a:buNone/>
            </a:pPr>
            <a:r>
              <a:rPr lang="en-US" sz="2000" dirty="0"/>
              <a:t>Many of the methods we have discussed are code requirements and some are just recommendations to improve your efficiency or the quality of the septic system.</a:t>
            </a:r>
          </a:p>
          <a:p>
            <a:pPr marL="0" indent="0">
              <a:spcBef>
                <a:spcPts val="0"/>
              </a:spcBef>
              <a:buNone/>
            </a:pPr>
            <a:endParaRPr lang="en-US" sz="2000" dirty="0"/>
          </a:p>
          <a:p>
            <a:pPr marL="0" indent="0">
              <a:spcBef>
                <a:spcPts val="0"/>
              </a:spcBef>
              <a:buNone/>
            </a:pPr>
            <a:r>
              <a:rPr lang="en-US" sz="2000" dirty="0"/>
              <a:t>To emphasize a few of these concepts, lets review a list of </a:t>
            </a:r>
          </a:p>
          <a:p>
            <a:pPr marL="0" indent="0">
              <a:spcBef>
                <a:spcPts val="0"/>
              </a:spcBef>
              <a:buNone/>
            </a:pPr>
            <a:r>
              <a:rPr lang="en-US" sz="2000" dirty="0"/>
              <a:t>	“Installation Best Management Practices”.</a:t>
            </a:r>
          </a:p>
          <a:p>
            <a:pPr marL="0" indent="0">
              <a:spcBef>
                <a:spcPts val="0"/>
              </a:spcBef>
              <a:buNone/>
            </a:pPr>
            <a:endParaRPr lang="en-US" sz="20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Pedestal enclosures</a:t>
            </a:r>
          </a:p>
        </p:txBody>
      </p:sp>
      <p:sp>
        <p:nvSpPr>
          <p:cNvPr id="3" name="Content Placeholder 2"/>
          <p:cNvSpPr>
            <a:spLocks noGrp="1"/>
          </p:cNvSpPr>
          <p:nvPr>
            <p:ph idx="1"/>
          </p:nvPr>
        </p:nvSpPr>
        <p:spPr/>
        <p:txBody>
          <a:bodyPr>
            <a:normAutofit/>
          </a:bodyPr>
          <a:lstStyle/>
          <a:p>
            <a:pPr marL="0" indent="0">
              <a:spcBef>
                <a:spcPts val="0"/>
              </a:spcBef>
              <a:buNone/>
            </a:pPr>
            <a:r>
              <a:rPr lang="en-US" sz="2000" dirty="0"/>
              <a:t>An upgrade to the basic wood post and weatherproof outlet, is a “pedestal” enclosure.  This pedestal style box combines the post and splice box into one unit.  The post is hollow and typically vented to keep the sewer gases from reaching the splice box on top.  </a:t>
            </a:r>
          </a:p>
          <a:p>
            <a:pPr marL="0" indent="0">
              <a:spcBef>
                <a:spcPts val="0"/>
              </a:spcBef>
              <a:buNone/>
            </a:pPr>
            <a:r>
              <a:rPr lang="en-US" sz="2000" dirty="0"/>
              <a:t>	</a:t>
            </a:r>
          </a:p>
          <a:p>
            <a:pPr marL="0" indent="0">
              <a:spcBef>
                <a:spcPts val="0"/>
              </a:spcBef>
              <a:buNone/>
            </a:pPr>
            <a:r>
              <a:rPr lang="en-US" sz="2000" dirty="0"/>
              <a:t>The incoming power line is fed in from the bottom of the hollow enclosure.  </a:t>
            </a:r>
          </a:p>
          <a:p>
            <a:pPr marL="0" indent="0">
              <a:spcBef>
                <a:spcPts val="0"/>
              </a:spcBef>
              <a:buNone/>
            </a:pPr>
            <a:r>
              <a:rPr lang="en-US" sz="2000" dirty="0"/>
              <a:t>The pipe containing the float wires usually enters near the middle of the pedestal.</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Best Management Practices</a:t>
            </a:r>
          </a:p>
        </p:txBody>
      </p:sp>
      <p:sp>
        <p:nvSpPr>
          <p:cNvPr id="3" name="Content Placeholder 2"/>
          <p:cNvSpPr>
            <a:spLocks noGrp="1"/>
          </p:cNvSpPr>
          <p:nvPr>
            <p:ph idx="1"/>
          </p:nvPr>
        </p:nvSpPr>
        <p:spPr>
          <a:xfrm>
            <a:off x="381000" y="1600200"/>
            <a:ext cx="8458200" cy="4525963"/>
          </a:xfrm>
        </p:spPr>
        <p:txBody>
          <a:bodyPr>
            <a:normAutofit fontScale="62500" lnSpcReduction="20000"/>
          </a:bodyPr>
          <a:lstStyle/>
          <a:p>
            <a:r>
              <a:rPr lang="en-US" dirty="0"/>
              <a:t>Build the septic system based on the LUG “permitted” design, not necessarily the initial design from the homeowner or designer.</a:t>
            </a:r>
          </a:p>
          <a:p>
            <a:r>
              <a:rPr lang="en-US" dirty="0"/>
              <a:t>Prior to installation, double check well locations and property lines and BURIED UTILITIES!</a:t>
            </a:r>
          </a:p>
          <a:p>
            <a:r>
              <a:rPr lang="en-US" dirty="0"/>
              <a:t>Pump horsepower ratings are meaningless, use pump curves to determine the right pump for the system.</a:t>
            </a:r>
          </a:p>
          <a:p>
            <a:r>
              <a:rPr lang="en-US" dirty="0"/>
              <a:t>When calling for a final inspection give reasonable notice (24 hours),  talk to someone directly and do not leave messages.</a:t>
            </a:r>
          </a:p>
          <a:p>
            <a:r>
              <a:rPr lang="en-US" dirty="0"/>
              <a:t>Do not use dirty rock, monitor your loads from the pit.</a:t>
            </a:r>
          </a:p>
          <a:p>
            <a:r>
              <a:rPr lang="en-US" dirty="0"/>
              <a:t>Sleeve the pump line with 4” </a:t>
            </a:r>
            <a:r>
              <a:rPr lang="en-US" dirty="0" err="1"/>
              <a:t>pvc</a:t>
            </a:r>
            <a:r>
              <a:rPr lang="en-US" dirty="0"/>
              <a:t> to undisturbed ground.</a:t>
            </a:r>
          </a:p>
          <a:p>
            <a:r>
              <a:rPr lang="en-US" dirty="0"/>
              <a:t>Make sure the supply line has adequate </a:t>
            </a:r>
            <a:r>
              <a:rPr lang="en-US" dirty="0" err="1"/>
              <a:t>drainback</a:t>
            </a:r>
            <a:r>
              <a:rPr lang="en-US" dirty="0"/>
              <a:t>.</a:t>
            </a:r>
          </a:p>
          <a:p>
            <a:r>
              <a:rPr lang="en-US" dirty="0"/>
              <a:t>Insulate any and all pipes that may have freezing concerns.</a:t>
            </a:r>
          </a:p>
          <a:p>
            <a:r>
              <a:rPr lang="en-US" dirty="0"/>
              <a:t>Anchor the </a:t>
            </a:r>
            <a:r>
              <a:rPr lang="en-US" dirty="0" err="1"/>
              <a:t>drainfield</a:t>
            </a:r>
            <a:r>
              <a:rPr lang="en-US" dirty="0"/>
              <a:t> inspection pipes.</a:t>
            </a:r>
          </a:p>
          <a:p>
            <a:r>
              <a:rPr lang="en-US" dirty="0"/>
              <a:t>Cut slits in the inspection pipe cap for easier removal.</a:t>
            </a:r>
          </a:p>
          <a:p>
            <a:r>
              <a:rPr lang="en-US" dirty="0"/>
              <a:t>Make sure soils are verified prior to </a:t>
            </a:r>
            <a:r>
              <a:rPr lang="en-US" dirty="0" err="1"/>
              <a:t>drainfield</a:t>
            </a:r>
            <a:r>
              <a:rPr lang="en-US" dirty="0"/>
              <a:t> excavation.</a:t>
            </a:r>
          </a:p>
          <a:p>
            <a:endParaRPr lang="en-US" dirty="0"/>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2800" dirty="0"/>
              <a:t>Best Management Practices (continued)</a:t>
            </a:r>
          </a:p>
        </p:txBody>
      </p:sp>
      <p:sp>
        <p:nvSpPr>
          <p:cNvPr id="3" name="Content Placeholder 2"/>
          <p:cNvSpPr>
            <a:spLocks noGrp="1"/>
          </p:cNvSpPr>
          <p:nvPr>
            <p:ph idx="1"/>
          </p:nvPr>
        </p:nvSpPr>
        <p:spPr>
          <a:xfrm>
            <a:off x="304800" y="1143000"/>
            <a:ext cx="8534400" cy="4876800"/>
          </a:xfrm>
        </p:spPr>
        <p:txBody>
          <a:bodyPr>
            <a:noAutofit/>
          </a:bodyPr>
          <a:lstStyle/>
          <a:p>
            <a:pPr marL="0" indent="0">
              <a:spcBef>
                <a:spcPts val="0"/>
              </a:spcBef>
            </a:pPr>
            <a:r>
              <a:rPr lang="en-US" sz="2000" dirty="0"/>
              <a:t>Pay attention to final landscaping and storm water management.</a:t>
            </a:r>
          </a:p>
          <a:p>
            <a:pPr marL="0" indent="0">
              <a:spcBef>
                <a:spcPts val="0"/>
              </a:spcBef>
              <a:buNone/>
            </a:pPr>
            <a:r>
              <a:rPr lang="en-US" sz="2000" dirty="0"/>
              <a:t>  Double check the final depth of the topsoil cover, 12” minimum.</a:t>
            </a:r>
          </a:p>
          <a:p>
            <a:pPr marL="0" indent="0">
              <a:spcBef>
                <a:spcPts val="0"/>
              </a:spcBef>
            </a:pPr>
            <a:r>
              <a:rPr lang="en-US" sz="2000" dirty="0"/>
              <a:t>If there is an effluent filter: install an alarm, and label the manhole cover.</a:t>
            </a:r>
          </a:p>
          <a:p>
            <a:pPr marL="0" indent="0">
              <a:spcBef>
                <a:spcPts val="0"/>
              </a:spcBef>
            </a:pPr>
            <a:r>
              <a:rPr lang="en-US" sz="2000" dirty="0"/>
              <a:t>With pump systems, use a cam-lock quick release within 24” of grade.</a:t>
            </a:r>
          </a:p>
          <a:p>
            <a:pPr marL="0" indent="0">
              <a:spcBef>
                <a:spcPts val="0"/>
              </a:spcBef>
            </a:pPr>
            <a:r>
              <a:rPr lang="en-US" sz="2000" dirty="0"/>
              <a:t>Regardless of installing a new system, or repairing an old one, always bring the   </a:t>
            </a:r>
          </a:p>
          <a:p>
            <a:pPr marL="0" indent="0">
              <a:spcBef>
                <a:spcPts val="0"/>
              </a:spcBef>
              <a:buNone/>
            </a:pPr>
            <a:r>
              <a:rPr lang="en-US" sz="2000" dirty="0"/>
              <a:t>  pump riser to grade.</a:t>
            </a:r>
          </a:p>
          <a:p>
            <a:pPr marL="0" indent="0">
              <a:spcBef>
                <a:spcPts val="0"/>
              </a:spcBef>
            </a:pPr>
            <a:r>
              <a:rPr lang="en-US" sz="2000" dirty="0"/>
              <a:t>The designers site plan should be your “as-built”.  Make sure your designer is  </a:t>
            </a:r>
          </a:p>
          <a:p>
            <a:pPr marL="0" indent="0">
              <a:spcBef>
                <a:spcPts val="0"/>
              </a:spcBef>
              <a:buNone/>
            </a:pPr>
            <a:r>
              <a:rPr lang="en-US" sz="2000" dirty="0"/>
              <a:t>  providing you with quality designs, and that you are following the design.  Any  </a:t>
            </a:r>
          </a:p>
          <a:p>
            <a:pPr marL="0" indent="0">
              <a:spcBef>
                <a:spcPts val="0"/>
              </a:spcBef>
              <a:buNone/>
            </a:pPr>
            <a:r>
              <a:rPr lang="en-US" sz="2000" dirty="0"/>
              <a:t>  component relocations should be LUG/designer approved and noted on the site</a:t>
            </a:r>
          </a:p>
          <a:p>
            <a:pPr marL="0" indent="0">
              <a:spcBef>
                <a:spcPts val="0"/>
              </a:spcBef>
              <a:buNone/>
            </a:pPr>
            <a:r>
              <a:rPr lang="en-US" sz="2000" dirty="0"/>
              <a:t>  plan. </a:t>
            </a:r>
          </a:p>
          <a:p>
            <a:pPr marL="0" indent="0">
              <a:spcBef>
                <a:spcPts val="0"/>
              </a:spcBef>
            </a:pPr>
            <a:r>
              <a:rPr lang="en-US" sz="2000" dirty="0"/>
              <a:t>Be proactive instead of reactive.  When appropriate, recommend time dosing to </a:t>
            </a:r>
          </a:p>
          <a:p>
            <a:pPr marL="0" indent="0">
              <a:spcBef>
                <a:spcPts val="0"/>
              </a:spcBef>
              <a:buNone/>
            </a:pPr>
            <a:r>
              <a:rPr lang="en-US" sz="2000" dirty="0"/>
              <a:t>  prevent system abuse and overload.</a:t>
            </a:r>
          </a:p>
          <a:p>
            <a:pPr marL="0" indent="0">
              <a:spcBef>
                <a:spcPts val="0"/>
              </a:spcBef>
            </a:pPr>
            <a:r>
              <a:rPr lang="en-US" sz="2000" dirty="0"/>
              <a:t>Educate the owner on the care &amp; maintenance of their “investment”.</a:t>
            </a:r>
          </a:p>
          <a:p>
            <a:pPr marL="0" indent="0">
              <a:spcBef>
                <a:spcPts val="0"/>
              </a:spcBef>
            </a:pPr>
            <a:r>
              <a:rPr lang="en-US" sz="2000" dirty="0"/>
              <a:t>Apply plenty of straw cover on late season installations.</a:t>
            </a:r>
          </a:p>
          <a:p>
            <a:pPr marL="0" indent="0">
              <a:spcBef>
                <a:spcPts val="0"/>
              </a:spcBef>
            </a:pPr>
            <a:r>
              <a:rPr lang="en-US" sz="2000" dirty="0"/>
              <a:t>Recommend additional protection from freezing for “occasional use” winter </a:t>
            </a:r>
          </a:p>
          <a:p>
            <a:pPr marL="0" indent="0">
              <a:spcBef>
                <a:spcPts val="0"/>
              </a:spcBef>
              <a:buNone/>
            </a:pPr>
            <a:r>
              <a:rPr lang="en-US" sz="2000" dirty="0"/>
              <a:t>  cabins.</a:t>
            </a:r>
          </a:p>
          <a:p>
            <a:pPr marL="0" indent="0">
              <a:spcBef>
                <a:spcPts val="0"/>
              </a:spcBef>
            </a:pPr>
            <a:r>
              <a:rPr lang="en-US" sz="2000" dirty="0"/>
              <a:t>The new septic system should last 20-30 years, make sure the quality of your  </a:t>
            </a:r>
          </a:p>
          <a:p>
            <a:pPr marL="0" indent="0">
              <a:spcBef>
                <a:spcPts val="0"/>
              </a:spcBef>
              <a:buNone/>
            </a:pPr>
            <a:r>
              <a:rPr lang="en-US" sz="2000" dirty="0"/>
              <a:t>  work meets the same expectation!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a:bodyPr>
          <a:lstStyle/>
          <a:p>
            <a:pPr>
              <a:buNone/>
            </a:pPr>
            <a:r>
              <a:rPr lang="en-US" sz="2000" dirty="0"/>
              <a:t>				</a:t>
            </a:r>
            <a:r>
              <a:rPr lang="en-US" sz="2800" dirty="0"/>
              <a:t>Summary</a:t>
            </a:r>
            <a:r>
              <a:rPr lang="en-US" sz="2000" dirty="0"/>
              <a:t>	</a:t>
            </a:r>
          </a:p>
          <a:p>
            <a:pPr marL="0" indent="0">
              <a:spcBef>
                <a:spcPts val="0"/>
              </a:spcBef>
              <a:buNone/>
            </a:pPr>
            <a:endParaRPr lang="en-US" sz="2000" dirty="0"/>
          </a:p>
          <a:p>
            <a:pPr marL="0" indent="0">
              <a:spcBef>
                <a:spcPts val="0"/>
              </a:spcBef>
              <a:buNone/>
            </a:pPr>
            <a:r>
              <a:rPr lang="en-US" sz="2000" dirty="0"/>
              <a:t>We discussed a variety of construction methods that are available to choose from that can help improve the quality and efficiency of every septic installation.</a:t>
            </a:r>
          </a:p>
          <a:p>
            <a:pPr marL="0" indent="0">
              <a:spcBef>
                <a:spcPts val="0"/>
              </a:spcBef>
              <a:buNone/>
            </a:pPr>
            <a:r>
              <a:rPr lang="en-US" sz="2000" dirty="0"/>
              <a:t>	</a:t>
            </a:r>
          </a:p>
          <a:p>
            <a:pPr marL="0" indent="0">
              <a:spcBef>
                <a:spcPts val="0"/>
              </a:spcBef>
              <a:buNone/>
            </a:pPr>
            <a:r>
              <a:rPr lang="en-US" sz="2000" dirty="0"/>
              <a:t>Each installer can decide which methods and materials work best for them. </a:t>
            </a:r>
          </a:p>
          <a:p>
            <a:pPr marL="0" indent="0">
              <a:spcBef>
                <a:spcPts val="0"/>
              </a:spcBef>
              <a:buNone/>
            </a:pPr>
            <a:r>
              <a:rPr lang="en-US" sz="2000" dirty="0"/>
              <a:t>	</a:t>
            </a:r>
          </a:p>
          <a:p>
            <a:pPr marL="0" indent="0">
              <a:spcBef>
                <a:spcPts val="0"/>
              </a:spcBef>
              <a:buNone/>
            </a:pPr>
            <a:r>
              <a:rPr lang="en-US" sz="2000" dirty="0"/>
              <a:t>With these ideas in mind we can provide property owners with affordable,  trouble free septic systems that exceed all code requirements, while still minimizing waste and bureaucracy!</a:t>
            </a:r>
          </a:p>
          <a:p>
            <a:pPr>
              <a:buNone/>
            </a:pPr>
            <a:endParaRPr lang="en-US" sz="2000" dirty="0"/>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tjj7335\Desktop\end.jpg"/>
          <p:cNvPicPr>
            <a:picLocks noGrp="1" noChangeAspect="1" noChangeArrowheads="1"/>
          </p:cNvPicPr>
          <p:nvPr>
            <p:ph idx="1"/>
          </p:nvPr>
        </p:nvPicPr>
        <p:blipFill>
          <a:blip r:embed="rId2" cstate="print"/>
          <a:srcRect/>
          <a:stretch>
            <a:fillRect/>
          </a:stretch>
        </p:blipFill>
        <p:spPr bwMode="auto">
          <a:xfrm>
            <a:off x="1066800" y="685800"/>
            <a:ext cx="6934200" cy="5334000"/>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a:bodyPr>
          <a:lstStyle/>
          <a:p>
            <a:r>
              <a:rPr lang="en-US" sz="2800" dirty="0"/>
              <a:t>Pedestal enclosure</a:t>
            </a:r>
          </a:p>
        </p:txBody>
      </p:sp>
      <p:sp>
        <p:nvSpPr>
          <p:cNvPr id="3" name="Content Placeholder 2"/>
          <p:cNvSpPr>
            <a:spLocks noGrp="1"/>
          </p:cNvSpPr>
          <p:nvPr>
            <p:ph idx="1"/>
          </p:nvPr>
        </p:nvSpPr>
        <p:spPr/>
        <p:txBody>
          <a:bodyPr/>
          <a:lstStyle/>
          <a:p>
            <a:pPr>
              <a:buNone/>
            </a:pPr>
            <a:r>
              <a:rPr lang="en-US" dirty="0"/>
              <a:t> </a:t>
            </a:r>
          </a:p>
        </p:txBody>
      </p:sp>
      <p:pic>
        <p:nvPicPr>
          <p:cNvPr id="1026" name="Picture 2" descr="G:\DCIM\100KM320\100_1631.JPG"/>
          <p:cNvPicPr>
            <a:picLocks noChangeAspect="1" noChangeArrowheads="1"/>
          </p:cNvPicPr>
          <p:nvPr/>
        </p:nvPicPr>
        <p:blipFill>
          <a:blip r:embed="rId2" cstate="print"/>
          <a:srcRect b="12222"/>
          <a:stretch>
            <a:fillRect/>
          </a:stretch>
        </p:blipFill>
        <p:spPr bwMode="auto">
          <a:xfrm>
            <a:off x="1752600" y="1089988"/>
            <a:ext cx="5257800" cy="5768012"/>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Pedestal enclosure venting</a:t>
            </a:r>
          </a:p>
        </p:txBody>
      </p:sp>
      <p:sp>
        <p:nvSpPr>
          <p:cNvPr id="3" name="Content Placeholder 2"/>
          <p:cNvSpPr>
            <a:spLocks noGrp="1"/>
          </p:cNvSpPr>
          <p:nvPr>
            <p:ph idx="1"/>
          </p:nvPr>
        </p:nvSpPr>
        <p:spPr/>
        <p:txBody>
          <a:bodyPr/>
          <a:lstStyle/>
          <a:p>
            <a:pPr marL="0" indent="0">
              <a:spcBef>
                <a:spcPts val="0"/>
              </a:spcBef>
              <a:buNone/>
            </a:pPr>
            <a:r>
              <a:rPr lang="en-US" sz="2000" dirty="0"/>
              <a:t>To help keep the moisture and gases from reaching the splice box at the top of the pedestal, a factory plug or duck seal is used on the pipe where the float wires leave the riser.</a:t>
            </a:r>
          </a:p>
          <a:p>
            <a:pPr marL="0" indent="0">
              <a:spcBef>
                <a:spcPts val="0"/>
              </a:spcBef>
              <a:buNone/>
            </a:pPr>
            <a:r>
              <a:rPr lang="en-US" sz="2000" dirty="0"/>
              <a:t>The hollow portion of the pedestal is then vented so any gases that did make it past the riser seal can escape.</a:t>
            </a:r>
          </a:p>
          <a:p>
            <a:pPr marL="0" indent="0">
              <a:spcBef>
                <a:spcPts val="0"/>
              </a:spcBef>
              <a:buNone/>
            </a:pPr>
            <a:r>
              <a:rPr lang="en-US" sz="2000" dirty="0"/>
              <a:t>In addition, another factory plug is used where the float wires enter the splice box portion of the pedestal.</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000" dirty="0"/>
              <a:t>Factory plug for the 			       Factory plug for the wires</a:t>
            </a:r>
            <a:br>
              <a:rPr lang="en-US" sz="2000" dirty="0"/>
            </a:br>
            <a:r>
              <a:rPr lang="en-US" sz="2000" dirty="0"/>
              <a:t>wires leaving the riser.			       entering the splice box.</a:t>
            </a:r>
          </a:p>
        </p:txBody>
      </p:sp>
      <p:pic>
        <p:nvPicPr>
          <p:cNvPr id="4" name="Picture 2" descr="C:\Documents and Settings\tjj7335\Desktop\Picture1.jpg"/>
          <p:cNvPicPr>
            <a:picLocks noGrp="1" noChangeAspect="1" noChangeArrowheads="1"/>
          </p:cNvPicPr>
          <p:nvPr>
            <p:ph idx="1"/>
          </p:nvPr>
        </p:nvPicPr>
        <p:blipFill>
          <a:blip r:embed="rId2" cstate="print"/>
          <a:srcRect/>
          <a:stretch>
            <a:fillRect/>
          </a:stretch>
        </p:blipFill>
        <p:spPr bwMode="auto">
          <a:xfrm>
            <a:off x="4953000" y="1905000"/>
            <a:ext cx="4191000" cy="4525963"/>
          </a:xfrm>
          <a:prstGeom prst="rect">
            <a:avLst/>
          </a:prstGeom>
          <a:noFill/>
        </p:spPr>
      </p:pic>
      <p:pic>
        <p:nvPicPr>
          <p:cNvPr id="1027" name="Picture 3" descr="C:\Documents and Settings\tjj7335\Desktop\Picture1.jpg"/>
          <p:cNvPicPr>
            <a:picLocks noChangeAspect="1" noChangeArrowheads="1"/>
          </p:cNvPicPr>
          <p:nvPr/>
        </p:nvPicPr>
        <p:blipFill>
          <a:blip r:embed="rId3" cstate="print"/>
          <a:srcRect/>
          <a:stretch>
            <a:fillRect/>
          </a:stretch>
        </p:blipFill>
        <p:spPr bwMode="auto">
          <a:xfrm>
            <a:off x="0" y="2209800"/>
            <a:ext cx="4675851" cy="3900488"/>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Other electrical connections</a:t>
            </a:r>
          </a:p>
        </p:txBody>
      </p:sp>
      <p:sp>
        <p:nvSpPr>
          <p:cNvPr id="3" name="Content Placeholder 2"/>
          <p:cNvSpPr>
            <a:spLocks noGrp="1"/>
          </p:cNvSpPr>
          <p:nvPr>
            <p:ph idx="1"/>
          </p:nvPr>
        </p:nvSpPr>
        <p:spPr/>
        <p:txBody>
          <a:bodyPr>
            <a:normAutofit lnSpcReduction="10000"/>
          </a:bodyPr>
          <a:lstStyle/>
          <a:p>
            <a:pPr marL="0" indent="0">
              <a:lnSpc>
                <a:spcPct val="110000"/>
              </a:lnSpc>
              <a:spcBef>
                <a:spcPts val="0"/>
              </a:spcBef>
              <a:buNone/>
            </a:pPr>
            <a:r>
              <a:rPr lang="en-US" sz="2000" dirty="0"/>
              <a:t>On miscellaneous connections where a power outlet is not required, often wire nuts and electrical tape are used to make the connection inside the riser.  </a:t>
            </a:r>
          </a:p>
          <a:p>
            <a:pPr marL="0" indent="0">
              <a:lnSpc>
                <a:spcPct val="110000"/>
              </a:lnSpc>
              <a:spcBef>
                <a:spcPts val="0"/>
              </a:spcBef>
              <a:buNone/>
            </a:pPr>
            <a:r>
              <a:rPr lang="en-US" sz="2000" dirty="0"/>
              <a:t>By electric code these connections (terminations) must still be housed inside a box (enclosure).  </a:t>
            </a:r>
          </a:p>
          <a:p>
            <a:pPr marL="0" indent="0">
              <a:lnSpc>
                <a:spcPct val="110000"/>
              </a:lnSpc>
              <a:spcBef>
                <a:spcPts val="0"/>
              </a:spcBef>
              <a:buNone/>
            </a:pPr>
            <a:r>
              <a:rPr lang="en-US" sz="2000" dirty="0"/>
              <a:t>You do not want to be working in the riser where you could accidentally bump the wire nut loose and then get electrocuted.</a:t>
            </a:r>
          </a:p>
          <a:p>
            <a:pPr marL="0" indent="0">
              <a:lnSpc>
                <a:spcPct val="110000"/>
              </a:lnSpc>
              <a:spcBef>
                <a:spcPts val="0"/>
              </a:spcBef>
              <a:buNone/>
            </a:pPr>
            <a:endParaRPr lang="en-US" sz="2000" dirty="0"/>
          </a:p>
          <a:p>
            <a:pPr marL="0" indent="0">
              <a:lnSpc>
                <a:spcPct val="110000"/>
              </a:lnSpc>
              <a:spcBef>
                <a:spcPts val="0"/>
              </a:spcBef>
              <a:buNone/>
            </a:pPr>
            <a:r>
              <a:rPr lang="en-US" sz="2000" dirty="0"/>
              <a:t>And you don’t want to have to unwind a ball of electric tape when it comes time to troubleshoot a non-working alarm, or to replace the float.</a:t>
            </a:r>
          </a:p>
          <a:p>
            <a:pPr marL="0" indent="0">
              <a:lnSpc>
                <a:spcPct val="110000"/>
              </a:lnSpc>
              <a:spcBef>
                <a:spcPts val="0"/>
              </a:spcBef>
              <a:buNone/>
            </a:pPr>
            <a:r>
              <a:rPr lang="en-US" sz="2000" dirty="0"/>
              <a:t>	  </a:t>
            </a:r>
          </a:p>
          <a:p>
            <a:pPr marL="0" indent="0">
              <a:lnSpc>
                <a:spcPct val="110000"/>
              </a:lnSpc>
              <a:spcBef>
                <a:spcPts val="0"/>
              </a:spcBef>
              <a:buNone/>
            </a:pPr>
            <a:r>
              <a:rPr lang="en-US" sz="2000" dirty="0"/>
              <a:t>Also, when connections are made inside the riser you must use waterproof wire nuts.  Point the wire nuts up so if any moisture does accumulate it can drain out.</a:t>
            </a:r>
          </a:p>
          <a:p>
            <a:pPr marL="0" indent="0">
              <a:lnSpc>
                <a:spcPct val="110000"/>
              </a:lnSpc>
              <a:spcBef>
                <a:spcPts val="0"/>
              </a:spcBef>
              <a:buNone/>
            </a:pPr>
            <a:r>
              <a:rPr lang="en-US" sz="2000" dirty="0"/>
              <a:t>But when there is the option, keep the connections out of the tank/riser.</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a:t>Use waterproof wire nuts when the electrical </a:t>
            </a:r>
            <a:br>
              <a:rPr lang="en-US" sz="2800" dirty="0"/>
            </a:br>
            <a:r>
              <a:rPr lang="en-US" sz="2800" dirty="0"/>
              <a:t>connections are inside the riser/tank or anytime </a:t>
            </a:r>
            <a:br>
              <a:rPr lang="en-US" sz="2800" dirty="0"/>
            </a:br>
            <a:r>
              <a:rPr lang="en-US" sz="2800" dirty="0"/>
              <a:t>there is a lot  of moisture present.</a:t>
            </a:r>
          </a:p>
        </p:txBody>
      </p:sp>
      <p:pic>
        <p:nvPicPr>
          <p:cNvPr id="1026" name="Picture 2" descr="C:\Documents and Settings\tjj7335\Desktop\wire nut.jpg"/>
          <p:cNvPicPr>
            <a:picLocks noChangeAspect="1" noChangeArrowheads="1"/>
          </p:cNvPicPr>
          <p:nvPr/>
        </p:nvPicPr>
        <p:blipFill>
          <a:blip r:embed="rId2" cstate="print"/>
          <a:srcRect/>
          <a:stretch>
            <a:fillRect/>
          </a:stretch>
        </p:blipFill>
        <p:spPr bwMode="auto">
          <a:xfrm>
            <a:off x="2209800" y="2514600"/>
            <a:ext cx="4648200" cy="3486150"/>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Don’t create a messy ball of tape on the connections, use a splice box instead.</a:t>
            </a:r>
          </a:p>
        </p:txBody>
      </p:sp>
      <p:pic>
        <p:nvPicPr>
          <p:cNvPr id="3074" name="Picture 2" descr="254"/>
          <p:cNvPicPr>
            <a:picLocks noChangeAspect="1" noChangeArrowheads="1"/>
          </p:cNvPicPr>
          <p:nvPr/>
        </p:nvPicPr>
        <p:blipFill>
          <a:blip r:embed="rId2" cstate="print"/>
          <a:srcRect/>
          <a:stretch>
            <a:fillRect/>
          </a:stretch>
        </p:blipFill>
        <p:spPr bwMode="auto">
          <a:xfrm>
            <a:off x="1524000" y="1676400"/>
            <a:ext cx="6096000" cy="457200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458200" cy="1143000"/>
          </a:xfrm>
        </p:spPr>
        <p:txBody>
          <a:bodyPr>
            <a:normAutofit fontScale="90000"/>
          </a:bodyPr>
          <a:lstStyle/>
          <a:p>
            <a:r>
              <a:rPr lang="en-US" sz="2800" dirty="0"/>
              <a:t>When electrical connections are inside the riser, use </a:t>
            </a:r>
            <a:br>
              <a:rPr lang="en-US" sz="2800" dirty="0"/>
            </a:br>
            <a:r>
              <a:rPr lang="en-US" sz="2800" dirty="0"/>
              <a:t>a splice box and fasten it to the inside of the riser .  </a:t>
            </a:r>
            <a:br>
              <a:rPr lang="en-US" sz="2800" dirty="0"/>
            </a:br>
            <a:r>
              <a:rPr lang="en-US" sz="2800" dirty="0"/>
              <a:t>(</a:t>
            </a:r>
            <a:r>
              <a:rPr lang="en-US" sz="2200" dirty="0"/>
              <a:t>Note the watertight wire grips, and the watertight wire nuts)</a:t>
            </a:r>
          </a:p>
        </p:txBody>
      </p:sp>
      <p:pic>
        <p:nvPicPr>
          <p:cNvPr id="2050" name="Picture 2" descr="C:\Documents and Settings\tjj7335\Desktop\internal splice box.jpg"/>
          <p:cNvPicPr>
            <a:picLocks noGrp="1" noChangeAspect="1" noChangeArrowheads="1"/>
          </p:cNvPicPr>
          <p:nvPr>
            <p:ph idx="1"/>
          </p:nvPr>
        </p:nvPicPr>
        <p:blipFill>
          <a:blip r:embed="rId2" cstate="print"/>
          <a:srcRect/>
          <a:stretch>
            <a:fillRect/>
          </a:stretch>
        </p:blipFill>
        <p:spPr bwMode="auto">
          <a:xfrm>
            <a:off x="365643" y="1467613"/>
            <a:ext cx="8120910" cy="5237987"/>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14400"/>
            <a:ext cx="8458200" cy="5516563"/>
          </a:xfrm>
        </p:spPr>
        <p:txBody>
          <a:bodyPr>
            <a:normAutofit fontScale="85000" lnSpcReduction="10000"/>
          </a:bodyPr>
          <a:lstStyle/>
          <a:p>
            <a:pPr marL="0" indent="0">
              <a:lnSpc>
                <a:spcPct val="120000"/>
              </a:lnSpc>
              <a:spcBef>
                <a:spcPts val="0"/>
              </a:spcBef>
              <a:buNone/>
            </a:pPr>
            <a:r>
              <a:rPr lang="en-US" sz="2200" dirty="0"/>
              <a:t>As a professional installer you will learn what works and what doesn’t.  With experience  you will begin to look at designs and occasionally notice things that just don’t make sense, and you may doubt the designer.  </a:t>
            </a:r>
          </a:p>
          <a:p>
            <a:pPr marL="0" indent="0">
              <a:lnSpc>
                <a:spcPct val="120000"/>
              </a:lnSpc>
              <a:spcBef>
                <a:spcPts val="0"/>
              </a:spcBef>
              <a:buNone/>
            </a:pPr>
            <a:r>
              <a:rPr lang="en-US" sz="2200" dirty="0"/>
              <a:t>On the other side of the coin is the Designer who may have a reason for an unusual design.</a:t>
            </a:r>
          </a:p>
          <a:p>
            <a:pPr marL="0" indent="0">
              <a:lnSpc>
                <a:spcPct val="120000"/>
              </a:lnSpc>
              <a:spcBef>
                <a:spcPts val="0"/>
              </a:spcBef>
              <a:buNone/>
            </a:pPr>
            <a:r>
              <a:rPr lang="en-US" sz="2200" dirty="0"/>
              <a:t>Therefore, when you see something on a design that looks odd, or you have an idea that could improve the situation, don’t just change things on your own, call the designer and tell them about your concern or idea and offer to make a suggestion.  </a:t>
            </a:r>
          </a:p>
          <a:p>
            <a:pPr marL="0" indent="0">
              <a:lnSpc>
                <a:spcPct val="120000"/>
              </a:lnSpc>
              <a:spcBef>
                <a:spcPts val="0"/>
              </a:spcBef>
              <a:buNone/>
            </a:pPr>
            <a:r>
              <a:rPr lang="en-US" sz="2200" dirty="0"/>
              <a:t>A difference of opinion doesn’t necessarily make something right or wrong.</a:t>
            </a:r>
          </a:p>
          <a:p>
            <a:pPr marL="0" indent="0">
              <a:lnSpc>
                <a:spcPct val="120000"/>
              </a:lnSpc>
              <a:spcBef>
                <a:spcPts val="0"/>
              </a:spcBef>
              <a:buNone/>
            </a:pPr>
            <a:r>
              <a:rPr lang="en-US" sz="2200" dirty="0"/>
              <a:t>Perhaps the designer was directed by the homeowner to do things a certain way that you are not aware of.</a:t>
            </a:r>
          </a:p>
          <a:p>
            <a:pPr marL="0" indent="0">
              <a:lnSpc>
                <a:spcPct val="120000"/>
              </a:lnSpc>
              <a:spcBef>
                <a:spcPts val="0"/>
              </a:spcBef>
              <a:buNone/>
            </a:pPr>
            <a:r>
              <a:rPr lang="en-US" sz="2200" dirty="0"/>
              <a:t>Regardless of the situation, if you can point out a mistake before it becomes a problem, the designer, inspector and homeowner will all be very grateful.</a:t>
            </a:r>
          </a:p>
          <a:p>
            <a:pPr marL="0" indent="0">
              <a:lnSpc>
                <a:spcPct val="120000"/>
              </a:lnSpc>
              <a:spcBef>
                <a:spcPts val="0"/>
              </a:spcBef>
              <a:buNone/>
            </a:pPr>
            <a:r>
              <a:rPr lang="en-US" sz="2200" dirty="0"/>
              <a:t>But if you change things on your own, you may end up having to re-do your work, or worse yet in need of a good lawyer!  </a:t>
            </a:r>
          </a:p>
          <a:p>
            <a:pPr marL="0" indent="0">
              <a:lnSpc>
                <a:spcPct val="120000"/>
              </a:lnSpc>
              <a:spcBef>
                <a:spcPts val="0"/>
              </a:spcBef>
              <a:buNone/>
            </a:pPr>
            <a:r>
              <a:rPr lang="en-US" sz="2200" dirty="0"/>
              <a:t>	</a:t>
            </a:r>
          </a:p>
          <a:p>
            <a:pPr marL="0" indent="0">
              <a:lnSpc>
                <a:spcPct val="120000"/>
              </a:lnSpc>
              <a:spcBef>
                <a:spcPts val="0"/>
              </a:spcBef>
              <a:buNone/>
            </a:pPr>
            <a:r>
              <a:rPr lang="en-US" sz="2200" dirty="0"/>
              <a:t>Avoid any stress by starting with a simple phone call.</a:t>
            </a:r>
          </a:p>
          <a:p>
            <a:pPr>
              <a:buNone/>
            </a:pPr>
            <a:endParaRPr lang="en-US" sz="22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F0881-6369-4DF8-9B14-68FA148C957E}"/>
              </a:ext>
            </a:extLst>
          </p:cNvPr>
          <p:cNvSpPr>
            <a:spLocks noGrp="1"/>
          </p:cNvSpPr>
          <p:nvPr>
            <p:ph type="title"/>
          </p:nvPr>
        </p:nvSpPr>
        <p:spPr>
          <a:xfrm>
            <a:off x="-3132" y="0"/>
            <a:ext cx="8229600" cy="1143000"/>
          </a:xfrm>
        </p:spPr>
        <p:txBody>
          <a:bodyPr>
            <a:normAutofit/>
          </a:bodyPr>
          <a:lstStyle/>
          <a:p>
            <a:r>
              <a:rPr lang="en-US" sz="2800" dirty="0"/>
              <a:t>When splicing buried/underground wire, use </a:t>
            </a:r>
            <a:br>
              <a:rPr lang="en-US" sz="2800" dirty="0"/>
            </a:br>
            <a:r>
              <a:rPr lang="en-US" sz="2800" dirty="0"/>
              <a:t>an underground splice kit with “heat shrink” </a:t>
            </a:r>
          </a:p>
        </p:txBody>
      </p:sp>
      <p:pic>
        <p:nvPicPr>
          <p:cNvPr id="5" name="Content Placeholder 4">
            <a:extLst>
              <a:ext uri="{FF2B5EF4-FFF2-40B4-BE49-F238E27FC236}">
                <a16:creationId xmlns:a16="http://schemas.microsoft.com/office/drawing/2014/main" id="{50A6E5F1-03DF-42BC-ACD9-C2BC7ADF75D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94212" y="1035463"/>
            <a:ext cx="4490734" cy="4490734"/>
          </a:xfrm>
        </p:spPr>
      </p:pic>
      <p:pic>
        <p:nvPicPr>
          <p:cNvPr id="7" name="Picture 6">
            <a:extLst>
              <a:ext uri="{FF2B5EF4-FFF2-40B4-BE49-F238E27FC236}">
                <a16:creationId xmlns:a16="http://schemas.microsoft.com/office/drawing/2014/main" id="{80FABF98-100F-4078-AA75-F4114F0284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666" y="2209800"/>
            <a:ext cx="2714625" cy="2714625"/>
          </a:xfrm>
          <a:prstGeom prst="rect">
            <a:avLst/>
          </a:prstGeom>
        </p:spPr>
      </p:pic>
      <p:pic>
        <p:nvPicPr>
          <p:cNvPr id="9" name="Picture 8">
            <a:extLst>
              <a:ext uri="{FF2B5EF4-FFF2-40B4-BE49-F238E27FC236}">
                <a16:creationId xmlns:a16="http://schemas.microsoft.com/office/drawing/2014/main" id="{2CE2366D-A009-4A5C-A76A-291ED50051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6546" y="5181600"/>
            <a:ext cx="6248400" cy="1571380"/>
          </a:xfrm>
          <a:prstGeom prst="rect">
            <a:avLst/>
          </a:prstGeom>
        </p:spPr>
      </p:pic>
    </p:spTree>
    <p:extLst>
      <p:ext uri="{BB962C8B-B14F-4D97-AF65-F5344CB8AC3E}">
        <p14:creationId xmlns:p14="http://schemas.microsoft.com/office/powerpoint/2010/main" val="33547768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135563"/>
          </a:xfrm>
        </p:spPr>
        <p:txBody>
          <a:bodyPr>
            <a:normAutofit lnSpcReduction="10000"/>
          </a:bodyPr>
          <a:lstStyle/>
          <a:p>
            <a:pPr>
              <a:buNone/>
            </a:pPr>
            <a:r>
              <a:rPr lang="en-US" sz="2000" dirty="0"/>
              <a:t>				</a:t>
            </a:r>
            <a:r>
              <a:rPr lang="en-US" sz="2800" b="1" dirty="0"/>
              <a:t>5 - Tank burial depth</a:t>
            </a:r>
          </a:p>
          <a:p>
            <a:pPr marL="0" indent="0">
              <a:lnSpc>
                <a:spcPct val="110000"/>
              </a:lnSpc>
              <a:spcBef>
                <a:spcPts val="0"/>
              </a:spcBef>
              <a:buNone/>
            </a:pPr>
            <a:endParaRPr lang="en-US" sz="2800" b="1" dirty="0"/>
          </a:p>
          <a:p>
            <a:pPr marL="0" indent="0">
              <a:lnSpc>
                <a:spcPct val="110000"/>
              </a:lnSpc>
              <a:spcBef>
                <a:spcPts val="0"/>
              </a:spcBef>
              <a:buNone/>
            </a:pPr>
            <a:r>
              <a:rPr lang="en-US" sz="2000" dirty="0"/>
              <a:t>MN7080.2000 sec C:</a:t>
            </a:r>
          </a:p>
          <a:p>
            <a:pPr marL="0" indent="0">
              <a:lnSpc>
                <a:spcPct val="110000"/>
              </a:lnSpc>
              <a:spcBef>
                <a:spcPts val="0"/>
              </a:spcBef>
              <a:buNone/>
            </a:pPr>
            <a:r>
              <a:rPr lang="en-US" sz="2000" dirty="0"/>
              <a:t>The tanks on new systems must not be buried with more than 4 feet of cover, or more than 4 feet from the anticipated finished grade,  unless allowed by local ordinance and the tank is rated for deeper burial by the manufacturer.</a:t>
            </a:r>
          </a:p>
          <a:p>
            <a:pPr marL="0" indent="0">
              <a:lnSpc>
                <a:spcPct val="110000"/>
              </a:lnSpc>
              <a:spcBef>
                <a:spcPts val="0"/>
              </a:spcBef>
              <a:buNone/>
            </a:pPr>
            <a:r>
              <a:rPr lang="en-US" sz="2000" dirty="0"/>
              <a:t>	</a:t>
            </a:r>
          </a:p>
          <a:p>
            <a:pPr marL="0" indent="0">
              <a:lnSpc>
                <a:spcPct val="110000"/>
              </a:lnSpc>
              <a:spcBef>
                <a:spcPts val="0"/>
              </a:spcBef>
              <a:buNone/>
            </a:pPr>
            <a:r>
              <a:rPr lang="en-US" sz="2000" dirty="0"/>
              <a:t>For replacement of tanks on existing systems, check with the local unit of government for maximum allowed burial depths.</a:t>
            </a:r>
          </a:p>
          <a:p>
            <a:pPr marL="0" indent="0">
              <a:lnSpc>
                <a:spcPct val="110000"/>
              </a:lnSpc>
              <a:spcBef>
                <a:spcPts val="0"/>
              </a:spcBef>
              <a:buNone/>
            </a:pPr>
            <a:endParaRPr lang="en-US" sz="2000" dirty="0"/>
          </a:p>
          <a:p>
            <a:pPr marL="0" indent="0">
              <a:lnSpc>
                <a:spcPct val="110000"/>
              </a:lnSpc>
              <a:spcBef>
                <a:spcPts val="0"/>
              </a:spcBef>
              <a:buNone/>
            </a:pPr>
            <a:r>
              <a:rPr lang="en-US" sz="2000" dirty="0"/>
              <a:t>In no case is the tank to be buried deeper than the manufacturers maximum rated depth (usually around 7 feet of cover maximum).</a:t>
            </a:r>
          </a:p>
          <a:p>
            <a:pPr marL="0" indent="0">
              <a:lnSpc>
                <a:spcPct val="110000"/>
              </a:lnSpc>
              <a:spcBef>
                <a:spcPts val="0"/>
              </a:spcBef>
              <a:buNone/>
            </a:pPr>
            <a:r>
              <a:rPr lang="en-US" sz="2000" dirty="0"/>
              <a:t>	</a:t>
            </a:r>
          </a:p>
          <a:p>
            <a:pPr marL="0" indent="0">
              <a:lnSpc>
                <a:spcPct val="110000"/>
              </a:lnSpc>
              <a:spcBef>
                <a:spcPts val="0"/>
              </a:spcBef>
              <a:buNone/>
            </a:pPr>
            <a:r>
              <a:rPr lang="en-US" sz="2000" dirty="0"/>
              <a:t>Verify the maximum burial depth with your tank manufacturer whenever you are putting more than 4 feet of cover on a tank.</a:t>
            </a:r>
          </a:p>
          <a:p>
            <a:endParaRPr lang="en-US" sz="20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4’ of cover or less </a:t>
            </a:r>
            <a:br>
              <a:rPr lang="en-US" sz="2800" dirty="0"/>
            </a:br>
            <a:r>
              <a:rPr lang="en-US" sz="2800" dirty="0"/>
              <a:t> </a:t>
            </a:r>
            <a:r>
              <a:rPr lang="en-US" sz="2000" dirty="0"/>
              <a:t>(Unless locally approved, and rated for deeper burial by the manufacturer.)</a:t>
            </a:r>
          </a:p>
        </p:txBody>
      </p:sp>
      <p:pic>
        <p:nvPicPr>
          <p:cNvPr id="5122" name="Picture 2" descr="C:\Documents and Settings\tjj7335\Desktop\Picture3.png"/>
          <p:cNvPicPr>
            <a:picLocks noGrp="1" noChangeAspect="1" noChangeArrowheads="1"/>
          </p:cNvPicPr>
          <p:nvPr>
            <p:ph idx="1"/>
          </p:nvPr>
        </p:nvPicPr>
        <p:blipFill>
          <a:blip r:embed="rId2" cstate="print"/>
          <a:srcRect l="3954" t="2430" r="3163" b="2430"/>
          <a:stretch>
            <a:fillRect/>
          </a:stretch>
        </p:blipFill>
        <p:spPr bwMode="auto">
          <a:xfrm>
            <a:off x="1369561" y="1710214"/>
            <a:ext cx="6459993" cy="4305937"/>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Tank excavation	</a:t>
            </a:r>
          </a:p>
        </p:txBody>
      </p:sp>
      <p:sp>
        <p:nvSpPr>
          <p:cNvPr id="3" name="Content Placeholder 2"/>
          <p:cNvSpPr>
            <a:spLocks noGrp="1"/>
          </p:cNvSpPr>
          <p:nvPr>
            <p:ph idx="1"/>
          </p:nvPr>
        </p:nvSpPr>
        <p:spPr/>
        <p:txBody>
          <a:bodyPr>
            <a:normAutofit/>
          </a:bodyPr>
          <a:lstStyle/>
          <a:p>
            <a:pPr marL="0" indent="0">
              <a:spcBef>
                <a:spcPts val="0"/>
              </a:spcBef>
              <a:buNone/>
            </a:pPr>
            <a:r>
              <a:rPr lang="en-US" sz="2000" dirty="0"/>
              <a:t>When digging the hole for the tank, make sure that the bottom of your hole is flat and does not have a hump in the middle.  If you set your tank and it can “rock” back and forth, the floor of your excavation is not flat.  Setting the tank in this condition can cause the floor to immediately crack and leak.</a:t>
            </a:r>
          </a:p>
          <a:p>
            <a:pPr marL="0" indent="0">
              <a:spcBef>
                <a:spcPts val="0"/>
              </a:spcBef>
              <a:buNone/>
            </a:pPr>
            <a:endParaRPr lang="en-US" sz="2000" dirty="0"/>
          </a:p>
          <a:p>
            <a:pPr marL="0" indent="0">
              <a:spcBef>
                <a:spcPts val="0"/>
              </a:spcBef>
              <a:buNone/>
            </a:pPr>
            <a:r>
              <a:rPr lang="en-US" sz="2000" dirty="0"/>
              <a:t>Do not use the backhoe to press down on the risers.</a:t>
            </a:r>
          </a:p>
          <a:p>
            <a:pPr marL="0" indent="0">
              <a:spcBef>
                <a:spcPts val="0"/>
              </a:spcBef>
              <a:buNone/>
            </a:pPr>
            <a:r>
              <a:rPr lang="en-US" sz="2000" dirty="0"/>
              <a:t>Do not use the back hoe to press down on a corner of the tank to make it level.</a:t>
            </a:r>
          </a:p>
          <a:p>
            <a:pPr marL="0" indent="0">
              <a:spcBef>
                <a:spcPts val="0"/>
              </a:spcBef>
              <a:buNone/>
            </a:pPr>
            <a:r>
              <a:rPr lang="en-US" sz="2000" dirty="0"/>
              <a:t>Both of these practices can crack the tank.</a:t>
            </a:r>
          </a:p>
          <a:p>
            <a:pPr marL="0" indent="0">
              <a:spcBef>
                <a:spcPts val="0"/>
              </a:spcBef>
              <a:buNone/>
            </a:pPr>
            <a:r>
              <a:rPr lang="en-US" sz="2000" dirty="0"/>
              <a:t>	</a:t>
            </a:r>
          </a:p>
          <a:p>
            <a:pPr marL="0" indent="0">
              <a:spcBef>
                <a:spcPts val="0"/>
              </a:spcBef>
              <a:buNone/>
            </a:pPr>
            <a:endParaRPr lang="en-US" sz="20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610600" cy="1143000"/>
          </a:xfrm>
        </p:spPr>
        <p:txBody>
          <a:bodyPr>
            <a:normAutofit/>
          </a:bodyPr>
          <a:lstStyle/>
          <a:p>
            <a:r>
              <a:rPr lang="en-US" sz="2800" dirty="0"/>
              <a:t>Excavated tank hole – domed bottom will crack the tank</a:t>
            </a:r>
          </a:p>
        </p:txBody>
      </p:sp>
      <p:pic>
        <p:nvPicPr>
          <p:cNvPr id="1028" name="Picture 4" descr="C:\Documents and Settings\tjj7335\Desktop\Picture1.png"/>
          <p:cNvPicPr>
            <a:picLocks noChangeAspect="1" noChangeArrowheads="1"/>
          </p:cNvPicPr>
          <p:nvPr/>
        </p:nvPicPr>
        <p:blipFill>
          <a:blip r:embed="rId2" cstate="print"/>
          <a:srcRect l="3619" t="6780" r="19001" b="1356"/>
          <a:stretch>
            <a:fillRect/>
          </a:stretch>
        </p:blipFill>
        <p:spPr bwMode="auto">
          <a:xfrm>
            <a:off x="1066800" y="1371600"/>
            <a:ext cx="6649262" cy="5267660"/>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rmAutofit/>
          </a:bodyPr>
          <a:lstStyle/>
          <a:p>
            <a:r>
              <a:rPr lang="en-US" sz="2800" dirty="0"/>
              <a:t>Excavated tank hole – Flat bottom is required.</a:t>
            </a:r>
            <a:br>
              <a:rPr lang="en-US" sz="2800" dirty="0"/>
            </a:br>
            <a:r>
              <a:rPr lang="en-US" sz="2200" dirty="0"/>
              <a:t>When necessary bed the bottom with some sand or pea gravel.</a:t>
            </a:r>
          </a:p>
        </p:txBody>
      </p:sp>
      <p:pic>
        <p:nvPicPr>
          <p:cNvPr id="2050" name="Picture 2" descr="C:\Documents and Settings\tjj7335\Desktop\Picture2.png"/>
          <p:cNvPicPr>
            <a:picLocks noGrp="1" noChangeAspect="1" noChangeArrowheads="1"/>
          </p:cNvPicPr>
          <p:nvPr>
            <p:ph idx="1"/>
          </p:nvPr>
        </p:nvPicPr>
        <p:blipFill>
          <a:blip r:embed="rId2" cstate="print"/>
          <a:srcRect l="1901" t="2704" r="2851" b="4056"/>
          <a:stretch>
            <a:fillRect/>
          </a:stretch>
        </p:blipFill>
        <p:spPr bwMode="auto">
          <a:xfrm>
            <a:off x="1045194" y="1730935"/>
            <a:ext cx="6549824" cy="4507312"/>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en-US" sz="2000" dirty="0"/>
              <a:t>	For a little insurance you can “cup” out the middle of your excavated hole just an inch or so to make sure the tank is resting on the outer edges of the tank only, and not the middle of the floor.</a:t>
            </a:r>
          </a:p>
          <a:p>
            <a:pPr>
              <a:buNone/>
            </a:pPr>
            <a:r>
              <a:rPr lang="en-US" sz="2000" dirty="0"/>
              <a:t>	</a:t>
            </a:r>
          </a:p>
          <a:p>
            <a:pPr>
              <a:buNone/>
            </a:pPr>
            <a:r>
              <a:rPr lang="en-US" sz="2000" dirty="0"/>
              <a:t>	With the weight of the tank and soil cover supported by the tank walls, there is no concern that the tank floor will buckle in, crack and leak.</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1143000"/>
          </a:xfrm>
        </p:spPr>
        <p:txBody>
          <a:bodyPr>
            <a:normAutofit fontScale="90000"/>
          </a:bodyPr>
          <a:lstStyle/>
          <a:p>
            <a:r>
              <a:rPr lang="en-US" sz="3100" dirty="0"/>
              <a:t>Excavated tank hole –  bottom center  is “cupped” out.</a:t>
            </a:r>
            <a:br>
              <a:rPr lang="en-US" sz="3100" dirty="0"/>
            </a:br>
            <a:r>
              <a:rPr lang="en-US" sz="3100" dirty="0"/>
              <a:t>The tank is supported by the walls and not the floor.</a:t>
            </a:r>
            <a:endParaRPr lang="en-US" dirty="0"/>
          </a:p>
        </p:txBody>
      </p:sp>
      <p:pic>
        <p:nvPicPr>
          <p:cNvPr id="3074" name="Picture 2" descr="C:\Documents and Settings\tjj7335\Desktop\Picture2.png"/>
          <p:cNvPicPr>
            <a:picLocks noChangeAspect="1" noChangeArrowheads="1"/>
          </p:cNvPicPr>
          <p:nvPr/>
        </p:nvPicPr>
        <p:blipFill>
          <a:blip r:embed="rId2" cstate="print"/>
          <a:srcRect l="3802" t="2704" r="3802" b="4056"/>
          <a:stretch>
            <a:fillRect/>
          </a:stretch>
        </p:blipFill>
        <p:spPr bwMode="auto">
          <a:xfrm>
            <a:off x="914400" y="1447800"/>
            <a:ext cx="7330709" cy="5200473"/>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Backfilling the tank </a:t>
            </a:r>
          </a:p>
        </p:txBody>
      </p:sp>
      <p:sp>
        <p:nvSpPr>
          <p:cNvPr id="3" name="Content Placeholder 2"/>
          <p:cNvSpPr>
            <a:spLocks noGrp="1"/>
          </p:cNvSpPr>
          <p:nvPr>
            <p:ph idx="1"/>
          </p:nvPr>
        </p:nvSpPr>
        <p:spPr/>
        <p:txBody>
          <a:bodyPr>
            <a:normAutofit/>
          </a:bodyPr>
          <a:lstStyle/>
          <a:p>
            <a:pPr>
              <a:buNone/>
            </a:pPr>
            <a:r>
              <a:rPr lang="en-US" sz="2000" dirty="0"/>
              <a:t>	When setting tanks in clay soil, often the excavated walls  are nearly vertical with only a foot gap or so to be backfilled around the tank.  </a:t>
            </a:r>
          </a:p>
          <a:p>
            <a:pPr>
              <a:buNone/>
            </a:pPr>
            <a:r>
              <a:rPr lang="en-US" sz="2000" dirty="0"/>
              <a:t>	The sewer pipe is able to bridge this gap quite easily.</a:t>
            </a:r>
          </a:p>
          <a:p>
            <a:pPr>
              <a:buNone/>
            </a:pPr>
            <a:endParaRPr lang="en-US" sz="2000" dirty="0"/>
          </a:p>
          <a:p>
            <a:pPr>
              <a:buNone/>
            </a:pPr>
            <a:r>
              <a:rPr lang="en-US" sz="2000" dirty="0"/>
              <a:t>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Clay soil, </a:t>
            </a:r>
            <a:br>
              <a:rPr lang="en-US" sz="2800" dirty="0"/>
            </a:br>
            <a:r>
              <a:rPr lang="en-US" sz="2800" dirty="0"/>
              <a:t>tight fitting tank with minimal span by the sewer pipe.</a:t>
            </a:r>
          </a:p>
        </p:txBody>
      </p:sp>
      <p:pic>
        <p:nvPicPr>
          <p:cNvPr id="4" name="Picture 2" descr="E:\DCIM\100K7300\100_1351.JPG"/>
          <p:cNvPicPr>
            <a:picLocks noChangeAspect="1" noChangeArrowheads="1"/>
          </p:cNvPicPr>
          <p:nvPr/>
        </p:nvPicPr>
        <p:blipFill>
          <a:blip r:embed="rId2" cstate="print"/>
          <a:srcRect l="32406"/>
          <a:stretch>
            <a:fillRect/>
          </a:stretch>
        </p:blipFill>
        <p:spPr bwMode="auto">
          <a:xfrm>
            <a:off x="5151108" y="2590800"/>
            <a:ext cx="3992892" cy="3721608"/>
          </a:xfrm>
          <a:prstGeom prst="rect">
            <a:avLst/>
          </a:prstGeom>
          <a:noFill/>
        </p:spPr>
      </p:pic>
      <p:pic>
        <p:nvPicPr>
          <p:cNvPr id="1027" name="Picture 3" descr="C:\Documents and Settings\tjj7335\Desktop\Picture1.png"/>
          <p:cNvPicPr>
            <a:picLocks noChangeAspect="1" noChangeArrowheads="1"/>
          </p:cNvPicPr>
          <p:nvPr/>
        </p:nvPicPr>
        <p:blipFill>
          <a:blip r:embed="rId3" cstate="print"/>
          <a:srcRect l="42543" t="3179"/>
          <a:stretch>
            <a:fillRect/>
          </a:stretch>
        </p:blipFill>
        <p:spPr bwMode="auto">
          <a:xfrm>
            <a:off x="583641" y="2590800"/>
            <a:ext cx="3928377" cy="385191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458200" cy="2620962"/>
          </a:xfrm>
        </p:spPr>
        <p:txBody>
          <a:bodyPr>
            <a:normAutofit/>
          </a:bodyPr>
          <a:lstStyle/>
          <a:p>
            <a:pPr algn="l"/>
            <a:r>
              <a:rPr lang="en-US" sz="2800" dirty="0"/>
              <a:t>		     What’s the big deal?</a:t>
            </a:r>
            <a:br>
              <a:rPr lang="en-US" sz="2800" dirty="0"/>
            </a:br>
            <a:r>
              <a:rPr lang="en-US" sz="2000" dirty="0"/>
              <a:t>Some people ask why we make such a big deal out of septic systems.  </a:t>
            </a:r>
            <a:br>
              <a:rPr lang="en-US" sz="2000" dirty="0"/>
            </a:br>
            <a:r>
              <a:rPr lang="en-US" sz="2000" dirty="0"/>
              <a:t>Water is necessary for all forms of life, and it is becoming apparent that there is only so much of it to go around.  </a:t>
            </a:r>
            <a:br>
              <a:rPr lang="en-US" sz="2000" dirty="0"/>
            </a:br>
            <a:r>
              <a:rPr lang="en-US" sz="2000" dirty="0"/>
              <a:t>The earth is mostly covered by water, but 97% of it is saltwater and only 3% freshwater.  And of this small portion of freshwater, only a small fraction of that is available for human use!</a:t>
            </a:r>
            <a:endParaRPr lang="en-US" sz="2800" dirty="0"/>
          </a:p>
        </p:txBody>
      </p:sp>
      <p:pic>
        <p:nvPicPr>
          <p:cNvPr id="1026" name="Picture 2" descr="C:\Documents and Settings\tjj7335\Desktop\water2.jpg"/>
          <p:cNvPicPr>
            <a:picLocks noGrp="1" noChangeAspect="1" noChangeArrowheads="1"/>
          </p:cNvPicPr>
          <p:nvPr>
            <p:ph idx="1"/>
          </p:nvPr>
        </p:nvPicPr>
        <p:blipFill>
          <a:blip r:embed="rId2" cstate="print"/>
          <a:srcRect/>
          <a:stretch>
            <a:fillRect/>
          </a:stretch>
        </p:blipFill>
        <p:spPr bwMode="auto">
          <a:xfrm>
            <a:off x="1066800" y="3200400"/>
            <a:ext cx="7327066" cy="3038475"/>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Backfilling the tank in sandy soils </a:t>
            </a:r>
          </a:p>
        </p:txBody>
      </p:sp>
      <p:sp>
        <p:nvSpPr>
          <p:cNvPr id="3" name="Content Placeholder 2"/>
          <p:cNvSpPr>
            <a:spLocks noGrp="1"/>
          </p:cNvSpPr>
          <p:nvPr>
            <p:ph idx="1"/>
          </p:nvPr>
        </p:nvSpPr>
        <p:spPr/>
        <p:txBody>
          <a:bodyPr>
            <a:normAutofit/>
          </a:bodyPr>
          <a:lstStyle/>
          <a:p>
            <a:pPr>
              <a:buNone/>
            </a:pPr>
            <a:r>
              <a:rPr lang="en-US" sz="2000" dirty="0"/>
              <a:t>	Setting tanks in sandy soil creates additional concerns.  The hole will need to be over-excavated to prevent caving in.  This leaves quite a span for the sewer pipe to reach virgin soil.  </a:t>
            </a:r>
          </a:p>
          <a:p>
            <a:pPr>
              <a:buNone/>
            </a:pPr>
            <a:r>
              <a:rPr lang="en-US" sz="2000" dirty="0"/>
              <a:t>	</a:t>
            </a:r>
          </a:p>
          <a:p>
            <a:pPr>
              <a:buNone/>
            </a:pPr>
            <a:endParaRPr lang="en-US" sz="20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Sandy soil,</a:t>
            </a:r>
            <a:br>
              <a:rPr lang="en-US" sz="2800" dirty="0"/>
            </a:br>
            <a:r>
              <a:rPr lang="en-US" sz="2800" dirty="0"/>
              <a:t>loose excavation with large span by the sewer pipe</a:t>
            </a:r>
          </a:p>
        </p:txBody>
      </p:sp>
      <p:sp>
        <p:nvSpPr>
          <p:cNvPr id="3" name="Content Placeholder 2"/>
          <p:cNvSpPr>
            <a:spLocks noGrp="1"/>
          </p:cNvSpPr>
          <p:nvPr>
            <p:ph idx="1"/>
          </p:nvPr>
        </p:nvSpPr>
        <p:spPr/>
        <p:txBody>
          <a:bodyPr>
            <a:normAutofit/>
          </a:bodyPr>
          <a:lstStyle/>
          <a:p>
            <a:pPr>
              <a:buNone/>
            </a:pPr>
            <a:r>
              <a:rPr lang="en-US" sz="2000" dirty="0"/>
              <a:t>	Under this scenario preventive measures will need to be taken so that the sewer pipe does not obtain a dip, lose slope, or break after the backfill settles.</a:t>
            </a:r>
          </a:p>
        </p:txBody>
      </p:sp>
      <p:pic>
        <p:nvPicPr>
          <p:cNvPr id="4" name="Picture 2" descr="C:\Documents and Settings\tjj7335\Desktop\Picture1.png"/>
          <p:cNvPicPr>
            <a:picLocks noChangeAspect="1" noChangeArrowheads="1"/>
          </p:cNvPicPr>
          <p:nvPr/>
        </p:nvPicPr>
        <p:blipFill>
          <a:blip r:embed="rId2" cstate="print"/>
          <a:srcRect l="14798" t="3179"/>
          <a:stretch>
            <a:fillRect/>
          </a:stretch>
        </p:blipFill>
        <p:spPr bwMode="auto">
          <a:xfrm>
            <a:off x="609600" y="3124200"/>
            <a:ext cx="5249064" cy="3470910"/>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normAutofit/>
          </a:bodyPr>
          <a:lstStyle/>
          <a:p>
            <a:r>
              <a:rPr lang="en-US" sz="2800" dirty="0"/>
              <a:t>Preventive measures for settling</a:t>
            </a:r>
          </a:p>
        </p:txBody>
      </p:sp>
      <p:sp>
        <p:nvSpPr>
          <p:cNvPr id="3" name="Content Placeholder 2"/>
          <p:cNvSpPr>
            <a:spLocks noGrp="1"/>
          </p:cNvSpPr>
          <p:nvPr>
            <p:ph idx="1"/>
          </p:nvPr>
        </p:nvSpPr>
        <p:spPr>
          <a:xfrm>
            <a:off x="457200" y="1295400"/>
            <a:ext cx="8229600" cy="4525963"/>
          </a:xfrm>
        </p:spPr>
        <p:txBody>
          <a:bodyPr>
            <a:normAutofit/>
          </a:bodyPr>
          <a:lstStyle/>
          <a:p>
            <a:pPr>
              <a:buNone/>
            </a:pPr>
            <a:r>
              <a:rPr lang="en-US" sz="2000" dirty="0"/>
              <a:t>	A few options are to:</a:t>
            </a:r>
          </a:p>
          <a:p>
            <a:pPr>
              <a:buNone/>
            </a:pPr>
            <a:r>
              <a:rPr lang="en-US" sz="2000" dirty="0"/>
              <a:t>		- fill the void with rock, </a:t>
            </a:r>
          </a:p>
          <a:p>
            <a:pPr>
              <a:buNone/>
            </a:pPr>
            <a:r>
              <a:rPr lang="en-US" sz="2000" dirty="0"/>
              <a:t>		- support the pipe with bracing, or sleeve it with 6” pipe,</a:t>
            </a:r>
          </a:p>
          <a:p>
            <a:pPr>
              <a:buNone/>
            </a:pPr>
            <a:r>
              <a:rPr lang="en-US" sz="2000" dirty="0"/>
              <a:t>		- compact the sandy fill soil by soaking it with water, </a:t>
            </a:r>
          </a:p>
          <a:p>
            <a:pPr>
              <a:buNone/>
            </a:pPr>
            <a:r>
              <a:rPr lang="en-US" sz="2000" dirty="0"/>
              <a:t>		- carefully use a jumping jack to compact the fill (for experts only!)</a:t>
            </a:r>
          </a:p>
          <a:p>
            <a:pPr>
              <a:buNone/>
            </a:pPr>
            <a:r>
              <a:rPr lang="en-US" sz="2000" dirty="0"/>
              <a:t>			(be careful not to crack the sidewall of the tank)</a:t>
            </a:r>
          </a:p>
          <a:p>
            <a:pPr>
              <a:buNone/>
            </a:pPr>
            <a:endParaRPr lang="en-US" sz="2000" dirty="0"/>
          </a:p>
          <a:p>
            <a:pPr>
              <a:buNone/>
            </a:pPr>
            <a:endParaRPr lang="en-US" sz="2000" dirty="0"/>
          </a:p>
          <a:p>
            <a:pPr>
              <a:buNone/>
            </a:pPr>
            <a:r>
              <a:rPr lang="en-US" sz="2000" dirty="0"/>
              <a:t>		rock fill					brace and/or sleeve</a:t>
            </a:r>
          </a:p>
        </p:txBody>
      </p:sp>
      <p:pic>
        <p:nvPicPr>
          <p:cNvPr id="3074" name="Picture 2" descr="C:\Documents and Settings\tjj7335\Desktop\Picture2.PNG"/>
          <p:cNvPicPr>
            <a:picLocks noChangeAspect="1" noChangeArrowheads="1"/>
          </p:cNvPicPr>
          <p:nvPr/>
        </p:nvPicPr>
        <p:blipFill>
          <a:blip r:embed="rId2" cstate="print"/>
          <a:srcRect l="25896" t="3179" r="7399"/>
          <a:stretch>
            <a:fillRect/>
          </a:stretch>
        </p:blipFill>
        <p:spPr bwMode="auto">
          <a:xfrm>
            <a:off x="304800" y="3886200"/>
            <a:ext cx="3297516" cy="2785110"/>
          </a:xfrm>
          <a:prstGeom prst="rect">
            <a:avLst/>
          </a:prstGeom>
          <a:noFill/>
        </p:spPr>
      </p:pic>
      <p:pic>
        <p:nvPicPr>
          <p:cNvPr id="3075" name="Picture 3" descr="C:\Documents and Settings\tjj7335\Desktop\Picture3.PNG"/>
          <p:cNvPicPr>
            <a:picLocks noChangeAspect="1" noChangeArrowheads="1"/>
          </p:cNvPicPr>
          <p:nvPr/>
        </p:nvPicPr>
        <p:blipFill>
          <a:blip r:embed="rId3" cstate="print"/>
          <a:srcRect l="22197" t="3179" r="3699"/>
          <a:stretch>
            <a:fillRect/>
          </a:stretch>
        </p:blipFill>
        <p:spPr bwMode="auto">
          <a:xfrm>
            <a:off x="5181600" y="3886200"/>
            <a:ext cx="3663314" cy="2785110"/>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a:bodyPr>
          <a:lstStyle/>
          <a:p>
            <a:r>
              <a:rPr lang="en-US" sz="2800" dirty="0"/>
              <a:t>Compaction concerns</a:t>
            </a:r>
          </a:p>
        </p:txBody>
      </p:sp>
      <p:sp>
        <p:nvSpPr>
          <p:cNvPr id="3" name="Content Placeholder 2"/>
          <p:cNvSpPr>
            <a:spLocks noGrp="1"/>
          </p:cNvSpPr>
          <p:nvPr>
            <p:ph idx="1"/>
          </p:nvPr>
        </p:nvSpPr>
        <p:spPr>
          <a:xfrm>
            <a:off x="381000" y="1143000"/>
            <a:ext cx="8229600" cy="4525963"/>
          </a:xfrm>
        </p:spPr>
        <p:txBody>
          <a:bodyPr>
            <a:normAutofit/>
          </a:bodyPr>
          <a:lstStyle/>
          <a:p>
            <a:pPr>
              <a:buNone/>
            </a:pPr>
            <a:r>
              <a:rPr lang="en-US" sz="2000" dirty="0"/>
              <a:t>	If you choose to compact the fill before laying the sewer pipe, you must be careful not to apply too much pressure or the wall of the tank WILL crack.</a:t>
            </a:r>
          </a:p>
        </p:txBody>
      </p:sp>
      <p:pic>
        <p:nvPicPr>
          <p:cNvPr id="6" name="Picture 2" descr="media1"/>
          <p:cNvPicPr>
            <a:picLocks noChangeAspect="1" noChangeArrowheads="1"/>
          </p:cNvPicPr>
          <p:nvPr/>
        </p:nvPicPr>
        <p:blipFill>
          <a:blip r:embed="rId2" cstate="print"/>
          <a:srcRect l="7875" r="12375"/>
          <a:stretch>
            <a:fillRect/>
          </a:stretch>
        </p:blipFill>
        <p:spPr bwMode="auto">
          <a:xfrm rot="-5400000">
            <a:off x="4505833" y="2219833"/>
            <a:ext cx="4780534" cy="4495800"/>
          </a:xfrm>
          <a:prstGeom prst="rect">
            <a:avLst/>
          </a:prstGeom>
          <a:noFill/>
          <a:ln w="9525">
            <a:noFill/>
            <a:miter lim="800000"/>
            <a:headEnd/>
            <a:tailEnd/>
          </a:ln>
        </p:spPr>
      </p:pic>
      <p:pic>
        <p:nvPicPr>
          <p:cNvPr id="7" name="Picture 2" descr="media1"/>
          <p:cNvPicPr>
            <a:picLocks noChangeAspect="1" noChangeArrowheads="1"/>
          </p:cNvPicPr>
          <p:nvPr/>
        </p:nvPicPr>
        <p:blipFill>
          <a:blip r:embed="rId3" cstate="print"/>
          <a:srcRect l="1125" t="3000" r="5625" b="4500"/>
          <a:stretch>
            <a:fillRect/>
          </a:stretch>
        </p:blipFill>
        <p:spPr bwMode="auto">
          <a:xfrm>
            <a:off x="49719" y="2743200"/>
            <a:ext cx="4511001" cy="3965640"/>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Backfilling the tank risers</a:t>
            </a:r>
          </a:p>
        </p:txBody>
      </p:sp>
      <p:sp>
        <p:nvSpPr>
          <p:cNvPr id="3" name="Content Placeholder 2"/>
          <p:cNvSpPr>
            <a:spLocks noGrp="1"/>
          </p:cNvSpPr>
          <p:nvPr>
            <p:ph idx="1"/>
          </p:nvPr>
        </p:nvSpPr>
        <p:spPr/>
        <p:txBody>
          <a:bodyPr>
            <a:normAutofit/>
          </a:bodyPr>
          <a:lstStyle/>
          <a:p>
            <a:pPr>
              <a:buNone/>
            </a:pPr>
            <a:r>
              <a:rPr lang="en-US" sz="2000" dirty="0"/>
              <a:t>	When backfilling around the risers, it is best to leave the risers a couple of inches above grade to prevent water run off from being able to enter the tank and flood the tanks.   </a:t>
            </a:r>
          </a:p>
          <a:p>
            <a:pPr>
              <a:buNone/>
            </a:pPr>
            <a:r>
              <a:rPr lang="en-US" sz="2000" dirty="0"/>
              <a:t>	</a:t>
            </a:r>
          </a:p>
          <a:p>
            <a:pPr>
              <a:buNone/>
            </a:pPr>
            <a:endParaRPr lang="en-US" sz="200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Riser left up higher to avoid infiltration</a:t>
            </a:r>
          </a:p>
        </p:txBody>
      </p:sp>
      <p:pic>
        <p:nvPicPr>
          <p:cNvPr id="2051" name="Picture 3" descr="C:\Documents and Settings\tjj7335\Desktop\Troy's files\septic pics\riser above grade.JPG"/>
          <p:cNvPicPr>
            <a:picLocks noChangeAspect="1" noChangeArrowheads="1"/>
          </p:cNvPicPr>
          <p:nvPr/>
        </p:nvPicPr>
        <p:blipFill>
          <a:blip r:embed="rId2" cstate="print"/>
          <a:srcRect/>
          <a:stretch>
            <a:fillRect/>
          </a:stretch>
        </p:blipFill>
        <p:spPr bwMode="auto">
          <a:xfrm>
            <a:off x="1295400" y="1676400"/>
            <a:ext cx="6613525" cy="4960937"/>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en-US" sz="2000" dirty="0"/>
              <a:t>	On sites where the homeowner has a nicely </a:t>
            </a:r>
            <a:r>
              <a:rPr lang="en-US" sz="2000" dirty="0" err="1"/>
              <a:t>sodded</a:t>
            </a:r>
            <a:r>
              <a:rPr lang="en-US" sz="2000" dirty="0"/>
              <a:t> yard and wants to minimize the impact of the exposed riser lids, the final riser height can  be flush with the finished grade or level with the sod.  This then allows the owner to run the lawnmower over it safely.  But when following this method make sure the water is diverted away from the tanks.  </a:t>
            </a:r>
          </a:p>
          <a:p>
            <a:pPr>
              <a:buNone/>
            </a:pPr>
            <a:r>
              <a:rPr lang="en-US" sz="2000" dirty="0"/>
              <a:t>	Slope the finished grade away from the risers to encompass an area at least as big as the tank.  And remember to add a little extra for settling.</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Slope the grade away from the risers </a:t>
            </a:r>
            <a:br>
              <a:rPr lang="en-US" sz="2800" dirty="0"/>
            </a:br>
            <a:r>
              <a:rPr lang="en-US" sz="2800" dirty="0"/>
              <a:t>on nicely finished yards</a:t>
            </a:r>
          </a:p>
        </p:txBody>
      </p:sp>
      <p:pic>
        <p:nvPicPr>
          <p:cNvPr id="1026" name="Picture 2" descr="C:\Documents and Settings\tjj7335\Desktop\tank drainage.JPG"/>
          <p:cNvPicPr>
            <a:picLocks noChangeAspect="1" noChangeArrowheads="1"/>
          </p:cNvPicPr>
          <p:nvPr/>
        </p:nvPicPr>
        <p:blipFill>
          <a:blip r:embed="rId2" cstate="print"/>
          <a:srcRect l="11060"/>
          <a:stretch>
            <a:fillRect/>
          </a:stretch>
        </p:blipFill>
        <p:spPr bwMode="auto">
          <a:xfrm>
            <a:off x="1" y="2286000"/>
            <a:ext cx="4572000" cy="4114800"/>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457200"/>
            <a:ext cx="8229600" cy="5334000"/>
          </a:xfrm>
        </p:spPr>
        <p:txBody>
          <a:bodyPr>
            <a:noAutofit/>
          </a:bodyPr>
          <a:lstStyle/>
          <a:p>
            <a:pPr>
              <a:buNone/>
            </a:pPr>
            <a:r>
              <a:rPr lang="en-US" sz="2000" dirty="0"/>
              <a:t>				</a:t>
            </a:r>
            <a:r>
              <a:rPr lang="en-US" sz="2000" b="1" dirty="0"/>
              <a:t>6 - Tank insulation</a:t>
            </a:r>
          </a:p>
          <a:p>
            <a:pPr>
              <a:buNone/>
            </a:pPr>
            <a:endParaRPr lang="en-US" sz="2000" dirty="0"/>
          </a:p>
          <a:p>
            <a:pPr marL="0" indent="0">
              <a:spcBef>
                <a:spcPts val="0"/>
              </a:spcBef>
              <a:buNone/>
            </a:pPr>
            <a:r>
              <a:rPr lang="en-US" sz="2000" dirty="0"/>
              <a:t>MN7080.2000 sec H:	</a:t>
            </a:r>
          </a:p>
          <a:p>
            <a:pPr marL="0" indent="0">
              <a:spcBef>
                <a:spcPts val="0"/>
              </a:spcBef>
              <a:buNone/>
            </a:pPr>
            <a:r>
              <a:rPr lang="en-US" sz="2000" dirty="0"/>
              <a:t>If the tank is buried with less than 2’ of soil cover, the top must be insulated to an R value of 10, with a minimum of 6” of soil cover, and the riser lids must be insulated as well.</a:t>
            </a:r>
          </a:p>
          <a:p>
            <a:pPr marL="0" indent="0">
              <a:spcBef>
                <a:spcPts val="0"/>
              </a:spcBef>
              <a:buNone/>
            </a:pPr>
            <a:endParaRPr lang="en-US" sz="2000" dirty="0"/>
          </a:p>
          <a:p>
            <a:pPr marL="0" indent="0">
              <a:spcBef>
                <a:spcPts val="0"/>
              </a:spcBef>
              <a:buNone/>
            </a:pPr>
            <a:r>
              <a:rPr lang="en-US" sz="2000" dirty="0"/>
              <a:t>Extruded polystyrene (XPS) rigid foam is usually blue or pink in color and not faced with another material.  The R-value is 5 per inch so a 2” thick sheet meets our septic code requirement of R-10.  Double check with the manufacturer for the R value.</a:t>
            </a:r>
          </a:p>
          <a:p>
            <a:pPr marL="0" indent="0">
              <a:spcBef>
                <a:spcPts val="0"/>
              </a:spcBef>
              <a:buNone/>
            </a:pPr>
            <a:endParaRPr lang="en-US" sz="2000" dirty="0"/>
          </a:p>
          <a:p>
            <a:pPr marL="0" indent="0">
              <a:spcBef>
                <a:spcPts val="0"/>
              </a:spcBef>
              <a:buNone/>
            </a:pPr>
            <a:r>
              <a:rPr lang="en-US" sz="2000" dirty="0"/>
              <a:t>Sheet insulation is easy to work with and is the most common, but each crack or seam is an area for the heat to escape and defeats the purpose of insulating.  It’s like wearing a winter jacket but not bothering to zip it up.  For extreme cold conditions, the best method of insulating the tank is to have a specialized contractor “spray foam” the tank and risers.</a:t>
            </a:r>
          </a:p>
          <a:p>
            <a:endParaRPr lang="en-US" sz="20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Sheet insulation</a:t>
            </a:r>
          </a:p>
        </p:txBody>
      </p:sp>
      <p:pic>
        <p:nvPicPr>
          <p:cNvPr id="7170" name="Picture 2" descr="C:\Documents and Settings\tjj7335\Desktop\Picture5.jpg"/>
          <p:cNvPicPr>
            <a:picLocks noGrp="1" noChangeAspect="1" noChangeArrowheads="1"/>
          </p:cNvPicPr>
          <p:nvPr>
            <p:ph idx="1"/>
          </p:nvPr>
        </p:nvPicPr>
        <p:blipFill>
          <a:blip r:embed="rId2" cstate="print"/>
          <a:srcRect/>
          <a:stretch>
            <a:fillRect/>
          </a:stretch>
        </p:blipFill>
        <p:spPr bwMode="auto">
          <a:xfrm>
            <a:off x="1981200" y="1676401"/>
            <a:ext cx="4999965" cy="411480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a:bodyPr>
          <a:lstStyle/>
          <a:p>
            <a:pPr marL="0" indent="0">
              <a:spcBef>
                <a:spcPts val="0"/>
              </a:spcBef>
              <a:buNone/>
            </a:pPr>
            <a:r>
              <a:rPr lang="en-US" sz="2000" dirty="0"/>
              <a:t>Our septic tanks have what’s called “retention” time.  This means the sewage that comes in the tank will be there for a certain amount of time before it gets flushed out the other end.  This allows time for the treatment process to occur.</a:t>
            </a:r>
          </a:p>
          <a:p>
            <a:pPr marL="0" indent="0">
              <a:spcBef>
                <a:spcPts val="0"/>
              </a:spcBef>
              <a:buNone/>
            </a:pPr>
            <a:r>
              <a:rPr lang="en-US" sz="2000" dirty="0"/>
              <a:t>The same concept applies to all water supplies in the world, it takes nature time to replenish any given volume of water.  It takes on average 10 days for water to evaporate from the earths surface then come back as rain , 200 years for Lake Superior to be flushed out, and 100’s to 1000’s of years for aquifers to be replenished.</a:t>
            </a:r>
          </a:p>
          <a:p>
            <a:pPr marL="0" indent="0">
              <a:spcBef>
                <a:spcPts val="0"/>
              </a:spcBef>
              <a:buNone/>
            </a:pPr>
            <a:r>
              <a:rPr lang="en-US" sz="2000" dirty="0"/>
              <a:t>What this means is that once we pollute this water, it’s going to take at least this long to clean it up, assuming we first stop polluting it in the first place!</a:t>
            </a:r>
          </a:p>
          <a:p>
            <a:pPr marL="0" indent="0">
              <a:spcBef>
                <a:spcPts val="0"/>
              </a:spcBef>
              <a:buNone/>
            </a:pPr>
            <a:r>
              <a:rPr lang="en-US" sz="2000" dirty="0"/>
              <a:t>This is why capping an unused well is so important, as to not allow pollutants to get direct access to a water supply.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Spray foam insulation applied On or Off site</a:t>
            </a:r>
          </a:p>
        </p:txBody>
      </p:sp>
      <p:pic>
        <p:nvPicPr>
          <p:cNvPr id="6146" name="Picture 2" descr="C:\Documents and Settings\tjj7335\Desktop\Picture4.jpg"/>
          <p:cNvPicPr>
            <a:picLocks noGrp="1" noChangeAspect="1" noChangeArrowheads="1"/>
          </p:cNvPicPr>
          <p:nvPr>
            <p:ph idx="1"/>
          </p:nvPr>
        </p:nvPicPr>
        <p:blipFill>
          <a:blip r:embed="rId2" cstate="print"/>
          <a:srcRect/>
          <a:stretch>
            <a:fillRect/>
          </a:stretch>
        </p:blipFill>
        <p:spPr bwMode="auto">
          <a:xfrm>
            <a:off x="1828800" y="1828800"/>
            <a:ext cx="5410200" cy="4114800"/>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The riser lids need to be insulated to R-10 as well</a:t>
            </a:r>
          </a:p>
        </p:txBody>
      </p:sp>
      <p:pic>
        <p:nvPicPr>
          <p:cNvPr id="4" name="Picture 2"/>
          <p:cNvPicPr>
            <a:picLocks noGrp="1" noChangeAspect="1" noChangeArrowheads="1"/>
          </p:cNvPicPr>
          <p:nvPr>
            <p:ph idx="1"/>
          </p:nvPr>
        </p:nvPicPr>
        <p:blipFill>
          <a:blip r:embed="rId2" cstate="print"/>
          <a:srcRect/>
          <a:stretch>
            <a:fillRect/>
          </a:stretch>
        </p:blipFill>
        <p:spPr bwMode="auto">
          <a:xfrm>
            <a:off x="4419600" y="1447800"/>
            <a:ext cx="4419600" cy="2614564"/>
          </a:xfrm>
          <a:prstGeom prst="rect">
            <a:avLst/>
          </a:prstGeom>
          <a:noFill/>
          <a:ln w="9525">
            <a:noFill/>
            <a:miter lim="800000"/>
            <a:headEnd/>
            <a:tailEnd/>
          </a:ln>
          <a:effectLst/>
        </p:spPr>
      </p:pic>
      <p:pic>
        <p:nvPicPr>
          <p:cNvPr id="2050" name="Picture 2"/>
          <p:cNvPicPr>
            <a:picLocks noChangeAspect="1" noChangeArrowheads="1"/>
          </p:cNvPicPr>
          <p:nvPr/>
        </p:nvPicPr>
        <p:blipFill>
          <a:blip r:embed="rId3" cstate="print"/>
          <a:srcRect l="12442"/>
          <a:stretch>
            <a:fillRect/>
          </a:stretch>
        </p:blipFill>
        <p:spPr bwMode="auto">
          <a:xfrm>
            <a:off x="304800" y="3276600"/>
            <a:ext cx="3802845" cy="3258072"/>
          </a:xfrm>
          <a:prstGeom prst="rect">
            <a:avLst/>
          </a:prstGeom>
          <a:noFill/>
          <a:ln w="9525">
            <a:noFill/>
            <a:miter lim="800000"/>
            <a:headEnd/>
            <a:tailEnd/>
          </a:ln>
          <a:effectLst/>
        </p:spPr>
      </p:pic>
    </p:spTree>
    <p:extLst>
      <p:ext uri="{BB962C8B-B14F-4D97-AF65-F5344CB8AC3E}">
        <p14:creationId xmlns:p14="http://schemas.microsoft.com/office/powerpoint/2010/main" val="23419721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4525963"/>
          </a:xfrm>
        </p:spPr>
        <p:txBody>
          <a:bodyPr>
            <a:normAutofit/>
          </a:bodyPr>
          <a:lstStyle/>
          <a:p>
            <a:pPr algn="ctr">
              <a:buNone/>
            </a:pPr>
            <a:r>
              <a:rPr lang="en-US" sz="2800" b="1" dirty="0"/>
              <a:t>7 – Securing riser lids</a:t>
            </a:r>
          </a:p>
          <a:p>
            <a:pPr>
              <a:buNone/>
            </a:pPr>
            <a:endParaRPr lang="en-US" sz="2000" dirty="0"/>
          </a:p>
          <a:p>
            <a:pPr marL="0" indent="0">
              <a:spcBef>
                <a:spcPts val="0"/>
              </a:spcBef>
              <a:buNone/>
            </a:pPr>
            <a:r>
              <a:rPr lang="en-US" sz="2000" dirty="0"/>
              <a:t>MN7080.1970 sec D:</a:t>
            </a:r>
          </a:p>
          <a:p>
            <a:pPr marL="0" indent="0">
              <a:spcBef>
                <a:spcPts val="0"/>
              </a:spcBef>
              <a:buNone/>
            </a:pPr>
            <a:r>
              <a:rPr lang="en-US" sz="2000" dirty="0"/>
              <a:t>The risers on the tanks must come to the surface and the lids be properly secured by one of the following methods:</a:t>
            </a:r>
          </a:p>
          <a:p>
            <a:pPr marL="0" indent="0">
              <a:spcBef>
                <a:spcPts val="0"/>
              </a:spcBef>
              <a:buNone/>
            </a:pPr>
            <a:r>
              <a:rPr lang="en-US" sz="2000" dirty="0"/>
              <a:t>	- bolts or screws</a:t>
            </a:r>
          </a:p>
          <a:p>
            <a:pPr marL="0" indent="0">
              <a:spcBef>
                <a:spcPts val="0"/>
              </a:spcBef>
              <a:buNone/>
            </a:pPr>
            <a:r>
              <a:rPr lang="en-US" sz="2000" dirty="0"/>
              <a:t>	- locked </a:t>
            </a:r>
          </a:p>
          <a:p>
            <a:pPr marL="0" indent="0">
              <a:spcBef>
                <a:spcPts val="0"/>
              </a:spcBef>
              <a:buNone/>
            </a:pPr>
            <a:r>
              <a:rPr lang="en-US" sz="2000" dirty="0"/>
              <a:t>	- a lid weight of at least 95 pounds</a:t>
            </a:r>
          </a:p>
          <a:p>
            <a:pPr>
              <a:buNone/>
            </a:pPr>
            <a:endParaRPr lang="en-US" sz="2000"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lstStyle/>
          <a:p>
            <a:pPr>
              <a:buNone/>
            </a:pPr>
            <a:r>
              <a:rPr lang="en-US" dirty="0"/>
              <a:t>  		</a:t>
            </a:r>
            <a:r>
              <a:rPr lang="en-US" sz="2800" dirty="0"/>
              <a:t>bolted lid				95#  lid</a:t>
            </a:r>
            <a:endParaRPr lang="en-US" dirty="0"/>
          </a:p>
          <a:p>
            <a:endParaRPr lang="en-US" dirty="0"/>
          </a:p>
          <a:p>
            <a:r>
              <a:rPr lang="en-US" dirty="0"/>
              <a:t>Picture of bolted </a:t>
            </a:r>
            <a:r>
              <a:rPr lang="en-US" dirty="0" err="1"/>
              <a:t>li</a:t>
            </a:r>
            <a:r>
              <a:rPr lang="en-US" dirty="0"/>
              <a:t>		</a:t>
            </a:r>
          </a:p>
        </p:txBody>
      </p:sp>
      <p:pic>
        <p:nvPicPr>
          <p:cNvPr id="4099" name="Picture 3" descr="C:\Documents and Settings\tjj7335\Desktop\lid3.bmp"/>
          <p:cNvPicPr>
            <a:picLocks noChangeAspect="1" noChangeArrowheads="1"/>
          </p:cNvPicPr>
          <p:nvPr/>
        </p:nvPicPr>
        <p:blipFill>
          <a:blip r:embed="rId2" cstate="print"/>
          <a:srcRect/>
          <a:stretch>
            <a:fillRect/>
          </a:stretch>
        </p:blipFill>
        <p:spPr bwMode="auto">
          <a:xfrm>
            <a:off x="4876800" y="2133600"/>
            <a:ext cx="3657600" cy="3200400"/>
          </a:xfrm>
          <a:prstGeom prst="rect">
            <a:avLst/>
          </a:prstGeom>
          <a:noFill/>
        </p:spPr>
      </p:pic>
      <p:pic>
        <p:nvPicPr>
          <p:cNvPr id="8194" name="Picture 2" descr="C:\Documents and Settings\tjj7335\Desktop\Troy's files\misc county septic\septic pictures\3 riser bolt 1.JPG"/>
          <p:cNvPicPr>
            <a:picLocks noChangeAspect="1" noChangeArrowheads="1"/>
          </p:cNvPicPr>
          <p:nvPr/>
        </p:nvPicPr>
        <p:blipFill>
          <a:blip r:embed="rId3" cstate="print"/>
          <a:srcRect/>
          <a:stretch>
            <a:fillRect/>
          </a:stretch>
        </p:blipFill>
        <p:spPr bwMode="auto">
          <a:xfrm>
            <a:off x="381000" y="1905000"/>
            <a:ext cx="3962400" cy="3505200"/>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914400"/>
            <a:ext cx="8229600" cy="5211763"/>
          </a:xfrm>
        </p:spPr>
        <p:txBody>
          <a:bodyPr>
            <a:normAutofit lnSpcReduction="10000"/>
          </a:bodyPr>
          <a:lstStyle/>
          <a:p>
            <a:pPr algn="ctr">
              <a:buNone/>
            </a:pPr>
            <a:r>
              <a:rPr lang="en-US" sz="2800" b="1" dirty="0"/>
              <a:t>8 - Tank watertight testing</a:t>
            </a:r>
          </a:p>
          <a:p>
            <a:pPr>
              <a:buNone/>
            </a:pPr>
            <a:endParaRPr lang="en-US" sz="2000" dirty="0"/>
          </a:p>
          <a:p>
            <a:pPr marL="0" indent="0">
              <a:lnSpc>
                <a:spcPct val="110000"/>
              </a:lnSpc>
              <a:spcBef>
                <a:spcPts val="0"/>
              </a:spcBef>
              <a:buNone/>
            </a:pPr>
            <a:r>
              <a:rPr lang="en-US" sz="2000" dirty="0"/>
              <a:t>MN7080.2010 </a:t>
            </a:r>
            <a:r>
              <a:rPr lang="en-US" sz="2000" dirty="0" err="1"/>
              <a:t>subp</a:t>
            </a:r>
            <a:r>
              <a:rPr lang="en-US" sz="2000" dirty="0"/>
              <a:t> 3:</a:t>
            </a:r>
          </a:p>
          <a:p>
            <a:pPr marL="0" indent="0">
              <a:lnSpc>
                <a:spcPct val="110000"/>
              </a:lnSpc>
              <a:spcBef>
                <a:spcPts val="0"/>
              </a:spcBef>
              <a:buNone/>
            </a:pPr>
            <a:r>
              <a:rPr lang="en-US" sz="2000" dirty="0"/>
              <a:t>Tanks that require testing are:</a:t>
            </a:r>
          </a:p>
          <a:p>
            <a:pPr marL="0" indent="0">
              <a:lnSpc>
                <a:spcPct val="110000"/>
              </a:lnSpc>
              <a:spcBef>
                <a:spcPts val="0"/>
              </a:spcBef>
              <a:buNone/>
            </a:pPr>
            <a:r>
              <a:rPr lang="en-US" sz="2000" dirty="0"/>
              <a:t>	- septic tanks (one per year per model)</a:t>
            </a:r>
          </a:p>
          <a:p>
            <a:pPr marL="0" indent="0">
              <a:lnSpc>
                <a:spcPct val="110000"/>
              </a:lnSpc>
              <a:spcBef>
                <a:spcPts val="0"/>
              </a:spcBef>
              <a:buNone/>
            </a:pPr>
            <a:r>
              <a:rPr lang="en-US" sz="2000" dirty="0"/>
              <a:t>	- poured in place tanks</a:t>
            </a:r>
          </a:p>
          <a:p>
            <a:pPr marL="0" indent="0">
              <a:lnSpc>
                <a:spcPct val="110000"/>
              </a:lnSpc>
              <a:spcBef>
                <a:spcPts val="0"/>
              </a:spcBef>
              <a:buNone/>
            </a:pPr>
            <a:r>
              <a:rPr lang="en-US" sz="2000" dirty="0"/>
              <a:t>	- holding tanks (debated?)	(MN7080.2290 sec B)</a:t>
            </a:r>
          </a:p>
          <a:p>
            <a:pPr marL="0" indent="0">
              <a:lnSpc>
                <a:spcPct val="110000"/>
              </a:lnSpc>
              <a:spcBef>
                <a:spcPts val="0"/>
              </a:spcBef>
              <a:buNone/>
            </a:pPr>
            <a:r>
              <a:rPr lang="en-US" sz="2000" dirty="0"/>
              <a:t>Records to be retained by manufacturer for 3 years.</a:t>
            </a:r>
          </a:p>
          <a:p>
            <a:pPr marL="0" indent="0">
              <a:lnSpc>
                <a:spcPct val="110000"/>
              </a:lnSpc>
              <a:spcBef>
                <a:spcPts val="0"/>
              </a:spcBef>
              <a:buNone/>
            </a:pPr>
            <a:endParaRPr lang="en-US" sz="2000" dirty="0"/>
          </a:p>
          <a:p>
            <a:pPr marL="0" indent="0">
              <a:lnSpc>
                <a:spcPct val="110000"/>
              </a:lnSpc>
              <a:spcBef>
                <a:spcPts val="0"/>
              </a:spcBef>
              <a:buNone/>
            </a:pPr>
            <a:r>
              <a:rPr lang="en-US" sz="2000" dirty="0"/>
              <a:t>Testing can be performed by:</a:t>
            </a:r>
          </a:p>
          <a:p>
            <a:pPr marL="0" indent="0">
              <a:lnSpc>
                <a:spcPct val="110000"/>
              </a:lnSpc>
              <a:spcBef>
                <a:spcPts val="0"/>
              </a:spcBef>
              <a:buNone/>
            </a:pPr>
            <a:r>
              <a:rPr lang="en-US" sz="2000" dirty="0"/>
              <a:t>	- holding a vacuum for 5 minutes @ 2 inches of mercury without loss</a:t>
            </a:r>
          </a:p>
          <a:p>
            <a:pPr marL="0" indent="0">
              <a:lnSpc>
                <a:spcPct val="110000"/>
              </a:lnSpc>
              <a:spcBef>
                <a:spcPts val="0"/>
              </a:spcBef>
              <a:buNone/>
            </a:pPr>
            <a:r>
              <a:rPr lang="en-US" sz="2000" dirty="0"/>
              <a:t>	    (all tanks)	</a:t>
            </a:r>
          </a:p>
          <a:p>
            <a:pPr marL="0" indent="0">
              <a:lnSpc>
                <a:spcPct val="110000"/>
              </a:lnSpc>
              <a:spcBef>
                <a:spcPts val="0"/>
              </a:spcBef>
              <a:buNone/>
            </a:pPr>
            <a:r>
              <a:rPr lang="en-US" sz="2000" dirty="0"/>
              <a:t>	- hold water without loss for one hour after being filled</a:t>
            </a:r>
          </a:p>
          <a:p>
            <a:pPr marL="0" indent="0">
              <a:lnSpc>
                <a:spcPct val="110000"/>
              </a:lnSpc>
              <a:spcBef>
                <a:spcPts val="0"/>
              </a:spcBef>
              <a:buNone/>
            </a:pPr>
            <a:r>
              <a:rPr lang="en-US" sz="2000" dirty="0"/>
              <a:t>	    (plastic tanks)</a:t>
            </a:r>
          </a:p>
          <a:p>
            <a:pPr marL="0" indent="0">
              <a:lnSpc>
                <a:spcPct val="110000"/>
              </a:lnSpc>
              <a:spcBef>
                <a:spcPts val="0"/>
              </a:spcBef>
              <a:buNone/>
            </a:pPr>
            <a:r>
              <a:rPr lang="en-US" sz="2000" dirty="0"/>
              <a:t>	- hold water without loss for one hour after being filled for 24 hours</a:t>
            </a:r>
          </a:p>
          <a:p>
            <a:pPr marL="0" indent="0">
              <a:lnSpc>
                <a:spcPct val="110000"/>
              </a:lnSpc>
              <a:spcBef>
                <a:spcPts val="0"/>
              </a:spcBef>
              <a:buNone/>
            </a:pPr>
            <a:r>
              <a:rPr lang="en-US" sz="2000" dirty="0"/>
              <a:t>	    (concrete tanks)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Vacuum testing for leaks</a:t>
            </a:r>
            <a:br>
              <a:rPr lang="en-US" sz="2800" dirty="0"/>
            </a:br>
            <a:br>
              <a:rPr lang="en-US" sz="2000" dirty="0"/>
            </a:br>
            <a:r>
              <a:rPr lang="en-US" sz="2000" dirty="0"/>
              <a:t>(5 minutes @ 2” of mercury without loss)</a:t>
            </a:r>
          </a:p>
        </p:txBody>
      </p:sp>
      <p:pic>
        <p:nvPicPr>
          <p:cNvPr id="1026" name="Picture 2" descr="C:\Users\tjj7335\Desktop\vac guage.jpg"/>
          <p:cNvPicPr>
            <a:picLocks noGrp="1" noChangeAspect="1" noChangeArrowheads="1"/>
          </p:cNvPicPr>
          <p:nvPr>
            <p:ph idx="1"/>
          </p:nvPr>
        </p:nvPicPr>
        <p:blipFill>
          <a:blip r:embed="rId2" cstate="print"/>
          <a:srcRect/>
          <a:stretch>
            <a:fillRect/>
          </a:stretch>
        </p:blipFill>
        <p:spPr bwMode="auto">
          <a:xfrm>
            <a:off x="6096000" y="2438400"/>
            <a:ext cx="1866900" cy="2266950"/>
          </a:xfrm>
          <a:prstGeom prst="rect">
            <a:avLst/>
          </a:prstGeom>
          <a:noFill/>
        </p:spPr>
      </p:pic>
      <p:pic>
        <p:nvPicPr>
          <p:cNvPr id="1027" name="Picture 3" descr="C:\Users\tjj7335\Desktop\vacuum.jpg"/>
          <p:cNvPicPr>
            <a:picLocks noChangeAspect="1" noChangeArrowheads="1"/>
          </p:cNvPicPr>
          <p:nvPr/>
        </p:nvPicPr>
        <p:blipFill>
          <a:blip r:embed="rId3" cstate="print"/>
          <a:srcRect/>
          <a:stretch>
            <a:fillRect/>
          </a:stretch>
        </p:blipFill>
        <p:spPr bwMode="auto">
          <a:xfrm>
            <a:off x="533400" y="1752600"/>
            <a:ext cx="4673600" cy="4533900"/>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Water testing for leaks</a:t>
            </a:r>
            <a:br>
              <a:rPr lang="en-US" sz="2800" dirty="0"/>
            </a:br>
            <a:r>
              <a:rPr lang="en-US" sz="1800" dirty="0"/>
              <a:t>(be careful not to fill the tank higher than a few inches above </a:t>
            </a:r>
            <a:br>
              <a:rPr lang="en-US" sz="1800" dirty="0"/>
            </a:br>
            <a:r>
              <a:rPr lang="en-US" sz="1800" dirty="0"/>
              <a:t>the top of the tank lid or the lid may rise and break the seal)</a:t>
            </a:r>
          </a:p>
        </p:txBody>
      </p:sp>
      <p:pic>
        <p:nvPicPr>
          <p:cNvPr id="1026" name="Picture 2" descr="H:\septic pictures\measure watertight tank.JPG"/>
          <p:cNvPicPr>
            <a:picLocks noGrp="1" noChangeAspect="1" noChangeArrowheads="1"/>
          </p:cNvPicPr>
          <p:nvPr>
            <p:ph idx="1"/>
          </p:nvPr>
        </p:nvPicPr>
        <p:blipFill>
          <a:blip r:embed="rId2" cstate="print"/>
          <a:srcRect/>
          <a:stretch>
            <a:fillRect/>
          </a:stretch>
        </p:blipFill>
        <p:spPr bwMode="auto">
          <a:xfrm>
            <a:off x="1371600" y="1752600"/>
            <a:ext cx="6522508" cy="4891881"/>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4525963"/>
          </a:xfrm>
        </p:spPr>
        <p:txBody>
          <a:bodyPr>
            <a:normAutofit lnSpcReduction="10000"/>
          </a:bodyPr>
          <a:lstStyle/>
          <a:p>
            <a:pPr algn="ctr">
              <a:buNone/>
            </a:pPr>
            <a:r>
              <a:rPr lang="en-US" sz="2000" dirty="0"/>
              <a:t>	</a:t>
            </a:r>
            <a:r>
              <a:rPr lang="en-US" sz="2800" b="1" dirty="0"/>
              <a:t>9 – Tank seam separation</a:t>
            </a:r>
          </a:p>
          <a:p>
            <a:pPr>
              <a:buNone/>
            </a:pPr>
            <a:endParaRPr lang="en-US" sz="2000" dirty="0"/>
          </a:p>
          <a:p>
            <a:pPr>
              <a:buNone/>
            </a:pPr>
            <a:endParaRPr lang="en-US" sz="2000" dirty="0"/>
          </a:p>
          <a:p>
            <a:pPr marL="0" indent="0">
              <a:lnSpc>
                <a:spcPct val="110000"/>
              </a:lnSpc>
              <a:spcBef>
                <a:spcPts val="0"/>
              </a:spcBef>
              <a:buNone/>
            </a:pPr>
            <a:r>
              <a:rPr lang="en-US" sz="2000" dirty="0"/>
              <a:t>Regardless of a “top seam” or “mid seam” tank, filling the tank to a water level above the top of the tank has the potential to separate the seam on the tank and cause it to leak.</a:t>
            </a:r>
          </a:p>
          <a:p>
            <a:pPr marL="0" indent="0">
              <a:lnSpc>
                <a:spcPct val="110000"/>
              </a:lnSpc>
              <a:spcBef>
                <a:spcPts val="0"/>
              </a:spcBef>
              <a:buNone/>
            </a:pPr>
            <a:r>
              <a:rPr lang="en-US" sz="2000" dirty="0"/>
              <a:t>As such, never fill the tank higher than a couple inches above the top of the tank, even when testing the tank-to-riser connection. </a:t>
            </a:r>
          </a:p>
          <a:p>
            <a:pPr marL="0" indent="0">
              <a:lnSpc>
                <a:spcPct val="110000"/>
              </a:lnSpc>
              <a:spcBef>
                <a:spcPts val="0"/>
              </a:spcBef>
              <a:buNone/>
            </a:pPr>
            <a:r>
              <a:rPr lang="en-US" sz="2000" dirty="0"/>
              <a:t>	</a:t>
            </a:r>
          </a:p>
          <a:p>
            <a:pPr marL="0" indent="0">
              <a:lnSpc>
                <a:spcPct val="110000"/>
              </a:lnSpc>
              <a:spcBef>
                <a:spcPts val="0"/>
              </a:spcBef>
              <a:buNone/>
            </a:pPr>
            <a:r>
              <a:rPr lang="en-US" sz="2000" dirty="0"/>
              <a:t>After the system is installed and the tank backfilled, the extra soil on the tank will help hold the seam together should the system ever “back up” and fill to the top of the riser.  However, as bizarre as it may seem, under the right  conditions even when backfilled this separation risk can still exist.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Top seam tank            Mid seam tank</a:t>
            </a:r>
            <a:br>
              <a:rPr lang="en-US" sz="2800" dirty="0"/>
            </a:br>
            <a:r>
              <a:rPr lang="en-US" sz="2800" dirty="0"/>
              <a:t>    </a:t>
            </a:r>
            <a:r>
              <a:rPr lang="en-US" sz="2000" dirty="0"/>
              <a:t>(box with a flat lid)               (2 halves like a clam shell)</a:t>
            </a:r>
          </a:p>
        </p:txBody>
      </p:sp>
      <p:pic>
        <p:nvPicPr>
          <p:cNvPr id="4098" name="Picture 2" descr="C:\Documents and Settings\tjj7335\Desktop\topseam.jpg"/>
          <p:cNvPicPr>
            <a:picLocks noGrp="1" noChangeAspect="1" noChangeArrowheads="1"/>
          </p:cNvPicPr>
          <p:nvPr>
            <p:ph idx="1"/>
          </p:nvPr>
        </p:nvPicPr>
        <p:blipFill>
          <a:blip r:embed="rId2" cstate="print"/>
          <a:srcRect/>
          <a:stretch>
            <a:fillRect/>
          </a:stretch>
        </p:blipFill>
        <p:spPr bwMode="auto">
          <a:xfrm>
            <a:off x="457200" y="1828800"/>
            <a:ext cx="3886200" cy="4267200"/>
          </a:xfrm>
          <a:prstGeom prst="rect">
            <a:avLst/>
          </a:prstGeom>
          <a:noFill/>
        </p:spPr>
      </p:pic>
      <p:pic>
        <p:nvPicPr>
          <p:cNvPr id="4099" name="Picture 3" descr="C:\Documents and Settings\tjj7335\Desktop\midseam.jpg"/>
          <p:cNvPicPr>
            <a:picLocks noChangeAspect="1" noChangeArrowheads="1"/>
          </p:cNvPicPr>
          <p:nvPr/>
        </p:nvPicPr>
        <p:blipFill>
          <a:blip r:embed="rId3" cstate="print"/>
          <a:srcRect/>
          <a:stretch>
            <a:fillRect/>
          </a:stretch>
        </p:blipFill>
        <p:spPr bwMode="auto">
          <a:xfrm>
            <a:off x="4876800" y="1752600"/>
            <a:ext cx="4114800" cy="4343400"/>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Tank seam separation</a:t>
            </a:r>
          </a:p>
        </p:txBody>
      </p:sp>
      <p:sp>
        <p:nvSpPr>
          <p:cNvPr id="3" name="Content Placeholder 2"/>
          <p:cNvSpPr>
            <a:spLocks noGrp="1"/>
          </p:cNvSpPr>
          <p:nvPr>
            <p:ph idx="1"/>
          </p:nvPr>
        </p:nvSpPr>
        <p:spPr/>
        <p:txBody>
          <a:bodyPr>
            <a:normAutofit/>
          </a:bodyPr>
          <a:lstStyle/>
          <a:p>
            <a:pPr marL="0" indent="0">
              <a:spcBef>
                <a:spcPts val="0"/>
              </a:spcBef>
              <a:buNone/>
            </a:pPr>
            <a:r>
              <a:rPr lang="en-US" sz="2000" dirty="0"/>
              <a:t>Lets look at why you can’t fill the tank with water up to the top of your riser.  </a:t>
            </a:r>
          </a:p>
          <a:p>
            <a:pPr marL="0" indent="0">
              <a:spcBef>
                <a:spcPts val="0"/>
              </a:spcBef>
              <a:buNone/>
            </a:pPr>
            <a:r>
              <a:rPr lang="en-US" sz="2000" dirty="0"/>
              <a:t>	</a:t>
            </a:r>
          </a:p>
          <a:p>
            <a:pPr marL="0" indent="0">
              <a:spcBef>
                <a:spcPts val="0"/>
              </a:spcBef>
              <a:buNone/>
            </a:pPr>
            <a:r>
              <a:rPr lang="en-US" sz="2000" dirty="0"/>
              <a:t>Solids will have a force in one direction,  </a:t>
            </a:r>
          </a:p>
          <a:p>
            <a:pPr marL="0" indent="0">
              <a:spcBef>
                <a:spcPts val="0"/>
              </a:spcBef>
              <a:buNone/>
            </a:pPr>
            <a:r>
              <a:rPr lang="en-US" sz="2000" dirty="0"/>
              <a:t>				Fluids will give a force in all directions.</a:t>
            </a:r>
          </a:p>
          <a:p>
            <a:pPr marL="0" indent="0">
              <a:spcBef>
                <a:spcPts val="0"/>
              </a:spcBef>
              <a:buNone/>
            </a:pPr>
            <a:r>
              <a:rPr lang="en-US" sz="2000" dirty="0"/>
              <a:t>				(riser with water 1’ deep)</a:t>
            </a:r>
          </a:p>
          <a:p>
            <a:pPr marL="0" indent="0">
              <a:spcBef>
                <a:spcPts val="0"/>
              </a:spcBef>
              <a:buNone/>
            </a:pPr>
            <a:endParaRPr lang="en-US" sz="2000" dirty="0"/>
          </a:p>
          <a:p>
            <a:pPr marL="0" indent="0">
              <a:spcBef>
                <a:spcPts val="0"/>
              </a:spcBef>
              <a:buNone/>
            </a:pPr>
            <a:endParaRPr lang="en-US" sz="2000" dirty="0"/>
          </a:p>
          <a:p>
            <a:pPr marL="0" indent="0">
              <a:spcBef>
                <a:spcPts val="0"/>
              </a:spcBef>
              <a:buNone/>
            </a:pPr>
            <a:endParaRPr lang="en-US" sz="2000" dirty="0"/>
          </a:p>
          <a:p>
            <a:pPr marL="0" indent="0">
              <a:spcBef>
                <a:spcPts val="0"/>
              </a:spcBef>
              <a:buNone/>
            </a:pPr>
            <a:endParaRPr lang="en-US" sz="2000" dirty="0"/>
          </a:p>
          <a:p>
            <a:pPr marL="0" indent="0">
              <a:spcBef>
                <a:spcPts val="0"/>
              </a:spcBef>
              <a:buNone/>
            </a:pPr>
            <a:endParaRPr lang="en-US" sz="2000" dirty="0"/>
          </a:p>
          <a:p>
            <a:pPr marL="0" indent="0">
              <a:spcBef>
                <a:spcPts val="0"/>
              </a:spcBef>
              <a:buNone/>
            </a:pPr>
            <a:endParaRPr lang="en-US" sz="2000" dirty="0"/>
          </a:p>
          <a:p>
            <a:pPr marL="0" indent="0">
              <a:spcBef>
                <a:spcPts val="0"/>
              </a:spcBef>
              <a:buNone/>
            </a:pPr>
            <a:endParaRPr lang="en-US" sz="2000" dirty="0"/>
          </a:p>
          <a:p>
            <a:pPr marL="0" indent="0">
              <a:spcBef>
                <a:spcPts val="0"/>
              </a:spcBef>
              <a:buNone/>
            </a:pPr>
            <a:r>
              <a:rPr lang="en-US" sz="2000" dirty="0"/>
              <a:t>When this “equal pressure in all directions” concept is added to the benefits of leverage, we get the basis of hydraulics.</a:t>
            </a:r>
          </a:p>
          <a:p>
            <a:pPr marL="0" indent="0">
              <a:spcBef>
                <a:spcPts val="0"/>
              </a:spcBef>
              <a:buNone/>
            </a:pPr>
            <a:endParaRPr lang="en-US" sz="2000" dirty="0"/>
          </a:p>
          <a:p>
            <a:pPr marL="0" indent="0">
              <a:spcBef>
                <a:spcPts val="0"/>
              </a:spcBef>
              <a:buNone/>
            </a:pPr>
            <a:endParaRPr lang="en-US" sz="2000" dirty="0"/>
          </a:p>
        </p:txBody>
      </p:sp>
      <p:pic>
        <p:nvPicPr>
          <p:cNvPr id="4" name="Picture 2" descr="C:\Documents and Settings\tjj7335\Desktop\Picture1.jpg">
            <a:extLst>
              <a:ext uri="{FF2B5EF4-FFF2-40B4-BE49-F238E27FC236}">
                <a16:creationId xmlns:a16="http://schemas.microsoft.com/office/drawing/2014/main" id="{EACA4CAA-A6DB-4E5C-A6BF-ED37E71D5D73}"/>
              </a:ext>
            </a:extLst>
          </p:cNvPr>
          <p:cNvPicPr>
            <a:picLocks noChangeAspect="1" noChangeArrowheads="1"/>
          </p:cNvPicPr>
          <p:nvPr/>
        </p:nvPicPr>
        <p:blipFill>
          <a:blip r:embed="rId2" cstate="print"/>
          <a:srcRect/>
          <a:stretch>
            <a:fillRect/>
          </a:stretch>
        </p:blipFill>
        <p:spPr bwMode="auto">
          <a:xfrm>
            <a:off x="1524000" y="3236325"/>
            <a:ext cx="2438400" cy="2039166"/>
          </a:xfrm>
          <a:prstGeom prst="rect">
            <a:avLst/>
          </a:prstGeom>
          <a:noFill/>
        </p:spPr>
      </p:pic>
      <p:pic>
        <p:nvPicPr>
          <p:cNvPr id="5" name="Picture 3" descr="C:\Documents and Settings\tjj7335\Desktop\Picture2.png">
            <a:extLst>
              <a:ext uri="{FF2B5EF4-FFF2-40B4-BE49-F238E27FC236}">
                <a16:creationId xmlns:a16="http://schemas.microsoft.com/office/drawing/2014/main" id="{C24F2DC4-FA6F-4F2A-9431-7962F71DBEF7}"/>
              </a:ext>
            </a:extLst>
          </p:cNvPr>
          <p:cNvPicPr>
            <a:picLocks noChangeAspect="1" noChangeArrowheads="1"/>
          </p:cNvPicPr>
          <p:nvPr/>
        </p:nvPicPr>
        <p:blipFill>
          <a:blip r:embed="rId3" cstate="print"/>
          <a:srcRect l="9375" t="29767" r="16875" b="12403"/>
          <a:stretch>
            <a:fillRect/>
          </a:stretch>
        </p:blipFill>
        <p:spPr bwMode="auto">
          <a:xfrm>
            <a:off x="4419600" y="3236325"/>
            <a:ext cx="2438400" cy="1877859"/>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316162"/>
          </a:xfrm>
        </p:spPr>
        <p:txBody>
          <a:bodyPr>
            <a:normAutofit fontScale="90000"/>
          </a:bodyPr>
          <a:lstStyle/>
          <a:p>
            <a:pPr algn="l"/>
            <a:r>
              <a:rPr lang="en-US" sz="3100" dirty="0"/>
              <a:t>		       So what’s the answer?</a:t>
            </a:r>
            <a:br>
              <a:rPr lang="en-US" sz="2800" dirty="0"/>
            </a:br>
            <a:r>
              <a:rPr lang="en-US" sz="2000" dirty="0"/>
              <a:t>Locally in Minnesota we do not have a water shortage, and currently we may not be getting sick from our water, but that day could be coming soon if we are not careful.  And that’s where our septic code comes in, and the importance of our industry.  As septic professionals we play a big role in the quality of our water, the results aren’t always obvious and immediate, but they are there, and those little things do add up.</a:t>
            </a:r>
            <a:br>
              <a:rPr lang="en-US" sz="2000" dirty="0"/>
            </a:br>
            <a:r>
              <a:rPr lang="en-US" sz="2000" dirty="0"/>
              <a:t>So take pride in the fact that the work you do, IS very important.</a:t>
            </a:r>
            <a:endParaRPr lang="en-US" sz="2800"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1295400" y="2971800"/>
            <a:ext cx="6705600" cy="3632994"/>
          </a:xfrm>
          <a:prstGeom prst="rect">
            <a:avLst/>
          </a:prstGeom>
          <a:noFill/>
          <a:ln w="9525">
            <a:noFill/>
            <a:miter lim="800000"/>
            <a:headEnd/>
            <a:tailEnd/>
          </a:ln>
          <a:effec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525963"/>
          </a:xfrm>
        </p:spPr>
        <p:txBody>
          <a:bodyPr/>
          <a:lstStyle/>
          <a:p>
            <a:endParaRPr lang="en-US" dirty="0"/>
          </a:p>
          <a:p>
            <a:endParaRPr lang="en-US" dirty="0"/>
          </a:p>
          <a:p>
            <a:endParaRPr lang="en-US" dirty="0"/>
          </a:p>
          <a:p>
            <a:endParaRPr lang="en-US" dirty="0"/>
          </a:p>
          <a:p>
            <a:endParaRPr lang="en-US" dirty="0"/>
          </a:p>
          <a:p>
            <a:endParaRPr lang="en-US" dirty="0"/>
          </a:p>
          <a:p>
            <a:endParaRPr lang="en-US" sz="1600" dirty="0"/>
          </a:p>
          <a:p>
            <a:pPr marL="0" indent="0">
              <a:buNone/>
            </a:pPr>
            <a:r>
              <a:rPr lang="en-US" sz="1800" dirty="0"/>
              <a:t>	So if the lid weighs less than 3120 </a:t>
            </a:r>
            <a:r>
              <a:rPr lang="en-US" sz="1800" dirty="0" err="1"/>
              <a:t>lbs</a:t>
            </a:r>
            <a:r>
              <a:rPr lang="en-US" sz="1800" dirty="0"/>
              <a:t>, it will want to lift up.</a:t>
            </a:r>
          </a:p>
        </p:txBody>
      </p:sp>
      <p:pic>
        <p:nvPicPr>
          <p:cNvPr id="4" name="Content Placeholder 3" descr="C:\Documents and Settings\tjj7335\Desktop\Picture3.png"/>
          <p:cNvPicPr>
            <a:picLocks noGrp="1" noChangeAspect="1" noChangeArrowheads="1"/>
          </p:cNvPicPr>
          <p:nvPr>
            <p:ph idx="1"/>
          </p:nvPr>
        </p:nvPicPr>
        <p:blipFill>
          <a:blip r:embed="rId2" cstate="print"/>
          <a:srcRect l="3721" t="4961" r="3721" b="4961"/>
          <a:stretch>
            <a:fillRect/>
          </a:stretch>
        </p:blipFill>
        <p:spPr bwMode="auto">
          <a:xfrm>
            <a:off x="1433505" y="533400"/>
            <a:ext cx="6276989" cy="4873416"/>
          </a:xfrm>
          <a:prstGeom prst="rect">
            <a:avLst/>
          </a:prstGeom>
          <a:noFill/>
        </p:spPr>
      </p:pic>
    </p:spTree>
    <p:extLst>
      <p:ext uri="{BB962C8B-B14F-4D97-AF65-F5344CB8AC3E}">
        <p14:creationId xmlns:p14="http://schemas.microsoft.com/office/powerpoint/2010/main" val="2521511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Documents and Settings\tjj7335\Desktop\cement 13.bmp"/>
          <p:cNvPicPr>
            <a:picLocks noGrp="1" noChangeAspect="1" noChangeArrowheads="1"/>
          </p:cNvPicPr>
          <p:nvPr>
            <p:ph idx="1"/>
          </p:nvPr>
        </p:nvPicPr>
        <p:blipFill>
          <a:blip r:embed="rId2" cstate="print"/>
          <a:srcRect/>
          <a:stretch>
            <a:fillRect/>
          </a:stretch>
        </p:blipFill>
        <p:spPr bwMode="auto">
          <a:xfrm>
            <a:off x="1066800" y="1219200"/>
            <a:ext cx="7010400" cy="5105400"/>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spcBef>
                <a:spcPts val="0"/>
              </a:spcBef>
              <a:buNone/>
            </a:pPr>
            <a:r>
              <a:rPr lang="en-US" sz="2000" dirty="0"/>
              <a:t>When you water test your tank and riser connection for leaks, it is not necessary to do a lot of math calculations.  </a:t>
            </a:r>
          </a:p>
          <a:p>
            <a:pPr marL="0" indent="0">
              <a:spcBef>
                <a:spcPts val="0"/>
              </a:spcBef>
              <a:buNone/>
            </a:pPr>
            <a:r>
              <a:rPr lang="en-US" sz="2000" dirty="0"/>
              <a:t>Just remember not to fill the tank more than a few inches above the top of the tank lid.</a:t>
            </a:r>
          </a:p>
          <a:p>
            <a:pPr marL="0" indent="0">
              <a:spcBef>
                <a:spcPts val="0"/>
              </a:spcBef>
              <a:buNone/>
            </a:pPr>
            <a:endParaRPr lang="en-US" sz="2000" dirty="0"/>
          </a:p>
          <a:p>
            <a:pPr marL="0" indent="0">
              <a:spcBef>
                <a:spcPts val="0"/>
              </a:spcBef>
              <a:buNone/>
            </a:pPr>
            <a:r>
              <a:rPr lang="en-US" sz="2000" dirty="0"/>
              <a:t>If you need to test an upper riser connection, or a pipe leaving through the riser at a higher elevation, contact an engineer to determine how much more weight you would need to add to the top of the tank to keep the lid from lifting, or find another method for testing.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4525963"/>
          </a:xfrm>
        </p:spPr>
        <p:txBody>
          <a:bodyPr>
            <a:normAutofit lnSpcReduction="10000"/>
          </a:bodyPr>
          <a:lstStyle/>
          <a:p>
            <a:pPr algn="ctr">
              <a:buNone/>
            </a:pPr>
            <a:r>
              <a:rPr lang="en-US" sz="2800" b="1" dirty="0"/>
              <a:t>10 - Tank buoyancy</a:t>
            </a:r>
          </a:p>
          <a:p>
            <a:pPr>
              <a:buNone/>
            </a:pPr>
            <a:endParaRPr lang="en-US" sz="2000" dirty="0"/>
          </a:p>
          <a:p>
            <a:pPr>
              <a:buNone/>
            </a:pPr>
            <a:endParaRPr lang="en-US" sz="2000" dirty="0"/>
          </a:p>
          <a:p>
            <a:pPr marL="0" indent="0">
              <a:spcBef>
                <a:spcPts val="0"/>
              </a:spcBef>
              <a:buNone/>
            </a:pPr>
            <a:r>
              <a:rPr lang="en-US" sz="2000" dirty="0"/>
              <a:t>Consideration should be given on all sites for the possibility of the tanks floating up out of the ground under wet conditions.  To properly assess the risk, it will help to understand the different “saturated” conditions.</a:t>
            </a:r>
          </a:p>
          <a:p>
            <a:pPr marL="0" indent="0">
              <a:spcBef>
                <a:spcPts val="0"/>
              </a:spcBef>
              <a:buNone/>
            </a:pPr>
            <a:r>
              <a:rPr lang="en-US" sz="2000" dirty="0"/>
              <a:t>	</a:t>
            </a:r>
          </a:p>
          <a:p>
            <a:pPr marL="0" indent="0">
              <a:spcBef>
                <a:spcPts val="0"/>
              </a:spcBef>
              <a:buNone/>
            </a:pPr>
            <a:r>
              <a:rPr lang="en-US" sz="2000" dirty="0"/>
              <a:t>The  obvious risk is when you are setting tanks in a low elevation near the lake with a standing water level near the surface.  Most likely the hole you just dug for your tank is already filling with water.</a:t>
            </a:r>
          </a:p>
          <a:p>
            <a:pPr marL="0" indent="0">
              <a:spcBef>
                <a:spcPts val="0"/>
              </a:spcBef>
              <a:buNone/>
            </a:pPr>
            <a:endParaRPr lang="en-US" sz="2000" dirty="0"/>
          </a:p>
          <a:p>
            <a:pPr marL="0" indent="0">
              <a:spcBef>
                <a:spcPts val="0"/>
              </a:spcBef>
              <a:buNone/>
            </a:pPr>
            <a:r>
              <a:rPr lang="en-US" sz="2000" dirty="0"/>
              <a:t>Most tank manufacturers won’t warranty their tank in this situation.  Make sure to ask the manufacturer if you have concerns.</a:t>
            </a:r>
          </a:p>
          <a:p>
            <a:pPr marL="0" indent="0">
              <a:spcBef>
                <a:spcPts val="0"/>
              </a:spcBef>
              <a:buNone/>
            </a:pPr>
            <a:r>
              <a:rPr lang="en-US" sz="2000" dirty="0"/>
              <a:t>	</a:t>
            </a:r>
          </a:p>
          <a:p>
            <a:pPr>
              <a:buNone/>
            </a:pPr>
            <a:r>
              <a:rPr lang="en-US" sz="2000" dirty="0"/>
              <a:t>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High standing water level </a:t>
            </a:r>
            <a:br>
              <a:rPr lang="en-US" sz="2800" dirty="0"/>
            </a:br>
            <a:r>
              <a:rPr lang="en-US" sz="2000" dirty="0"/>
              <a:t>(tank floats like a fishing bobber)</a:t>
            </a:r>
            <a:endParaRPr lang="en-US" sz="2800" dirty="0"/>
          </a:p>
        </p:txBody>
      </p:sp>
      <p:pic>
        <p:nvPicPr>
          <p:cNvPr id="5122" name="Picture 2"/>
          <p:cNvPicPr>
            <a:picLocks noChangeAspect="1" noChangeArrowheads="1"/>
          </p:cNvPicPr>
          <p:nvPr/>
        </p:nvPicPr>
        <p:blipFill>
          <a:blip r:embed="rId2" cstate="print"/>
          <a:srcRect/>
          <a:stretch>
            <a:fillRect/>
          </a:stretch>
        </p:blipFill>
        <p:spPr bwMode="auto">
          <a:xfrm>
            <a:off x="1295400" y="1676400"/>
            <a:ext cx="6705600" cy="4495800"/>
          </a:xfrm>
          <a:prstGeom prst="rect">
            <a:avLst/>
          </a:prstGeom>
          <a:noFill/>
          <a:ln w="9525">
            <a:noFill/>
            <a:miter lim="800000"/>
            <a:headEnd/>
            <a:tailEnd/>
          </a:ln>
          <a:effec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1"/>
            <a:ext cx="8229600" cy="3809999"/>
          </a:xfrm>
        </p:spPr>
        <p:txBody>
          <a:bodyPr>
            <a:normAutofit/>
          </a:bodyPr>
          <a:lstStyle/>
          <a:p>
            <a:pPr marL="0" indent="0">
              <a:spcBef>
                <a:spcPts val="0"/>
              </a:spcBef>
              <a:buNone/>
            </a:pPr>
            <a:r>
              <a:rPr lang="en-US" sz="2000" dirty="0"/>
              <a:t>Another situation may be when a normally high &amp; dry soil becomes temporarily saturated due to a heavy rainfall or spring thaw.   </a:t>
            </a:r>
          </a:p>
          <a:p>
            <a:pPr marL="0" indent="0">
              <a:spcBef>
                <a:spcPts val="0"/>
              </a:spcBef>
              <a:buNone/>
            </a:pPr>
            <a:r>
              <a:rPr lang="en-US" sz="2000" dirty="0"/>
              <a:t>If the tank is located in a swale, the level of soil saturation around the tank could raise significantly in a short period of time.</a:t>
            </a:r>
          </a:p>
          <a:p>
            <a:pPr marL="0" indent="0">
              <a:spcBef>
                <a:spcPts val="0"/>
              </a:spcBef>
              <a:buNone/>
            </a:pPr>
            <a:endParaRPr lang="en-US" sz="2000" dirty="0"/>
          </a:p>
          <a:p>
            <a:pPr marL="0" indent="0">
              <a:spcBef>
                <a:spcPts val="0"/>
              </a:spcBef>
              <a:buNone/>
            </a:pPr>
            <a:r>
              <a:rPr lang="en-US" sz="2000" dirty="0"/>
              <a:t>When you originally set the tanks the excavated hole may have been nice and dry with sandy soil and no apparent </a:t>
            </a:r>
            <a:r>
              <a:rPr lang="en-US" sz="2000" dirty="0" err="1"/>
              <a:t>redox</a:t>
            </a:r>
            <a:r>
              <a:rPr lang="en-US" sz="2000" dirty="0"/>
              <a:t> or other water concerns.</a:t>
            </a:r>
          </a:p>
          <a:p>
            <a:pPr marL="0" indent="0">
              <a:spcBef>
                <a:spcPts val="0"/>
              </a:spcBef>
              <a:buNone/>
            </a:pPr>
            <a:endParaRPr lang="en-US" sz="2000" dirty="0"/>
          </a:p>
          <a:p>
            <a:pPr marL="0" indent="0">
              <a:spcBef>
                <a:spcPts val="0"/>
              </a:spcBef>
              <a:buNone/>
            </a:pPr>
            <a:r>
              <a:rPr lang="en-US" sz="2000" dirty="0"/>
              <a:t>Then after a very heavy rainfall…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…The tanks pop up out of the ground.</a:t>
            </a:r>
            <a:br>
              <a:rPr lang="en-US" sz="2800" dirty="0"/>
            </a:br>
            <a:r>
              <a:rPr lang="en-US" sz="2800" dirty="0"/>
              <a:t>(unusual and temporary soil saturation)</a:t>
            </a:r>
            <a:endParaRPr lang="en-US" sz="2000" dirty="0"/>
          </a:p>
        </p:txBody>
      </p:sp>
      <p:pic>
        <p:nvPicPr>
          <p:cNvPr id="2050" name="Picture 2" descr="C:\Users\tjj7335\Desktop\tank float.jpg"/>
          <p:cNvPicPr>
            <a:picLocks noGrp="1" noChangeAspect="1" noChangeArrowheads="1"/>
          </p:cNvPicPr>
          <p:nvPr>
            <p:ph idx="1"/>
          </p:nvPr>
        </p:nvPicPr>
        <p:blipFill>
          <a:blip r:embed="rId2" cstate="print"/>
          <a:srcRect/>
          <a:stretch>
            <a:fillRect/>
          </a:stretch>
        </p:blipFill>
        <p:spPr bwMode="auto">
          <a:xfrm>
            <a:off x="914400" y="1600200"/>
            <a:ext cx="7315200" cy="4800600"/>
          </a:xfrm>
          <a:prstGeom prst="rect">
            <a:avLst/>
          </a:prstGeo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5059363"/>
          </a:xfrm>
        </p:spPr>
        <p:txBody>
          <a:bodyPr>
            <a:normAutofit/>
          </a:bodyPr>
          <a:lstStyle/>
          <a:p>
            <a:pPr marL="0" indent="0">
              <a:lnSpc>
                <a:spcPct val="110000"/>
              </a:lnSpc>
              <a:spcBef>
                <a:spcPts val="0"/>
              </a:spcBef>
              <a:buNone/>
            </a:pPr>
            <a:r>
              <a:rPr lang="en-US" sz="2000" dirty="0"/>
              <a:t>The next situation could be when you are at a mound site with </a:t>
            </a:r>
            <a:r>
              <a:rPr lang="en-US" sz="2000" dirty="0" err="1"/>
              <a:t>redox</a:t>
            </a:r>
            <a:r>
              <a:rPr lang="en-US" sz="2000" dirty="0"/>
              <a:t> near the surface. </a:t>
            </a:r>
          </a:p>
          <a:p>
            <a:pPr marL="0" indent="0">
              <a:lnSpc>
                <a:spcPct val="110000"/>
              </a:lnSpc>
              <a:spcBef>
                <a:spcPts val="0"/>
              </a:spcBef>
              <a:buNone/>
            </a:pPr>
            <a:r>
              <a:rPr lang="en-US" sz="2000" dirty="0"/>
              <a:t>Under this situation you must look closer at the soil profile to assess your risk.  </a:t>
            </a:r>
          </a:p>
          <a:p>
            <a:pPr marL="0" indent="0">
              <a:lnSpc>
                <a:spcPct val="110000"/>
              </a:lnSpc>
              <a:spcBef>
                <a:spcPts val="0"/>
              </a:spcBef>
              <a:buNone/>
            </a:pPr>
            <a:r>
              <a:rPr lang="en-US" sz="2000" dirty="0"/>
              <a:t>Since you are installing a mound, you obviously have soil saturation closer to the surface.   This site has conditions favorable for a perched water table.</a:t>
            </a:r>
          </a:p>
          <a:p>
            <a:pPr marL="0" indent="0">
              <a:lnSpc>
                <a:spcPct val="110000"/>
              </a:lnSpc>
              <a:spcBef>
                <a:spcPts val="0"/>
              </a:spcBef>
              <a:buNone/>
            </a:pPr>
            <a:endParaRPr lang="en-US" sz="2000" dirty="0"/>
          </a:p>
          <a:p>
            <a:pPr marL="0" indent="0">
              <a:lnSpc>
                <a:spcPct val="110000"/>
              </a:lnSpc>
              <a:spcBef>
                <a:spcPts val="0"/>
              </a:spcBef>
              <a:buNone/>
            </a:pPr>
            <a:r>
              <a:rPr lang="en-US" sz="2000" dirty="0"/>
              <a:t>If you have redox or heavy clay soil all the way to the bottom of your excavated hole, then you have the same high risk of your tank floating due to your tank sitting in a  potential “swimming pool”.  </a:t>
            </a:r>
          </a:p>
          <a:p>
            <a:pPr marL="0" indent="0">
              <a:lnSpc>
                <a:spcPct val="110000"/>
              </a:lnSpc>
              <a:spcBef>
                <a:spcPts val="0"/>
              </a:spcBef>
              <a:buNone/>
            </a:pPr>
            <a:r>
              <a:rPr lang="en-US" sz="2000" dirty="0"/>
              <a:t>If your final grade crates a swale towards your tank, the water will immediately flow into and around your tank area and possibly cause it to float.</a:t>
            </a:r>
          </a:p>
          <a:p>
            <a:pPr marL="0" indent="0">
              <a:lnSpc>
                <a:spcPct val="110000"/>
              </a:lnSpc>
              <a:spcBef>
                <a:spcPts val="0"/>
              </a:spcBef>
              <a:buNone/>
            </a:pPr>
            <a:endParaRPr lang="en-US" sz="2000" dirty="0"/>
          </a:p>
          <a:p>
            <a:pPr marL="0" indent="0">
              <a:lnSpc>
                <a:spcPct val="110000"/>
              </a:lnSpc>
              <a:spcBef>
                <a:spcPts val="0"/>
              </a:spcBef>
              <a:buNone/>
            </a:pPr>
            <a:r>
              <a:rPr lang="en-US" sz="2000" dirty="0"/>
              <a:t>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Fresh excavation &amp; swale creating a “pooling” area</a:t>
            </a:r>
          </a:p>
        </p:txBody>
      </p:sp>
      <p:pic>
        <p:nvPicPr>
          <p:cNvPr id="1026" name="Picture 2" descr="C:\Documents and Settings\Administrator\Desktop\Picture1.png"/>
          <p:cNvPicPr>
            <a:picLocks noGrp="1" noChangeAspect="1" noChangeArrowheads="1"/>
          </p:cNvPicPr>
          <p:nvPr>
            <p:ph idx="1"/>
          </p:nvPr>
        </p:nvPicPr>
        <p:blipFill>
          <a:blip r:embed="rId2" cstate="print"/>
          <a:srcRect t="22013" b="1834"/>
          <a:stretch>
            <a:fillRect/>
          </a:stretch>
        </p:blipFill>
        <p:spPr bwMode="auto">
          <a:xfrm>
            <a:off x="381000" y="1905000"/>
            <a:ext cx="8299848" cy="4290539"/>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en-US" sz="2200" dirty="0"/>
              <a:t>	</a:t>
            </a:r>
            <a:r>
              <a:rPr lang="en-US" sz="2000" dirty="0"/>
              <a:t>However if you have a “hard pan layer” near the surface, or conditions creating a perched water table,  with well draining sandy soils underneath, then the risk of your tank floating is much less. </a:t>
            </a:r>
          </a:p>
          <a:p>
            <a:pPr>
              <a:buNone/>
            </a:pPr>
            <a:endParaRPr lang="en-US" sz="2000" dirty="0"/>
          </a:p>
          <a:p>
            <a:pPr>
              <a:buNone/>
            </a:pPr>
            <a:r>
              <a:rPr lang="en-US" sz="2000" dirty="0"/>
              <a:t>	</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257800"/>
          </a:xfrm>
        </p:spPr>
        <p:txBody>
          <a:bodyPr>
            <a:normAutofit fontScale="85000" lnSpcReduction="10000"/>
          </a:bodyPr>
          <a:lstStyle/>
          <a:p>
            <a:pPr>
              <a:lnSpc>
                <a:spcPct val="120000"/>
              </a:lnSpc>
              <a:spcBef>
                <a:spcPts val="0"/>
              </a:spcBef>
              <a:buNone/>
            </a:pPr>
            <a:r>
              <a:rPr lang="en-US" sz="2000" dirty="0"/>
              <a:t>	The purpose of this course is to brush up on our skills, to review  old concepts and introduce some new ones, as well as offer suggestions of how we can improve them all.</a:t>
            </a:r>
          </a:p>
          <a:p>
            <a:pPr>
              <a:lnSpc>
                <a:spcPct val="120000"/>
              </a:lnSpc>
              <a:spcBef>
                <a:spcPts val="0"/>
              </a:spcBef>
              <a:buNone/>
            </a:pPr>
            <a:endParaRPr lang="en-US" sz="2000" dirty="0"/>
          </a:p>
          <a:p>
            <a:pPr>
              <a:lnSpc>
                <a:spcPct val="120000"/>
              </a:lnSpc>
              <a:spcBef>
                <a:spcPts val="0"/>
              </a:spcBef>
              <a:buNone/>
            </a:pPr>
            <a:r>
              <a:rPr lang="en-US" sz="2000" dirty="0"/>
              <a:t>	This training course is primarily based on the 2011 MN7080 purple code book, and will only focus on ISTS (1-5000 gal/day).   None the less most of the concepts will apply regardless of system size, or the code version you are using.</a:t>
            </a:r>
          </a:p>
          <a:p>
            <a:pPr>
              <a:lnSpc>
                <a:spcPct val="120000"/>
              </a:lnSpc>
              <a:spcBef>
                <a:spcPts val="0"/>
              </a:spcBef>
              <a:buNone/>
            </a:pPr>
            <a:endParaRPr lang="en-US" sz="2000" dirty="0"/>
          </a:p>
          <a:p>
            <a:pPr>
              <a:lnSpc>
                <a:spcPct val="120000"/>
              </a:lnSpc>
              <a:spcBef>
                <a:spcPts val="0"/>
              </a:spcBef>
              <a:buNone/>
            </a:pPr>
            <a:r>
              <a:rPr lang="en-US" sz="2000" dirty="0"/>
              <a:t>	Our Minnesota septic code has grown very specific and quite detailed, there is not as much room for flexibility as in the past.  </a:t>
            </a:r>
          </a:p>
          <a:p>
            <a:pPr>
              <a:lnSpc>
                <a:spcPct val="120000"/>
              </a:lnSpc>
              <a:spcBef>
                <a:spcPts val="0"/>
              </a:spcBef>
              <a:buNone/>
            </a:pPr>
            <a:r>
              <a:rPr lang="en-US" sz="2000" dirty="0"/>
              <a:t>	As such make sure you </a:t>
            </a:r>
            <a:r>
              <a:rPr lang="en-US" sz="2000" b="1" dirty="0"/>
              <a:t>follow the design exactly</a:t>
            </a:r>
            <a:r>
              <a:rPr lang="en-US" sz="2000" dirty="0"/>
              <a:t>.   Each specification in the design must be installed as stated.  These items were calculated for a reason and must be followed.</a:t>
            </a:r>
          </a:p>
          <a:p>
            <a:pPr>
              <a:lnSpc>
                <a:spcPct val="120000"/>
              </a:lnSpc>
              <a:spcBef>
                <a:spcPts val="0"/>
              </a:spcBef>
              <a:buNone/>
            </a:pPr>
            <a:r>
              <a:rPr lang="en-US" sz="2000" dirty="0"/>
              <a:t>	Also make sure you are building from the </a:t>
            </a:r>
            <a:r>
              <a:rPr lang="en-US" sz="2000" b="1" dirty="0"/>
              <a:t>“permitted” design  </a:t>
            </a:r>
            <a:r>
              <a:rPr lang="en-US" sz="2000" dirty="0"/>
              <a:t>as issued from the local permitting authority.   The design you initially received from the home builder, property owner or designer may not be the approved final draft.  As such you could end up building the system without the latest required changes.</a:t>
            </a:r>
          </a:p>
          <a:p>
            <a:pPr>
              <a:buNone/>
            </a:pPr>
            <a:endParaRPr lang="en-US" sz="2000" dirty="0"/>
          </a:p>
          <a:p>
            <a:pPr>
              <a:buNone/>
            </a:pPr>
            <a:r>
              <a:rPr lang="en-US" sz="2000" dirty="0"/>
              <a:t>	</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2000" dirty="0"/>
              <a:t>This situation is similar to when the rock bed of a mound gets plugged        and </a:t>
            </a:r>
            <a:r>
              <a:rPr lang="en-US" sz="2000" dirty="0" err="1"/>
              <a:t>ponded</a:t>
            </a:r>
            <a:r>
              <a:rPr lang="en-US" sz="2000" dirty="0"/>
              <a:t>, but the mound sand underneath it remains dry.</a:t>
            </a:r>
            <a:br>
              <a:rPr lang="en-US" sz="2000" dirty="0"/>
            </a:br>
            <a:r>
              <a:rPr lang="en-US" sz="2000" dirty="0"/>
              <a:t>The tank does NOT want to float under this condition.</a:t>
            </a:r>
          </a:p>
        </p:txBody>
      </p:sp>
      <p:pic>
        <p:nvPicPr>
          <p:cNvPr id="2050" name="Picture 2" descr="C:\Documents and Settings\tjj7335\Desktop\perched.bmp"/>
          <p:cNvPicPr>
            <a:picLocks noGrp="1" noChangeAspect="1" noChangeArrowheads="1"/>
          </p:cNvPicPr>
          <p:nvPr>
            <p:ph idx="1"/>
          </p:nvPr>
        </p:nvPicPr>
        <p:blipFill>
          <a:blip r:embed="rId2" cstate="print"/>
          <a:srcRect b="42500"/>
          <a:stretch>
            <a:fillRect/>
          </a:stretch>
        </p:blipFill>
        <p:spPr bwMode="auto">
          <a:xfrm>
            <a:off x="381000" y="2209800"/>
            <a:ext cx="8153400" cy="4114800"/>
          </a:xfrm>
          <a:prstGeom prst="rect">
            <a:avLst/>
          </a:prstGeo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spcBef>
                <a:spcPts val="0"/>
              </a:spcBef>
              <a:buNone/>
            </a:pPr>
            <a:r>
              <a:rPr lang="en-US" sz="2000" dirty="0"/>
              <a:t>The area of “saturation” must contain the tank to create buoyancy.</a:t>
            </a:r>
          </a:p>
          <a:p>
            <a:pPr marL="0" indent="0">
              <a:spcBef>
                <a:spcPts val="0"/>
              </a:spcBef>
              <a:buNone/>
            </a:pPr>
            <a:r>
              <a:rPr lang="en-US" sz="2000" dirty="0"/>
              <a:t>A layer of saturation above or below the tank does not create buoyancy.</a:t>
            </a:r>
          </a:p>
          <a:p>
            <a:pPr marL="0" indent="0">
              <a:spcBef>
                <a:spcPts val="0"/>
              </a:spcBef>
              <a:buNone/>
            </a:pPr>
            <a:r>
              <a:rPr lang="en-US" sz="2000" dirty="0"/>
              <a:t>	</a:t>
            </a:r>
          </a:p>
          <a:p>
            <a:pPr marL="0" indent="0">
              <a:spcBef>
                <a:spcPts val="0"/>
              </a:spcBef>
              <a:buNone/>
            </a:pPr>
            <a:r>
              <a:rPr lang="en-US" sz="2000" dirty="0"/>
              <a:t>Evaluating the soil profile will help you assess the risk accordingly.</a:t>
            </a:r>
          </a:p>
          <a:p>
            <a:pPr marL="0" indent="0">
              <a:spcBef>
                <a:spcPts val="0"/>
              </a:spcBef>
              <a:buNone/>
            </a:pPr>
            <a:r>
              <a:rPr lang="en-US" sz="2000" dirty="0"/>
              <a:t>In turn you can take the appropriate precautions to avoid having your tank float out of the ground.</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457200"/>
            <a:ext cx="8458200" cy="5668963"/>
          </a:xfrm>
        </p:spPr>
        <p:txBody>
          <a:bodyPr>
            <a:normAutofit/>
          </a:bodyPr>
          <a:lstStyle/>
          <a:p>
            <a:pPr algn="ctr">
              <a:buNone/>
            </a:pPr>
            <a:r>
              <a:rPr lang="en-US" sz="2800" dirty="0"/>
              <a:t>	</a:t>
            </a:r>
            <a:r>
              <a:rPr lang="en-US" sz="2800" b="1" dirty="0"/>
              <a:t>11 - Buoyancy calculation</a:t>
            </a:r>
          </a:p>
          <a:p>
            <a:pPr>
              <a:buNone/>
            </a:pPr>
            <a:endParaRPr lang="en-US" sz="2000" dirty="0"/>
          </a:p>
          <a:p>
            <a:pPr marL="0" indent="0">
              <a:lnSpc>
                <a:spcPct val="110000"/>
              </a:lnSpc>
              <a:spcBef>
                <a:spcPts val="0"/>
              </a:spcBef>
              <a:buNone/>
            </a:pPr>
            <a:endParaRPr lang="en-US" sz="2000" dirty="0"/>
          </a:p>
          <a:p>
            <a:pPr marL="0" indent="0">
              <a:lnSpc>
                <a:spcPct val="110000"/>
              </a:lnSpc>
              <a:spcBef>
                <a:spcPts val="0"/>
              </a:spcBef>
              <a:buNone/>
            </a:pPr>
            <a:r>
              <a:rPr lang="en-US" sz="2000" dirty="0"/>
              <a:t>	</a:t>
            </a:r>
          </a:p>
        </p:txBody>
      </p:sp>
      <p:sp>
        <p:nvSpPr>
          <p:cNvPr id="2" name="Rectangle 1">
            <a:extLst>
              <a:ext uri="{FF2B5EF4-FFF2-40B4-BE49-F238E27FC236}">
                <a16:creationId xmlns:a16="http://schemas.microsoft.com/office/drawing/2014/main" id="{EAB2708E-7594-4E20-BE1B-0E3B2E27BEE2}"/>
              </a:ext>
            </a:extLst>
          </p:cNvPr>
          <p:cNvSpPr/>
          <p:nvPr/>
        </p:nvSpPr>
        <p:spPr>
          <a:xfrm>
            <a:off x="685800" y="1997839"/>
            <a:ext cx="7620000" cy="2031325"/>
          </a:xfrm>
          <a:prstGeom prst="rect">
            <a:avLst/>
          </a:prstGeom>
        </p:spPr>
        <p:txBody>
          <a:bodyPr wrap="square">
            <a:spAutoFit/>
          </a:bodyPr>
          <a:lstStyle/>
          <a:p>
            <a:r>
              <a:rPr lang="en-US" dirty="0"/>
              <a:t>The tank buoyancy worksheet at </a:t>
            </a:r>
            <a:r>
              <a:rPr lang="en-US" dirty="0">
                <a:hlinkClick r:id="rId2"/>
              </a:rPr>
              <a:t>www.SepticResource.com</a:t>
            </a:r>
            <a:r>
              <a:rPr lang="en-US" dirty="0"/>
              <a:t>  will calculate for you the amount of soil cover needed to keep your tank from floating.</a:t>
            </a:r>
          </a:p>
          <a:p>
            <a:r>
              <a:rPr lang="en-US" dirty="0"/>
              <a:t>It will calculate it for two situations:</a:t>
            </a:r>
          </a:p>
          <a:p>
            <a:r>
              <a:rPr lang="en-US" dirty="0"/>
              <a:t>	- soil saturation to the top of the tank</a:t>
            </a:r>
          </a:p>
          <a:p>
            <a:r>
              <a:rPr lang="en-US" dirty="0"/>
              <a:t>	- soil saturation to ground surface (flood conditions)</a:t>
            </a:r>
          </a:p>
          <a:p>
            <a:endParaRPr lang="en-US" dirty="0"/>
          </a:p>
          <a:p>
            <a:endParaRPr lang="en-US"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Soil saturated only to the top of the tank</a:t>
            </a:r>
          </a:p>
        </p:txBody>
      </p:sp>
      <p:pic>
        <p:nvPicPr>
          <p:cNvPr id="3" name="Content Placeholder 2" descr="C:\Documents and Settings\Administrator\Desktop\Picture1.png"/>
          <p:cNvPicPr>
            <a:picLocks noGrp="1" noChangeAspect="1" noChangeArrowheads="1"/>
          </p:cNvPicPr>
          <p:nvPr>
            <p:ph idx="1"/>
          </p:nvPr>
        </p:nvPicPr>
        <p:blipFill>
          <a:blip r:embed="rId2" cstate="print"/>
          <a:srcRect l="3699" t="22500" r="5549" b="15000"/>
          <a:stretch>
            <a:fillRect/>
          </a:stretch>
        </p:blipFill>
        <p:spPr bwMode="auto">
          <a:xfrm>
            <a:off x="609600" y="1981200"/>
            <a:ext cx="7851274" cy="4000659"/>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Saturation to grade, or higher.</a:t>
            </a:r>
          </a:p>
        </p:txBody>
      </p:sp>
      <p:pic>
        <p:nvPicPr>
          <p:cNvPr id="3074" name="Picture 2" descr="C:\Documents and Settings\tjj7335\Desktop\tank 4.PNG"/>
          <p:cNvPicPr>
            <a:picLocks noGrp="1" noChangeAspect="1" noChangeArrowheads="1"/>
          </p:cNvPicPr>
          <p:nvPr>
            <p:ph idx="1"/>
          </p:nvPr>
        </p:nvPicPr>
        <p:blipFill>
          <a:blip r:embed="rId2" cstate="print"/>
          <a:srcRect/>
          <a:stretch>
            <a:fillRect/>
          </a:stretch>
        </p:blipFill>
        <p:spPr bwMode="auto">
          <a:xfrm>
            <a:off x="1447800" y="1219200"/>
            <a:ext cx="7696200" cy="5410200"/>
          </a:xfrm>
          <a:prstGeom prst="rect">
            <a:avLst/>
          </a:prstGeom>
          <a:noFill/>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287963"/>
          </a:xfrm>
        </p:spPr>
        <p:txBody>
          <a:bodyPr>
            <a:normAutofit/>
          </a:bodyPr>
          <a:lstStyle/>
          <a:p>
            <a:pPr marL="0" indent="0">
              <a:lnSpc>
                <a:spcPct val="110000"/>
              </a:lnSpc>
              <a:spcBef>
                <a:spcPts val="0"/>
              </a:spcBef>
              <a:buNone/>
            </a:pPr>
            <a:r>
              <a:rPr lang="en-US" sz="2000" dirty="0"/>
              <a:t>Surprisingly, when the level of saturation goes above the top of the tank, the calculation changes.</a:t>
            </a:r>
          </a:p>
          <a:p>
            <a:pPr marL="0" indent="0">
              <a:lnSpc>
                <a:spcPct val="110000"/>
              </a:lnSpc>
              <a:spcBef>
                <a:spcPts val="0"/>
              </a:spcBef>
              <a:buNone/>
            </a:pPr>
            <a:r>
              <a:rPr lang="en-US" sz="2000" dirty="0"/>
              <a:t>	</a:t>
            </a:r>
          </a:p>
          <a:p>
            <a:pPr marL="0" indent="0">
              <a:lnSpc>
                <a:spcPct val="110000"/>
              </a:lnSpc>
              <a:spcBef>
                <a:spcPts val="0"/>
              </a:spcBef>
              <a:buNone/>
            </a:pPr>
            <a:r>
              <a:rPr lang="en-US" sz="2000" dirty="0"/>
              <a:t>Think of it like this, when you are standing in a dry pool, all your weight is pushing down on the bottom of the pool.  When the pool is filled to your waist, you can bounce up and down with ½ the force on the bottom of the pool.   And when the pool is filled above your head, your body has little to no weight on the bottom of the pool.</a:t>
            </a:r>
          </a:p>
          <a:p>
            <a:pPr marL="0" indent="0">
              <a:lnSpc>
                <a:spcPct val="110000"/>
              </a:lnSpc>
              <a:spcBef>
                <a:spcPts val="0"/>
              </a:spcBef>
              <a:buNone/>
            </a:pPr>
            <a:endParaRPr lang="en-US" sz="2000" dirty="0"/>
          </a:p>
          <a:p>
            <a:pPr marL="0" indent="0">
              <a:lnSpc>
                <a:spcPct val="110000"/>
              </a:lnSpc>
              <a:spcBef>
                <a:spcPts val="0"/>
              </a:spcBef>
              <a:buNone/>
            </a:pPr>
            <a:r>
              <a:rPr lang="en-US" sz="2000" dirty="0"/>
              <a:t>This same concept applies to the soil on top of the tank.</a:t>
            </a:r>
          </a:p>
          <a:p>
            <a:pPr marL="0" indent="0">
              <a:lnSpc>
                <a:spcPct val="110000"/>
              </a:lnSpc>
              <a:spcBef>
                <a:spcPts val="0"/>
              </a:spcBef>
              <a:buNone/>
            </a:pPr>
            <a:r>
              <a:rPr lang="en-US" sz="2000" dirty="0"/>
              <a:t>Once it gets saturated it gives less pressure down on the tank.</a:t>
            </a:r>
          </a:p>
          <a:p>
            <a:pPr marL="0" indent="0">
              <a:lnSpc>
                <a:spcPct val="110000"/>
              </a:lnSpc>
              <a:spcBef>
                <a:spcPts val="0"/>
              </a:spcBef>
              <a:buNone/>
            </a:pPr>
            <a:r>
              <a:rPr lang="en-US" sz="2000" dirty="0"/>
              <a:t>In this situation you might say, “yeah but now we have all the water pushing down on the top”.  True, but the water is a liquid and will allow the tank float up, just like a fishing bobber regardless of how much water is “on top of it”. </a:t>
            </a:r>
          </a:p>
          <a:p>
            <a:pPr>
              <a:buNone/>
            </a:pPr>
            <a:endParaRPr lang="en-US" sz="2600" dirty="0"/>
          </a:p>
          <a:p>
            <a:pPr>
              <a:buNone/>
            </a:pPr>
            <a:endParaRPr lang="en-US" sz="2600" dirty="0"/>
          </a:p>
          <a:p>
            <a:pPr>
              <a:buNone/>
            </a:pPr>
            <a:endParaRPr lang="en-US" sz="2600" dirty="0"/>
          </a:p>
          <a:p>
            <a:pPr>
              <a:buNone/>
            </a:pPr>
            <a:endParaRPr lang="en-US" sz="2600" dirty="0"/>
          </a:p>
          <a:p>
            <a:pPr>
              <a:buNone/>
            </a:pPr>
            <a:endParaRPr lang="en-US" dirty="0"/>
          </a:p>
          <a:p>
            <a:pPr>
              <a:buNone/>
            </a:pPr>
            <a:endParaRPr 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534400" cy="1143000"/>
          </a:xfrm>
        </p:spPr>
        <p:txBody>
          <a:bodyPr>
            <a:noAutofit/>
          </a:bodyPr>
          <a:lstStyle/>
          <a:p>
            <a:r>
              <a:rPr lang="en-US" sz="2800" dirty="0"/>
              <a:t>A 200 pound person, and a 100 pound cubic foot of soil,</a:t>
            </a:r>
            <a:br>
              <a:rPr lang="en-US" sz="2800" dirty="0"/>
            </a:br>
            <a:r>
              <a:rPr lang="en-US" sz="2800" dirty="0"/>
              <a:t> giving different forces on the bottom of the pool.</a:t>
            </a:r>
          </a:p>
        </p:txBody>
      </p:sp>
      <p:pic>
        <p:nvPicPr>
          <p:cNvPr id="4098" name="Picture 2" descr="C:\Documents and Settings\tjj7335\Desktop\pool 1.JPG"/>
          <p:cNvPicPr>
            <a:picLocks noGrp="1" noChangeAspect="1" noChangeArrowheads="1"/>
          </p:cNvPicPr>
          <p:nvPr>
            <p:ph idx="1"/>
          </p:nvPr>
        </p:nvPicPr>
        <p:blipFill>
          <a:blip r:embed="rId2" cstate="print"/>
          <a:srcRect l="11250" t="27500" r="39375" b="17500"/>
          <a:stretch>
            <a:fillRect/>
          </a:stretch>
        </p:blipFill>
        <p:spPr bwMode="auto">
          <a:xfrm>
            <a:off x="838200" y="1905000"/>
            <a:ext cx="2407920" cy="2011680"/>
          </a:xfrm>
          <a:prstGeom prst="rect">
            <a:avLst/>
          </a:prstGeom>
          <a:noFill/>
        </p:spPr>
      </p:pic>
      <p:pic>
        <p:nvPicPr>
          <p:cNvPr id="4099" name="Picture 3" descr="C:\Documents and Settings\tjj7335\Desktop\pool 2.JPG"/>
          <p:cNvPicPr>
            <a:picLocks noChangeAspect="1" noChangeArrowheads="1"/>
          </p:cNvPicPr>
          <p:nvPr/>
        </p:nvPicPr>
        <p:blipFill>
          <a:blip r:embed="rId3" cstate="print"/>
          <a:srcRect l="15000" t="27500" r="41250" b="20000"/>
          <a:stretch>
            <a:fillRect/>
          </a:stretch>
        </p:blipFill>
        <p:spPr bwMode="auto">
          <a:xfrm>
            <a:off x="3352800" y="1905000"/>
            <a:ext cx="2133600" cy="1920240"/>
          </a:xfrm>
          <a:prstGeom prst="rect">
            <a:avLst/>
          </a:prstGeom>
          <a:noFill/>
        </p:spPr>
      </p:pic>
      <p:pic>
        <p:nvPicPr>
          <p:cNvPr id="4100" name="Picture 4" descr="C:\Documents and Settings\tjj7335\Desktop\pool 23.JPG"/>
          <p:cNvPicPr>
            <a:picLocks noChangeAspect="1" noChangeArrowheads="1"/>
          </p:cNvPicPr>
          <p:nvPr/>
        </p:nvPicPr>
        <p:blipFill>
          <a:blip r:embed="rId4" cstate="print"/>
          <a:srcRect l="15000" t="25000" r="41250" b="22500"/>
          <a:stretch>
            <a:fillRect/>
          </a:stretch>
        </p:blipFill>
        <p:spPr bwMode="auto">
          <a:xfrm>
            <a:off x="5638800" y="1828800"/>
            <a:ext cx="2133600" cy="1920240"/>
          </a:xfrm>
          <a:prstGeom prst="rect">
            <a:avLst/>
          </a:prstGeom>
          <a:noFill/>
        </p:spPr>
      </p:pic>
      <p:pic>
        <p:nvPicPr>
          <p:cNvPr id="3077" name="Picture 5" descr="C:\Documents and Settings\tjj7335\Desktop\dirt1.JPG"/>
          <p:cNvPicPr>
            <a:picLocks noChangeAspect="1" noChangeArrowheads="1"/>
          </p:cNvPicPr>
          <p:nvPr/>
        </p:nvPicPr>
        <p:blipFill>
          <a:blip r:embed="rId5" cstate="print"/>
          <a:srcRect l="18750" t="27500" r="41250" b="30000"/>
          <a:stretch>
            <a:fillRect/>
          </a:stretch>
        </p:blipFill>
        <p:spPr bwMode="auto">
          <a:xfrm>
            <a:off x="990600" y="4191000"/>
            <a:ext cx="2299064" cy="1827196"/>
          </a:xfrm>
          <a:prstGeom prst="rect">
            <a:avLst/>
          </a:prstGeom>
          <a:noFill/>
        </p:spPr>
      </p:pic>
      <p:pic>
        <p:nvPicPr>
          <p:cNvPr id="3079" name="Picture 7" descr="C:\Documents and Settings\tjj7335\Desktop\dirt3.JPG"/>
          <p:cNvPicPr>
            <a:picLocks noChangeAspect="1" noChangeArrowheads="1"/>
          </p:cNvPicPr>
          <p:nvPr/>
        </p:nvPicPr>
        <p:blipFill>
          <a:blip r:embed="rId6" cstate="print"/>
          <a:srcRect l="24375" t="27500" r="46875" b="30000"/>
          <a:stretch>
            <a:fillRect/>
          </a:stretch>
        </p:blipFill>
        <p:spPr bwMode="auto">
          <a:xfrm>
            <a:off x="5943600" y="4191000"/>
            <a:ext cx="1600200" cy="1752600"/>
          </a:xfrm>
          <a:prstGeom prst="rect">
            <a:avLst/>
          </a:prstGeom>
          <a:noFill/>
        </p:spPr>
      </p:pic>
      <p:pic>
        <p:nvPicPr>
          <p:cNvPr id="3080" name="Picture 8" descr="C:\Documents and Settings\tjj7335\Desktop\dirt2.JPG"/>
          <p:cNvPicPr>
            <a:picLocks noChangeAspect="1" noChangeArrowheads="1"/>
          </p:cNvPicPr>
          <p:nvPr/>
        </p:nvPicPr>
        <p:blipFill>
          <a:blip r:embed="rId7" cstate="print"/>
          <a:srcRect l="24375" t="27500" r="46875" b="32500"/>
          <a:stretch>
            <a:fillRect/>
          </a:stretch>
        </p:blipFill>
        <p:spPr bwMode="auto">
          <a:xfrm>
            <a:off x="3581400" y="4191000"/>
            <a:ext cx="1706880" cy="1676400"/>
          </a:xfrm>
          <a:prstGeom prst="rect">
            <a:avLst/>
          </a:prstGeom>
          <a:noFill/>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Two possible soil cover amounts </a:t>
            </a:r>
          </a:p>
        </p:txBody>
      </p:sp>
      <p:pic>
        <p:nvPicPr>
          <p:cNvPr id="3074" name="Picture 2"/>
          <p:cNvPicPr>
            <a:picLocks noGrp="1" noChangeAspect="1" noChangeArrowheads="1"/>
          </p:cNvPicPr>
          <p:nvPr>
            <p:ph idx="1"/>
          </p:nvPr>
        </p:nvPicPr>
        <p:blipFill>
          <a:blip r:embed="rId2" cstate="print"/>
          <a:srcRect l="1129" t="6982" r="5082" b="27491"/>
          <a:stretch>
            <a:fillRect/>
          </a:stretch>
        </p:blipFill>
        <p:spPr bwMode="auto">
          <a:xfrm>
            <a:off x="914400" y="0"/>
            <a:ext cx="7585226" cy="6858000"/>
          </a:xfrm>
          <a:prstGeom prst="rect">
            <a:avLst/>
          </a:prstGeom>
          <a:noFill/>
          <a:ln w="9525">
            <a:noFill/>
            <a:miter lim="800000"/>
            <a:headEnd/>
            <a:tailEnd/>
          </a:ln>
          <a:effec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12 - Sewer lines</a:t>
            </a:r>
          </a:p>
        </p:txBody>
      </p:sp>
      <p:sp>
        <p:nvSpPr>
          <p:cNvPr id="3" name="Content Placeholder 2"/>
          <p:cNvSpPr>
            <a:spLocks noGrp="1"/>
          </p:cNvSpPr>
          <p:nvPr>
            <p:ph idx="1"/>
          </p:nvPr>
        </p:nvSpPr>
        <p:spPr>
          <a:xfrm>
            <a:off x="457200" y="1447800"/>
            <a:ext cx="8229600" cy="4754563"/>
          </a:xfrm>
        </p:spPr>
        <p:txBody>
          <a:bodyPr>
            <a:normAutofit/>
          </a:bodyPr>
          <a:lstStyle/>
          <a:p>
            <a:pPr marL="0" indent="0">
              <a:spcBef>
                <a:spcPts val="0"/>
              </a:spcBef>
              <a:buNone/>
            </a:pPr>
            <a:r>
              <a:rPr lang="en-US" sz="2000" dirty="0"/>
              <a:t>Plumbing Code requirements:</a:t>
            </a:r>
          </a:p>
          <a:p>
            <a:pPr marL="0" indent="0">
              <a:spcBef>
                <a:spcPts val="0"/>
              </a:spcBef>
              <a:buNone/>
            </a:pPr>
            <a:endParaRPr lang="en-US" sz="2000" dirty="0"/>
          </a:p>
          <a:p>
            <a:pPr marL="0" indent="0">
              <a:spcBef>
                <a:spcPts val="0"/>
              </a:spcBef>
              <a:buNone/>
            </a:pPr>
            <a:r>
              <a:rPr lang="en-US" sz="2000" dirty="0"/>
              <a:t>The sewer line must not have any horizontal 90 degree fittings.</a:t>
            </a:r>
          </a:p>
          <a:p>
            <a:pPr marL="0" indent="0">
              <a:spcBef>
                <a:spcPts val="0"/>
              </a:spcBef>
              <a:buNone/>
            </a:pPr>
            <a:r>
              <a:rPr lang="en-US" sz="2000" dirty="0"/>
              <a:t>There are no burial depth requirements.</a:t>
            </a:r>
          </a:p>
          <a:p>
            <a:pPr marL="0" indent="0">
              <a:spcBef>
                <a:spcPts val="0"/>
              </a:spcBef>
              <a:buNone/>
            </a:pPr>
            <a:r>
              <a:rPr lang="en-US" sz="2000" dirty="0"/>
              <a:t>A cleanout is required within 10’ of where it exits the home, so this can technically be inside or outside the home.  Regardless of a new or replacement septic, it is recommended that a cleanout always be placed just </a:t>
            </a:r>
            <a:r>
              <a:rPr lang="en-US" sz="2000" b="1" dirty="0"/>
              <a:t>outside</a:t>
            </a:r>
            <a:r>
              <a:rPr lang="en-US" sz="2000" dirty="0"/>
              <a:t> the home. </a:t>
            </a:r>
          </a:p>
          <a:p>
            <a:pPr marL="0" indent="0">
              <a:spcBef>
                <a:spcPts val="0"/>
              </a:spcBef>
              <a:buNone/>
            </a:pPr>
            <a:r>
              <a:rPr lang="en-US" sz="2000" dirty="0"/>
              <a:t>Additional cleanouts are required for every 100’ of pipe.  This is based on the fact that the typical jetting equipment can only reach 100’.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a:bodyPr>
          <a:lstStyle/>
          <a:p>
            <a:pPr marL="0" indent="0">
              <a:spcBef>
                <a:spcPts val="0"/>
              </a:spcBef>
              <a:buNone/>
            </a:pPr>
            <a:r>
              <a:rPr lang="en-US" sz="2000" dirty="0"/>
              <a:t>Further discussion on cleanouts:</a:t>
            </a:r>
          </a:p>
          <a:p>
            <a:pPr marL="0" indent="0">
              <a:spcBef>
                <a:spcPts val="0"/>
              </a:spcBef>
              <a:buNone/>
            </a:pPr>
            <a:endParaRPr lang="en-US" sz="2000" dirty="0"/>
          </a:p>
          <a:p>
            <a:pPr marL="0" indent="0">
              <a:spcBef>
                <a:spcPts val="0"/>
              </a:spcBef>
              <a:buNone/>
            </a:pPr>
            <a:r>
              <a:rPr lang="en-US" sz="2000" dirty="0"/>
              <a:t>Technically the septic tank does not count as a cleanout.  </a:t>
            </a:r>
          </a:p>
          <a:p>
            <a:pPr marL="0" indent="0">
              <a:spcBef>
                <a:spcPts val="0"/>
              </a:spcBef>
              <a:buNone/>
            </a:pPr>
            <a:r>
              <a:rPr lang="en-US" sz="2000" dirty="0"/>
              <a:t>To help explain why, lets say we have a deeply buried tank with 4’ of soil cover.  This would make it nearly impossible for the maintainer to reach five feet down the riser and over the baffle to be able to insert the </a:t>
            </a:r>
            <a:r>
              <a:rPr lang="en-US" sz="2000" dirty="0" err="1"/>
              <a:t>jetter</a:t>
            </a:r>
            <a:r>
              <a:rPr lang="en-US" sz="2000" dirty="0"/>
              <a:t> into the sewer line.   And this is assuming the riser is to grade (as required per the 2011 purple code). </a:t>
            </a:r>
          </a:p>
          <a:p>
            <a:pPr marL="0" indent="0">
              <a:spcBef>
                <a:spcPts val="0"/>
              </a:spcBef>
              <a:buNone/>
            </a:pPr>
            <a:r>
              <a:rPr lang="en-US" sz="2000" dirty="0"/>
              <a:t>Access to a cleanout must be from grade, or reasonably so.</a:t>
            </a:r>
          </a:p>
          <a:p>
            <a:pPr marL="0" indent="0">
              <a:spcBef>
                <a:spcPts val="0"/>
              </a:spcBef>
              <a:buNone/>
            </a:pPr>
            <a:endParaRPr lang="en-US" sz="2000" dirty="0"/>
          </a:p>
          <a:p>
            <a:pPr marL="0" indent="0">
              <a:spcBef>
                <a:spcPts val="0"/>
              </a:spcBef>
              <a:buNone/>
            </a:pPr>
            <a:r>
              <a:rPr lang="en-US" sz="2000" dirty="0"/>
              <a:t>Technically speaking a 101’ sewer line would require another cleanout 1’ from the tank.  This is where you have to use common sense, and put yourself in the shoes of the maintainer.  </a:t>
            </a:r>
          </a:p>
          <a:p>
            <a:pPr marL="0" indent="0">
              <a:spcBef>
                <a:spcPts val="0"/>
              </a:spcBef>
              <a:buNone/>
            </a:pPr>
            <a:r>
              <a:rPr lang="en-US" sz="2000" dirty="0"/>
              <a:t>Can you get away without installing this additional cleanout?  Be prepared to convince the LUG doing the final inspection of your decision.</a:t>
            </a:r>
          </a:p>
          <a:p>
            <a:pPr marL="0" indent="0">
              <a:spcBef>
                <a:spcPts val="0"/>
              </a:spcBef>
              <a:buNone/>
            </a:pPr>
            <a:r>
              <a:rPr lang="en-US" sz="2000" dirty="0"/>
              <a:t>	</a:t>
            </a:r>
          </a:p>
          <a:p>
            <a:pPr marL="0"/>
            <a:endParaRPr lang="en-US" sz="2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2800" dirty="0"/>
              <a:t>Course Contents</a:t>
            </a:r>
          </a:p>
        </p:txBody>
      </p:sp>
      <p:sp>
        <p:nvSpPr>
          <p:cNvPr id="3" name="Content Placeholder 2"/>
          <p:cNvSpPr>
            <a:spLocks noGrp="1"/>
          </p:cNvSpPr>
          <p:nvPr>
            <p:ph idx="1"/>
          </p:nvPr>
        </p:nvSpPr>
        <p:spPr>
          <a:xfrm>
            <a:off x="457200" y="1066800"/>
            <a:ext cx="8382000" cy="5638800"/>
          </a:xfrm>
        </p:spPr>
        <p:txBody>
          <a:bodyPr>
            <a:normAutofit fontScale="92500" lnSpcReduction="10000"/>
          </a:bodyPr>
          <a:lstStyle/>
          <a:p>
            <a:pPr marL="0" indent="0">
              <a:buNone/>
            </a:pPr>
            <a:r>
              <a:rPr lang="en-US" sz="2000" dirty="0"/>
              <a:t>1   - Septic tanks				17 - Pump ON/OFF float swing</a:t>
            </a:r>
          </a:p>
          <a:p>
            <a:pPr marL="0" indent="0">
              <a:buNone/>
            </a:pPr>
            <a:r>
              <a:rPr lang="en-US" sz="2000" dirty="0"/>
              <a:t>					18 - Watertight risers</a:t>
            </a:r>
          </a:p>
          <a:p>
            <a:pPr marL="0" indent="0">
              <a:buNone/>
            </a:pPr>
            <a:r>
              <a:rPr lang="en-US" sz="2000" dirty="0"/>
              <a:t>3   - Pump types &amp; sizing			19 - Watertight pipe to riser</a:t>
            </a:r>
          </a:p>
          <a:p>
            <a:pPr marL="0" indent="0">
              <a:buNone/>
            </a:pPr>
            <a:r>
              <a:rPr lang="en-US" sz="2000" dirty="0"/>
              <a:t>4   - Tank venting				20 - Supply pipe	support &amp; seal</a:t>
            </a:r>
          </a:p>
          <a:p>
            <a:pPr marL="0" indent="0">
              <a:buNone/>
            </a:pPr>
            <a:r>
              <a:rPr lang="en-US" sz="2000" dirty="0"/>
              <a:t>5   - Tank burial depth			21 - </a:t>
            </a:r>
            <a:r>
              <a:rPr lang="en-US" sz="2000" dirty="0" err="1"/>
              <a:t>Drainfield</a:t>
            </a:r>
            <a:r>
              <a:rPr lang="en-US" sz="2000" dirty="0"/>
              <a:t> excavation </a:t>
            </a:r>
          </a:p>
          <a:p>
            <a:pPr marL="457200" indent="-457200">
              <a:buNone/>
            </a:pPr>
            <a:r>
              <a:rPr lang="en-US" sz="2000" dirty="0"/>
              <a:t>6   - Tank insulation			22 - Bed laterals &amp; sandy trenches</a:t>
            </a:r>
          </a:p>
          <a:p>
            <a:pPr marL="457200" indent="-457200">
              <a:buNone/>
            </a:pPr>
            <a:r>
              <a:rPr lang="en-US" sz="2000" dirty="0"/>
              <a:t>7   - Securing riser lids			23 - Lateral cleanouts</a:t>
            </a:r>
          </a:p>
          <a:p>
            <a:pPr marL="0" indent="0">
              <a:buNone/>
            </a:pPr>
            <a:r>
              <a:rPr lang="en-US" sz="2000" dirty="0"/>
              <a:t>8   - Tank watertight testing			24 - Clean out access</a:t>
            </a:r>
          </a:p>
          <a:p>
            <a:pPr marL="0" indent="0">
              <a:buNone/>
            </a:pPr>
            <a:r>
              <a:rPr lang="en-US" sz="2000" dirty="0"/>
              <a:t>9   - Tank seam separation			25 - Clean out shut offs </a:t>
            </a:r>
          </a:p>
          <a:p>
            <a:pPr marL="0" indent="0">
              <a:buNone/>
            </a:pPr>
            <a:r>
              <a:rPr lang="en-US" sz="2000" dirty="0"/>
              <a:t>10 - Tank buoyancy			26 - </a:t>
            </a:r>
            <a:r>
              <a:rPr lang="en-US" sz="2000" dirty="0" err="1"/>
              <a:t>Drainback</a:t>
            </a:r>
            <a:r>
              <a:rPr lang="en-US" sz="2000" dirty="0"/>
              <a:t> air inlet</a:t>
            </a:r>
          </a:p>
          <a:p>
            <a:pPr marL="0" indent="0">
              <a:buNone/>
            </a:pPr>
            <a:r>
              <a:rPr lang="en-US" sz="2000" dirty="0"/>
              <a:t>11 - Buoyancy calculation			27 - </a:t>
            </a:r>
            <a:r>
              <a:rPr lang="en-US" sz="2000" dirty="0" err="1"/>
              <a:t>Drainback</a:t>
            </a:r>
            <a:r>
              <a:rPr lang="en-US" sz="2000" dirty="0"/>
              <a:t> concerns	</a:t>
            </a:r>
          </a:p>
          <a:p>
            <a:pPr marL="0" indent="0">
              <a:buNone/>
            </a:pPr>
            <a:r>
              <a:rPr lang="en-US" sz="2000" dirty="0"/>
              <a:t>12 - Sewer lines				28 - Cleanout enclosures</a:t>
            </a:r>
          </a:p>
          <a:p>
            <a:pPr marL="0" indent="0">
              <a:buNone/>
            </a:pPr>
            <a:r>
              <a:rPr lang="en-US" sz="2000" dirty="0"/>
              <a:t>13 - Pressurized supply pipe			29 - Counting laterals </a:t>
            </a:r>
          </a:p>
          <a:p>
            <a:pPr marL="0" indent="0">
              <a:buNone/>
            </a:pPr>
            <a:r>
              <a:rPr lang="en-US" sz="2000" dirty="0"/>
              <a:t>14 - Supply line access 			30 - Flushing laterals </a:t>
            </a:r>
          </a:p>
          <a:p>
            <a:pPr marL="0" indent="0">
              <a:buNone/>
            </a:pPr>
            <a:r>
              <a:rPr lang="en-US" sz="2000" dirty="0"/>
              <a:t>15 - Pump quick disconnects 		31 - </a:t>
            </a:r>
            <a:r>
              <a:rPr lang="en-US" sz="2000" dirty="0" err="1"/>
              <a:t>Drainfields</a:t>
            </a:r>
            <a:r>
              <a:rPr lang="en-US" sz="2000" dirty="0"/>
              <a:t> &gt;1’ cover 	</a:t>
            </a:r>
          </a:p>
          <a:p>
            <a:pPr marL="0" indent="0">
              <a:buNone/>
            </a:pPr>
            <a:r>
              <a:rPr lang="en-US" sz="2000" dirty="0"/>
              <a:t>16 - Float tree 				32 - Securing inspection pipes</a:t>
            </a:r>
          </a:p>
          <a:p>
            <a:pPr marL="0" indent="0">
              <a:buNone/>
            </a:pPr>
            <a:r>
              <a:rPr lang="en-US" sz="2000" dirty="0"/>
              <a:t>					33 – Best management practices</a:t>
            </a:r>
          </a:p>
        </p:txBody>
      </p:sp>
    </p:spTree>
    <p:extLst>
      <p:ext uri="{BB962C8B-B14F-4D97-AF65-F5344CB8AC3E}">
        <p14:creationId xmlns:p14="http://schemas.microsoft.com/office/powerpoint/2010/main" val="22023634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Cleanout just outside the home</a:t>
            </a:r>
          </a:p>
        </p:txBody>
      </p:sp>
      <p:pic>
        <p:nvPicPr>
          <p:cNvPr id="3074" name="Picture 2" descr="C:\Users\tjj7335\Desktop\cleanout2.bmp"/>
          <p:cNvPicPr>
            <a:picLocks noGrp="1" noChangeAspect="1" noChangeArrowheads="1"/>
          </p:cNvPicPr>
          <p:nvPr>
            <p:ph idx="1"/>
          </p:nvPr>
        </p:nvPicPr>
        <p:blipFill>
          <a:blip r:embed="rId2" cstate="print"/>
          <a:srcRect/>
          <a:stretch>
            <a:fillRect/>
          </a:stretch>
        </p:blipFill>
        <p:spPr bwMode="auto">
          <a:xfrm>
            <a:off x="4648200" y="2133600"/>
            <a:ext cx="3962400" cy="3581400"/>
          </a:xfrm>
          <a:prstGeom prst="rect">
            <a:avLst/>
          </a:prstGeom>
          <a:noFill/>
        </p:spPr>
      </p:pic>
      <p:pic>
        <p:nvPicPr>
          <p:cNvPr id="3075" name="Picture 3" descr="C:\Users\tjj7335\Desktop\cleanout.bmp"/>
          <p:cNvPicPr>
            <a:picLocks noChangeAspect="1" noChangeArrowheads="1"/>
          </p:cNvPicPr>
          <p:nvPr/>
        </p:nvPicPr>
        <p:blipFill>
          <a:blip r:embed="rId3" cstate="print"/>
          <a:srcRect/>
          <a:stretch>
            <a:fillRect/>
          </a:stretch>
        </p:blipFill>
        <p:spPr bwMode="auto">
          <a:xfrm>
            <a:off x="533400" y="2133600"/>
            <a:ext cx="3810000" cy="3581400"/>
          </a:xfrm>
          <a:prstGeom prst="rect">
            <a:avLst/>
          </a:prstGeom>
          <a:noFill/>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Cleanout allows access for </a:t>
            </a:r>
            <a:r>
              <a:rPr lang="en-US" sz="2800" dirty="0" err="1"/>
              <a:t>jetter</a:t>
            </a:r>
            <a:r>
              <a:rPr lang="en-US" sz="2800" dirty="0"/>
              <a:t>/rooter</a:t>
            </a:r>
          </a:p>
        </p:txBody>
      </p:sp>
      <p:pic>
        <p:nvPicPr>
          <p:cNvPr id="1026" name="Picture 2" descr="C:\Documents and Settings\tjj7335\Desktop\rooter jetter.jpg"/>
          <p:cNvPicPr>
            <a:picLocks noGrp="1" noChangeAspect="1" noChangeArrowheads="1"/>
          </p:cNvPicPr>
          <p:nvPr>
            <p:ph idx="1"/>
          </p:nvPr>
        </p:nvPicPr>
        <p:blipFill>
          <a:blip r:embed="rId2" cstate="print"/>
          <a:srcRect/>
          <a:stretch>
            <a:fillRect/>
          </a:stretch>
        </p:blipFill>
        <p:spPr bwMode="auto">
          <a:xfrm>
            <a:off x="838200" y="1524000"/>
            <a:ext cx="7467600" cy="5181600"/>
          </a:xfrm>
          <a:prstGeom prst="rect">
            <a:avLst/>
          </a:prstGeom>
          <a:noFill/>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4983163"/>
          </a:xfrm>
        </p:spPr>
        <p:txBody>
          <a:bodyPr>
            <a:normAutofit/>
          </a:bodyPr>
          <a:lstStyle/>
          <a:p>
            <a:pPr marL="0" indent="0">
              <a:lnSpc>
                <a:spcPct val="110000"/>
              </a:lnSpc>
              <a:spcBef>
                <a:spcPts val="0"/>
              </a:spcBef>
              <a:buNone/>
            </a:pPr>
            <a:r>
              <a:rPr lang="en-US" sz="2000" dirty="0"/>
              <a:t>Sewer line comments:</a:t>
            </a:r>
          </a:p>
          <a:p>
            <a:pPr marL="0" indent="0">
              <a:lnSpc>
                <a:spcPct val="110000"/>
              </a:lnSpc>
              <a:spcBef>
                <a:spcPts val="0"/>
              </a:spcBef>
              <a:buNone/>
            </a:pPr>
            <a:endParaRPr lang="en-US" sz="2000" dirty="0"/>
          </a:p>
          <a:p>
            <a:pPr marL="0" indent="0">
              <a:lnSpc>
                <a:spcPct val="110000"/>
              </a:lnSpc>
              <a:spcBef>
                <a:spcPts val="0"/>
              </a:spcBef>
              <a:buNone/>
            </a:pPr>
            <a:r>
              <a:rPr lang="en-US" sz="2000" dirty="0"/>
              <a:t>Long sewer lines should be dealt with carefully.  Keep the septic tank reasonably close to the home.   With todays low flow plumbing fixtures, one toilet flush to a 100’ sewer line laid at 1% and little to nothing will come out the end of the pipe.   A long sewer line line laid at 1% slope is just asking for trouble in regards to plugging and freezing.  A design requiring the installer to lay 100’ of pipe at a perfect 1%  slope is not realistic.  There will be some dips and flat spots that will allow solids to accumulate and create the potential for plugging.  </a:t>
            </a:r>
          </a:p>
          <a:p>
            <a:pPr marL="0" indent="0">
              <a:lnSpc>
                <a:spcPct val="110000"/>
              </a:lnSpc>
              <a:spcBef>
                <a:spcPts val="0"/>
              </a:spcBef>
              <a:buNone/>
            </a:pPr>
            <a:r>
              <a:rPr lang="en-US" sz="2000" dirty="0"/>
              <a:t>On longer sewer lines a 2% slope should be pursued.</a:t>
            </a:r>
          </a:p>
          <a:p>
            <a:pPr marL="0" indent="0">
              <a:lnSpc>
                <a:spcPct val="110000"/>
              </a:lnSpc>
              <a:spcBef>
                <a:spcPts val="0"/>
              </a:spcBef>
              <a:buNone/>
            </a:pPr>
            <a:r>
              <a:rPr lang="en-US" sz="2000" dirty="0"/>
              <a:t>And when possible, longer sewer lines should simply be avoided.  </a:t>
            </a:r>
          </a:p>
          <a:p>
            <a:pPr marL="0" indent="0">
              <a:lnSpc>
                <a:spcPct val="110000"/>
              </a:lnSpc>
              <a:spcBef>
                <a:spcPts val="0"/>
              </a:spcBef>
              <a:buNone/>
            </a:pPr>
            <a:r>
              <a:rPr lang="en-US" sz="2000" dirty="0"/>
              <a:t>	 </a:t>
            </a:r>
          </a:p>
          <a:p>
            <a:pPr marL="0" indent="0">
              <a:lnSpc>
                <a:spcPct val="110000"/>
              </a:lnSpc>
              <a:spcBef>
                <a:spcPts val="0"/>
              </a:spcBef>
              <a:buNone/>
            </a:pPr>
            <a:endParaRPr lang="en-US" sz="2000" dirty="0"/>
          </a:p>
          <a:p>
            <a:pPr marL="0" indent="0">
              <a:lnSpc>
                <a:spcPct val="110000"/>
              </a:lnSpc>
              <a:spcBef>
                <a:spcPts val="0"/>
              </a:spcBef>
              <a:buNone/>
            </a:pPr>
            <a:endParaRPr lang="en-US" sz="2000"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371600"/>
            <a:ext cx="8229600" cy="4525963"/>
          </a:xfrm>
        </p:spPr>
        <p:txBody>
          <a:bodyPr/>
          <a:lstStyle/>
          <a:p>
            <a:pPr marL="0" indent="0">
              <a:spcBef>
                <a:spcPts val="0"/>
              </a:spcBef>
              <a:buNone/>
            </a:pPr>
            <a:r>
              <a:rPr lang="en-US" sz="2000" dirty="0"/>
              <a:t>Other things to keep in mind to avoid sewer line problems:</a:t>
            </a:r>
          </a:p>
          <a:p>
            <a:pPr marL="0" indent="0">
              <a:spcBef>
                <a:spcPts val="0"/>
              </a:spcBef>
              <a:buNone/>
            </a:pPr>
            <a:endParaRPr lang="en-US" sz="2000" dirty="0"/>
          </a:p>
          <a:p>
            <a:pPr marL="0" indent="0">
              <a:spcBef>
                <a:spcPts val="0"/>
              </a:spcBef>
              <a:buNone/>
            </a:pPr>
            <a:r>
              <a:rPr lang="en-US" sz="2000" dirty="0"/>
              <a:t>	- ensure the proper direction of bell end pipe</a:t>
            </a:r>
          </a:p>
          <a:p>
            <a:pPr marL="0" indent="0">
              <a:spcBef>
                <a:spcPts val="0"/>
              </a:spcBef>
              <a:buNone/>
            </a:pPr>
            <a:r>
              <a:rPr lang="en-US" sz="2000" dirty="0"/>
              <a:t>	- eliminate the internal rough edge of a pipe cut</a:t>
            </a:r>
          </a:p>
          <a:p>
            <a:pPr marL="0" indent="0">
              <a:spcBef>
                <a:spcPts val="0"/>
              </a:spcBef>
              <a:buNone/>
            </a:pPr>
            <a:r>
              <a:rPr lang="en-US" sz="2000" dirty="0"/>
              <a:t>	- do not perform sloppy cuts that result in an angle on the pipe end.</a:t>
            </a:r>
          </a:p>
          <a:p>
            <a:pPr marL="0" indent="0">
              <a:spcBef>
                <a:spcPts val="0"/>
              </a:spcBef>
              <a:buNone/>
            </a:pPr>
            <a:r>
              <a:rPr lang="en-US" sz="2000" dirty="0"/>
              <a:t>	       (make sure your cuts are at a 90 degree angle to the pipe) </a:t>
            </a:r>
          </a:p>
          <a:p>
            <a:pPr marL="0" indent="0">
              <a:spcBef>
                <a:spcPts val="0"/>
              </a:spcBef>
              <a:buNone/>
            </a:pPr>
            <a:r>
              <a:rPr lang="en-US" sz="2000" dirty="0"/>
              <a:t>	- when gluing press the pipe all the way into the fitting / bell end.   </a:t>
            </a:r>
          </a:p>
          <a:p>
            <a:pPr marL="0" indent="0">
              <a:spcBef>
                <a:spcPts val="0"/>
              </a:spcBef>
              <a:buNone/>
            </a:pPr>
            <a:endParaRPr lang="en-US" sz="2000" dirty="0"/>
          </a:p>
          <a:p>
            <a:pPr marL="0" indent="0">
              <a:spcBef>
                <a:spcPts val="0"/>
              </a:spcBef>
              <a:buNone/>
            </a:pPr>
            <a:r>
              <a:rPr lang="en-US" sz="2000" dirty="0"/>
              <a:t>These items all create edges or pockets for debris to get stuck on.</a:t>
            </a:r>
          </a:p>
          <a:p>
            <a:pPr marL="0" indent="0">
              <a:spcBef>
                <a:spcPts val="0"/>
              </a:spcBef>
              <a:buNone/>
            </a:pPr>
            <a:r>
              <a:rPr lang="en-US" sz="2000" dirty="0"/>
              <a:t>These little things make a big difference in helping to avoid future plugging of the sewer pipe. </a:t>
            </a:r>
          </a:p>
          <a:p>
            <a:pPr>
              <a:buNone/>
            </a:pPr>
            <a:endParaRPr 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normAutofit/>
          </a:bodyPr>
          <a:lstStyle/>
          <a:p>
            <a:pPr algn="l"/>
            <a:r>
              <a:rPr lang="en-US" sz="2000" dirty="0"/>
              <a:t>   </a:t>
            </a:r>
            <a:r>
              <a:rPr lang="en-US" sz="2800" dirty="0"/>
              <a:t>Rough edges / crooked cuts  	              Belled pipe </a:t>
            </a:r>
            <a:br>
              <a:rPr lang="en-US" sz="2400" dirty="0"/>
            </a:br>
            <a:r>
              <a:rPr lang="en-US" sz="2400" dirty="0"/>
              <a:t>					        water flow to the right</a:t>
            </a:r>
            <a:r>
              <a:rPr lang="en-US" sz="2400" dirty="0">
                <a:sym typeface="Wingdings" pitchFamily="2" charset="2"/>
              </a:rPr>
              <a:t></a:t>
            </a:r>
            <a:endParaRPr lang="en-US" sz="2400" dirty="0"/>
          </a:p>
        </p:txBody>
      </p:sp>
      <p:pic>
        <p:nvPicPr>
          <p:cNvPr id="1027" name="Picture 3" descr="C:\Documents and Settings\tjj7335\Desktop\pipe cut.bmp"/>
          <p:cNvPicPr>
            <a:picLocks noGrp="1" noChangeAspect="1" noChangeArrowheads="1"/>
          </p:cNvPicPr>
          <p:nvPr>
            <p:ph idx="1"/>
          </p:nvPr>
        </p:nvPicPr>
        <p:blipFill>
          <a:blip r:embed="rId2" cstate="print"/>
          <a:srcRect/>
          <a:stretch>
            <a:fillRect/>
          </a:stretch>
        </p:blipFill>
        <p:spPr bwMode="auto">
          <a:xfrm>
            <a:off x="838200" y="1905000"/>
            <a:ext cx="2466667" cy="1847619"/>
          </a:xfrm>
          <a:prstGeom prst="rect">
            <a:avLst/>
          </a:prstGeom>
          <a:noFill/>
        </p:spPr>
      </p:pic>
      <p:pic>
        <p:nvPicPr>
          <p:cNvPr id="1029" name="Picture 5" descr="C:\Documents and Settings\tjj7335\Desktop\cut sqr 1.bmp"/>
          <p:cNvPicPr>
            <a:picLocks noChangeAspect="1" noChangeArrowheads="1"/>
          </p:cNvPicPr>
          <p:nvPr/>
        </p:nvPicPr>
        <p:blipFill>
          <a:blip r:embed="rId3" cstate="print"/>
          <a:srcRect/>
          <a:stretch>
            <a:fillRect/>
          </a:stretch>
        </p:blipFill>
        <p:spPr bwMode="auto">
          <a:xfrm>
            <a:off x="762000" y="4267200"/>
            <a:ext cx="2447925" cy="1866900"/>
          </a:xfrm>
          <a:prstGeom prst="rect">
            <a:avLst/>
          </a:prstGeom>
          <a:noFill/>
        </p:spPr>
      </p:pic>
      <p:pic>
        <p:nvPicPr>
          <p:cNvPr id="1030" name="Picture 6" descr="C:\Documents and Settings\tjj7335\Desktop\bell.bmp"/>
          <p:cNvPicPr>
            <a:picLocks noChangeAspect="1" noChangeArrowheads="1"/>
          </p:cNvPicPr>
          <p:nvPr/>
        </p:nvPicPr>
        <p:blipFill>
          <a:blip r:embed="rId4" cstate="print"/>
          <a:srcRect/>
          <a:stretch>
            <a:fillRect/>
          </a:stretch>
        </p:blipFill>
        <p:spPr bwMode="auto">
          <a:xfrm>
            <a:off x="5410200" y="1676400"/>
            <a:ext cx="2895600" cy="2895600"/>
          </a:xfrm>
          <a:prstGeom prst="rect">
            <a:avLst/>
          </a:prstGeom>
          <a:noFill/>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13 - Pressurized Supply line</a:t>
            </a:r>
          </a:p>
        </p:txBody>
      </p:sp>
      <p:sp>
        <p:nvSpPr>
          <p:cNvPr id="3" name="Content Placeholder 2"/>
          <p:cNvSpPr>
            <a:spLocks noGrp="1"/>
          </p:cNvSpPr>
          <p:nvPr>
            <p:ph idx="1"/>
          </p:nvPr>
        </p:nvSpPr>
        <p:spPr/>
        <p:txBody>
          <a:bodyPr>
            <a:normAutofit lnSpcReduction="10000"/>
          </a:bodyPr>
          <a:lstStyle/>
          <a:p>
            <a:pPr>
              <a:buNone/>
            </a:pPr>
            <a:r>
              <a:rPr lang="en-US" sz="2000" dirty="0"/>
              <a:t>	As the pressurized 1.5“ or 2” pipe leaves the pump tank it should be sleeved with 4” sch40 until it reaches undisturbed soil to prevent any settling dips in the pipe where water could pool and eventually freeze.</a:t>
            </a:r>
          </a:p>
          <a:p>
            <a:pPr>
              <a:buNone/>
            </a:pPr>
            <a:endParaRPr lang="en-US" sz="2000" dirty="0"/>
          </a:p>
          <a:p>
            <a:pPr>
              <a:buNone/>
            </a:pPr>
            <a:r>
              <a:rPr lang="en-US" sz="2000" dirty="0"/>
              <a:t>	Per MN7080.2050 sub 2:</a:t>
            </a:r>
          </a:p>
          <a:p>
            <a:pPr>
              <a:buNone/>
            </a:pPr>
            <a:r>
              <a:rPr lang="en-US" sz="2000" dirty="0"/>
              <a:t>		The pressurized supply line from the pump tank to the </a:t>
            </a:r>
            <a:r>
              <a:rPr lang="en-US" sz="2000" dirty="0" err="1"/>
              <a:t>drainfield</a:t>
            </a:r>
            <a:r>
              <a:rPr lang="en-US" sz="2000" dirty="0"/>
              <a:t> is 	required to have a </a:t>
            </a:r>
            <a:r>
              <a:rPr lang="en-US" sz="2000" b="1" dirty="0"/>
              <a:t>minimum</a:t>
            </a:r>
            <a:r>
              <a:rPr lang="en-US" sz="2000" dirty="0"/>
              <a:t> 1% slope for </a:t>
            </a:r>
            <a:r>
              <a:rPr lang="en-US" sz="2000" dirty="0" err="1"/>
              <a:t>drainback</a:t>
            </a:r>
            <a:r>
              <a:rPr lang="en-US" sz="2000" dirty="0"/>
              <a:t> purposes.</a:t>
            </a:r>
          </a:p>
          <a:p>
            <a:pPr>
              <a:buNone/>
            </a:pPr>
            <a:r>
              <a:rPr lang="en-US" sz="2000" dirty="0"/>
              <a:t>		</a:t>
            </a:r>
          </a:p>
          <a:p>
            <a:pPr>
              <a:buNone/>
            </a:pPr>
            <a:r>
              <a:rPr lang="en-US" sz="2000" dirty="0"/>
              <a:t>		The supply pipe needs a minimum of 6” of soil cover and insulated 	anywhere freezing is a concern.</a:t>
            </a:r>
          </a:p>
          <a:p>
            <a:pPr>
              <a:buNone/>
            </a:pPr>
            <a:r>
              <a:rPr lang="en-US" sz="2000" dirty="0"/>
              <a:t>		</a:t>
            </a:r>
          </a:p>
          <a:p>
            <a:pPr>
              <a:buNone/>
            </a:pPr>
            <a:r>
              <a:rPr lang="en-US" sz="2000" dirty="0"/>
              <a:t>		And “access to the supply pipe must be provided for cleanout”.   </a:t>
            </a:r>
          </a:p>
          <a:p>
            <a:pPr>
              <a:buNone/>
            </a:pPr>
            <a:r>
              <a:rPr lang="en-US" sz="2000" dirty="0"/>
              <a:t>		(examples of supply pipe access will be given later) </a:t>
            </a:r>
          </a:p>
          <a:p>
            <a:pPr>
              <a:buNone/>
            </a:pPr>
            <a:endParaRPr lang="en-US" sz="2000" dirty="0"/>
          </a:p>
          <a:p>
            <a:pPr>
              <a:buNone/>
            </a:pPr>
            <a:endParaRPr lang="en-US" sz="2000"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6” minimum cover &amp; insulate where necessary</a:t>
            </a:r>
          </a:p>
        </p:txBody>
      </p:sp>
      <p:pic>
        <p:nvPicPr>
          <p:cNvPr id="5122" name="Picture 2" descr="C:\Documents and Settings\tjj7335\Desktop\car.JPG"/>
          <p:cNvPicPr>
            <a:picLocks noGrp="1" noChangeAspect="1" noChangeArrowheads="1"/>
          </p:cNvPicPr>
          <p:nvPr>
            <p:ph idx="1"/>
          </p:nvPr>
        </p:nvPicPr>
        <p:blipFill>
          <a:blip r:embed="rId2" cstate="print"/>
          <a:srcRect l="3000" t="16457" r="3000" b="18286"/>
          <a:stretch>
            <a:fillRect/>
          </a:stretch>
        </p:blipFill>
        <p:spPr bwMode="auto">
          <a:xfrm>
            <a:off x="1219200" y="1676400"/>
            <a:ext cx="6858000" cy="4267199"/>
          </a:xfrm>
          <a:prstGeom prst="rect">
            <a:avLst/>
          </a:prstGeom>
          <a:noFill/>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en-US" sz="2000" dirty="0"/>
              <a:t>	Most frozen supply lines occur just outside the tank riser where the tank backfill settles.  This causes a dip in the pipe where the water pools and  eventually freezes.  </a:t>
            </a:r>
          </a:p>
          <a:p>
            <a:pPr>
              <a:buNone/>
            </a:pPr>
            <a:r>
              <a:rPr lang="en-US" sz="2000" dirty="0"/>
              <a:t>	The solution to that problem is to sleeve the pipe where it crosses over the excavated soil to help prevent it from sagging during future settling, this would ultimately prevent a dip in the pipe from ever occurring.</a:t>
            </a:r>
          </a:p>
          <a:p>
            <a:pPr>
              <a:buNone/>
            </a:pPr>
            <a:endParaRPr lang="en-US" sz="2000" dirty="0"/>
          </a:p>
          <a:p>
            <a:pPr>
              <a:buNone/>
            </a:pPr>
            <a:r>
              <a:rPr lang="en-US" sz="2000" dirty="0"/>
              <a:t>	Occasionally we still see the supply line freezing within the first 20’ of the pump tank, even when properly sleeved.  This type of problem is typically due to the pipe being laid too flat which does not provide for </a:t>
            </a:r>
            <a:r>
              <a:rPr lang="en-US" sz="2000" dirty="0" err="1"/>
              <a:t>drainback</a:t>
            </a:r>
            <a:r>
              <a:rPr lang="en-US" sz="2000" dirty="0"/>
              <a:t>.</a:t>
            </a:r>
          </a:p>
          <a:p>
            <a:pPr>
              <a:buNone/>
            </a:pPr>
            <a:r>
              <a:rPr lang="en-US" sz="2000" dirty="0"/>
              <a:t>	The flat supply pipe makes for a nice connection at the pump with its 90 degree angle, but it tends to not maintain the minimum 1% slope requirement for proper </a:t>
            </a:r>
            <a:r>
              <a:rPr lang="en-US" sz="2000" dirty="0" err="1"/>
              <a:t>drainback</a:t>
            </a:r>
            <a:r>
              <a:rPr lang="en-US" sz="2000" dirty="0"/>
              <a:t>.</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Supply pipe is nicely sleeved, but laid too flat.</a:t>
            </a:r>
            <a:br>
              <a:rPr lang="en-US" sz="2800" dirty="0"/>
            </a:br>
            <a:r>
              <a:rPr lang="en-US" sz="2800" dirty="0"/>
              <a:t>It no longer has the minimum 1% slope for </a:t>
            </a:r>
            <a:r>
              <a:rPr lang="en-US" sz="2800" dirty="0" err="1"/>
              <a:t>drainback</a:t>
            </a:r>
            <a:r>
              <a:rPr lang="en-US" sz="2800" dirty="0"/>
              <a:t>.</a:t>
            </a:r>
          </a:p>
        </p:txBody>
      </p:sp>
      <p:pic>
        <p:nvPicPr>
          <p:cNvPr id="4" name="Picture 2" descr="E:\DCIM\100K7300\100_1351.JPG"/>
          <p:cNvPicPr>
            <a:picLocks noGrp="1" noChangeAspect="1" noChangeArrowheads="1"/>
          </p:cNvPicPr>
          <p:nvPr>
            <p:ph idx="1"/>
          </p:nvPr>
        </p:nvPicPr>
        <p:blipFill>
          <a:blip r:embed="rId2" cstate="print"/>
          <a:srcRect/>
          <a:stretch>
            <a:fillRect/>
          </a:stretch>
        </p:blipFill>
        <p:spPr bwMode="auto">
          <a:xfrm>
            <a:off x="685800" y="1600200"/>
            <a:ext cx="7619999" cy="4800600"/>
          </a:xfrm>
          <a:prstGeom prst="rect">
            <a:avLst/>
          </a:prstGeom>
          <a:noFill/>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spcBef>
                <a:spcPts val="0"/>
              </a:spcBef>
              <a:buNone/>
            </a:pPr>
            <a:r>
              <a:rPr lang="en-US" sz="2000" dirty="0"/>
              <a:t>When installing the supply line with the minimum required slope, the 90 degree fitting connection to the pump may no longer be square.  When necessary, use a piece of flex pipe or the appropriate fittings to correct the difference.</a:t>
            </a:r>
          </a:p>
          <a:p>
            <a:pPr marL="0" indent="0">
              <a:spcBef>
                <a:spcPts val="0"/>
              </a:spcBef>
              <a:buNone/>
            </a:pPr>
            <a:endParaRPr lang="en-US" sz="2000" dirty="0"/>
          </a:p>
          <a:p>
            <a:pPr marL="0" indent="0">
              <a:spcBef>
                <a:spcPts val="0"/>
              </a:spcBef>
              <a:buNone/>
            </a:pPr>
            <a:r>
              <a:rPr lang="en-US" sz="2000" dirty="0"/>
              <a:t>A 15 or 22.5 degree fitting on the end of the pipe can be turned until it’s lined up with the vertical pipe from the pump.</a:t>
            </a:r>
          </a:p>
          <a:p>
            <a:pPr marL="0" indent="0">
              <a:spcBef>
                <a:spcPts val="0"/>
              </a:spcBef>
              <a:buNone/>
            </a:pPr>
            <a:r>
              <a:rPr lang="en-US" sz="2000" dirty="0"/>
              <a:t>Or a 90 fitting and a “street” 90 can be put together and spun until you are in proper alignment with the vertical pipe from the pump.</a:t>
            </a:r>
          </a:p>
          <a:p>
            <a:pPr marL="0" indent="0">
              <a:spcBef>
                <a:spcPts val="0"/>
              </a:spcBef>
              <a:buNone/>
            </a:pP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11521</TotalTime>
  <Words>18183</Words>
  <Application>Microsoft Office PowerPoint</Application>
  <PresentationFormat>On-screen Show (4:3)</PresentationFormat>
  <Paragraphs>1192</Paragraphs>
  <Slides>323</Slides>
  <Notes>46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323</vt:i4>
      </vt:variant>
    </vt:vector>
  </HeadingPairs>
  <TitlesOfParts>
    <vt:vector size="326" baseType="lpstr">
      <vt:lpstr>Arial</vt:lpstr>
      <vt:lpstr>Calibri</vt:lpstr>
      <vt:lpstr>Office Theme</vt:lpstr>
      <vt:lpstr>PowerPoint Presentation</vt:lpstr>
      <vt:lpstr>Septic Installation</vt:lpstr>
      <vt:lpstr>Introduction</vt:lpstr>
      <vt:lpstr>PowerPoint Presentation</vt:lpstr>
      <vt:lpstr>       What’s the big deal? Some people ask why we make such a big deal out of septic systems.   Water is necessary for all forms of life, and it is becoming apparent that there is only so much of it to go around.   The earth is mostly covered by water, but 97% of it is saltwater and only 3% freshwater.  And of this small portion of freshwater, only a small fraction of that is available for human use!</vt:lpstr>
      <vt:lpstr>PowerPoint Presentation</vt:lpstr>
      <vt:lpstr>         So what’s the answer? Locally in Minnesota we do not have a water shortage, and currently we may not be getting sick from our water, but that day could be coming soon if we are not careful.  And that’s where our septic code comes in, and the importance of our industry.  As septic professionals we play a big role in the quality of our water, the results aren’t always obvious and immediate, but they are there, and those little things do add up. So take pride in the fact that the work you do, IS very important.</vt:lpstr>
      <vt:lpstr>PowerPoint Presentation</vt:lpstr>
      <vt:lpstr>Course Contents</vt:lpstr>
      <vt:lpstr>PowerPoint Presentation</vt:lpstr>
      <vt:lpstr>2 compartment septic with standard Baffles (an inspection pipe or riser is req’d over the compartment wall)</vt:lpstr>
      <vt:lpstr>2 compartment tank with “Mole hole”  (no inspection pipe is req’d over the compartment wall)  </vt:lpstr>
      <vt:lpstr>Effluent filters are NOT required on any standard septic     (The exception would be Sand filters or as  specifically required by a pretreatment device.) </vt:lpstr>
      <vt:lpstr>Starting with the 2013 construction season, contractors must use “registered” tanks only.   Check the MPCA website at least every spring for a current list. </vt:lpstr>
      <vt:lpstr>3 – Pumps: types &amp; sizing </vt:lpstr>
      <vt:lpstr>PowerPoint Presentation</vt:lpstr>
      <vt:lpstr>Pump curve for model XYZ  (this pump would just meet our 40 gpm @ 30’ requirement)</vt:lpstr>
      <vt:lpstr>PowerPoint Presentation</vt:lpstr>
      <vt:lpstr> Total head  = static head + dynamic head                    (try and think of it as elev  +  wind resistance) The head req’d for a system with 8’ of lift can range from 8 to 30+ feet of head.  This chart is called a “system curve”,  it’s the resistance of the septic system which varies depending on a few factors.</vt:lpstr>
      <vt:lpstr>When you lay the “pump curve” over the “system curve”, the intersection is what the pump rate will actually be.</vt:lpstr>
      <vt:lpstr>PowerPoint Presentation</vt:lpstr>
      <vt:lpstr>Normal venting through the roof stack</vt:lpstr>
      <vt:lpstr>PowerPoint Presentation</vt:lpstr>
      <vt:lpstr>Venting at the tank (Often includes a charcoal filter)</vt:lpstr>
      <vt:lpstr>Unintended venting</vt:lpstr>
      <vt:lpstr>Float wires leaving the riser through a pipe</vt:lpstr>
      <vt:lpstr>Conduit pipe from a tank must stop short and be sealed.   </vt:lpstr>
      <vt:lpstr>External  splice boxes</vt:lpstr>
      <vt:lpstr>Weather proof power outlet for piggyback assembly.</vt:lpstr>
      <vt:lpstr>Note the pipe with the float wires stopping short of the  electrical box to keep any sewer gases from entering.</vt:lpstr>
      <vt:lpstr>Note the conduit with the power wires (no sewer gases) continuing all the way to the electrical box.</vt:lpstr>
      <vt:lpstr>Pedestal enclosures</vt:lpstr>
      <vt:lpstr>Pedestal enclosure</vt:lpstr>
      <vt:lpstr>Pedestal enclosure venting</vt:lpstr>
      <vt:lpstr>Factory plug for the           Factory plug for the wires wires leaving the riser.          entering the splice box.</vt:lpstr>
      <vt:lpstr>Other electrical connections</vt:lpstr>
      <vt:lpstr>Use waterproof wire nuts when the electrical  connections are inside the riser/tank or anytime  there is a lot  of moisture present.</vt:lpstr>
      <vt:lpstr>Don’t create a messy ball of tape on the connections, use a splice box instead.</vt:lpstr>
      <vt:lpstr>When electrical connections are inside the riser, use  a splice box and fasten it to the inside of the riser .   (Note the watertight wire grips, and the watertight wire nuts)</vt:lpstr>
      <vt:lpstr>When splicing buried/underground wire, use  an underground splice kit with “heat shrink” </vt:lpstr>
      <vt:lpstr>PowerPoint Presentation</vt:lpstr>
      <vt:lpstr>4’ of cover or less   (Unless locally approved, and rated for deeper burial by the manufacturer.)</vt:lpstr>
      <vt:lpstr>Tank excavation </vt:lpstr>
      <vt:lpstr>Excavated tank hole – domed bottom will crack the tank</vt:lpstr>
      <vt:lpstr>Excavated tank hole – Flat bottom is required. When necessary bed the bottom with some sand or pea gravel.</vt:lpstr>
      <vt:lpstr>PowerPoint Presentation</vt:lpstr>
      <vt:lpstr>Excavated tank hole –  bottom center  is “cupped” out. The tank is supported by the walls and not the floor.</vt:lpstr>
      <vt:lpstr>Backfilling the tank </vt:lpstr>
      <vt:lpstr>Clay soil,  tight fitting tank with minimal span by the sewer pipe.</vt:lpstr>
      <vt:lpstr>Backfilling the tank in sandy soils </vt:lpstr>
      <vt:lpstr>Sandy soil, loose excavation with large span by the sewer pipe</vt:lpstr>
      <vt:lpstr>Preventive measures for settling</vt:lpstr>
      <vt:lpstr>Compaction concerns</vt:lpstr>
      <vt:lpstr>Backfilling the tank risers</vt:lpstr>
      <vt:lpstr>Riser left up higher to avoid infiltration</vt:lpstr>
      <vt:lpstr>PowerPoint Presentation</vt:lpstr>
      <vt:lpstr>Slope the grade away from the risers  on nicely finished yards</vt:lpstr>
      <vt:lpstr>PowerPoint Presentation</vt:lpstr>
      <vt:lpstr>Sheet insulation</vt:lpstr>
      <vt:lpstr>Spray foam insulation applied On or Off site</vt:lpstr>
      <vt:lpstr>The riser lids need to be insulated to R-10 as well</vt:lpstr>
      <vt:lpstr>PowerPoint Presentation</vt:lpstr>
      <vt:lpstr>PowerPoint Presentation</vt:lpstr>
      <vt:lpstr>PowerPoint Presentation</vt:lpstr>
      <vt:lpstr>Vacuum testing for leaks  (5 minutes @ 2” of mercury without loss)</vt:lpstr>
      <vt:lpstr>Water testing for leaks (be careful not to fill the tank higher than a few inches above  the top of the tank lid or the lid may rise and break the seal)</vt:lpstr>
      <vt:lpstr>PowerPoint Presentation</vt:lpstr>
      <vt:lpstr>Top seam tank            Mid seam tank     (box with a flat lid)               (2 halves like a clam shell)</vt:lpstr>
      <vt:lpstr>Tank seam separation</vt:lpstr>
      <vt:lpstr>PowerPoint Presentation</vt:lpstr>
      <vt:lpstr>PowerPoint Presentation</vt:lpstr>
      <vt:lpstr>PowerPoint Presentation</vt:lpstr>
      <vt:lpstr>PowerPoint Presentation</vt:lpstr>
      <vt:lpstr>High standing water level  (tank floats like a fishing bobber)</vt:lpstr>
      <vt:lpstr>PowerPoint Presentation</vt:lpstr>
      <vt:lpstr>…The tanks pop up out of the ground. (unusual and temporary soil saturation)</vt:lpstr>
      <vt:lpstr>PowerPoint Presentation</vt:lpstr>
      <vt:lpstr>Fresh excavation &amp; swale creating a “pooling” area</vt:lpstr>
      <vt:lpstr>PowerPoint Presentation</vt:lpstr>
      <vt:lpstr>This situation is similar to when the rock bed of a mound gets plugged        and ponded, but the mound sand underneath it remains dry. The tank does NOT want to float under this condition.</vt:lpstr>
      <vt:lpstr>PowerPoint Presentation</vt:lpstr>
      <vt:lpstr>PowerPoint Presentation</vt:lpstr>
      <vt:lpstr>Soil saturated only to the top of the tank</vt:lpstr>
      <vt:lpstr>Saturation to grade, or higher.</vt:lpstr>
      <vt:lpstr>PowerPoint Presentation</vt:lpstr>
      <vt:lpstr>A 200 pound person, and a 100 pound cubic foot of soil,  giving different forces on the bottom of the pool.</vt:lpstr>
      <vt:lpstr>Two possible soil cover amounts </vt:lpstr>
      <vt:lpstr>12 - Sewer lines</vt:lpstr>
      <vt:lpstr>PowerPoint Presentation</vt:lpstr>
      <vt:lpstr>Cleanout just outside the home</vt:lpstr>
      <vt:lpstr>Cleanout allows access for jetter/rooter</vt:lpstr>
      <vt:lpstr>PowerPoint Presentation</vt:lpstr>
      <vt:lpstr>PowerPoint Presentation</vt:lpstr>
      <vt:lpstr>   Rough edges / crooked cuts                 Belled pipe               water flow to the right</vt:lpstr>
      <vt:lpstr>13 - Pressurized Supply line</vt:lpstr>
      <vt:lpstr>6” minimum cover &amp; insulate where necessary</vt:lpstr>
      <vt:lpstr>PowerPoint Presentation</vt:lpstr>
      <vt:lpstr>Supply pipe is nicely sleeved, but laid too flat. It no longer has the minimum 1% slope for drainback.</vt:lpstr>
      <vt:lpstr>PowerPoint Presentation</vt:lpstr>
      <vt:lpstr>Flex pipe                                  (whirlpool tub style pipe)</vt:lpstr>
      <vt:lpstr>15 degree fitting turned until level again</vt:lpstr>
      <vt:lpstr>A “street” fitting does not require a piece of pipe between two fittings.  (this simplifies the connection)   regular 90’s                                     street 90      </vt:lpstr>
      <vt:lpstr>The “street” 90 and the regular 90 fitting can now  be spun to return to a vertical pipe connection.</vt:lpstr>
      <vt:lpstr>PowerPoint Presentation</vt:lpstr>
      <vt:lpstr>PowerPoint Presentation</vt:lpstr>
      <vt:lpstr>“J-hook” configuration with cam lock and long sweep 90 provides easy supply line access at the cam lock connection.</vt:lpstr>
      <vt:lpstr>“Up and 90 out” configuration allows easy  jetter access at the cam lock connection.</vt:lpstr>
      <vt:lpstr>PowerPoint Presentation</vt:lpstr>
      <vt:lpstr>Lots of reach when you are standing  on the tank and bending at the waist. </vt:lpstr>
      <vt:lpstr>PowerPoint Presentation</vt:lpstr>
      <vt:lpstr>Less reach after the system is finished</vt:lpstr>
      <vt:lpstr>PowerPoint Presentation</vt:lpstr>
      <vt:lpstr>Make sure weep hole does not  get plugged with pipe glue.</vt:lpstr>
      <vt:lpstr>15 – pump quick disconnects</vt:lpstr>
      <vt:lpstr>No Fernco’s (and notice how difficult it would be getting a jetter past the 90)</vt:lpstr>
      <vt:lpstr>PowerPoint Presentation</vt:lpstr>
      <vt:lpstr>2” union fitting</vt:lpstr>
      <vt:lpstr>A 2” union fitting is a handful</vt:lpstr>
      <vt:lpstr>PowerPoint Presentation</vt:lpstr>
      <vt:lpstr>Threaded fitting        Slip fitting</vt:lpstr>
      <vt:lpstr>“J- hook” and “90 out” pump assemblies  both with cam lock quick disconnects. </vt:lpstr>
      <vt:lpstr>PowerPoint Presentation</vt:lpstr>
      <vt:lpstr>Do not “candy cane” wrap the wires. Note the perfect cam lock location on this “J” hook assembly.</vt:lpstr>
      <vt:lpstr>With this setup, a maintainer can disconnect the pump, then turn the pump on to verify if it’s working or not.  The water will be pumped down, back into the tank.  Without creating any mess. </vt:lpstr>
      <vt:lpstr>16 – Float tree</vt:lpstr>
      <vt:lpstr>Separate float tree with factory riser bracket</vt:lpstr>
      <vt:lpstr>You can also use an orifice shield as a float tree bracket.  This method really simplifies float adjustment or pump replacement.</vt:lpstr>
      <vt:lpstr>17 – Pump ON/OFF float swing</vt:lpstr>
      <vt:lpstr>Measuring float swing</vt:lpstr>
      <vt:lpstr>PowerPoint Presentation</vt:lpstr>
      <vt:lpstr>PowerPoint Presentation</vt:lpstr>
      <vt:lpstr>In order for the float to swing properly,  When you tape or zip tie the wire to  it must be fastened  properly.    The wire is to the pipe in a vertical (up/down) be in a horizontal position (left / right).   position, the swing amount will change. </vt:lpstr>
      <vt:lpstr>PowerPoint Presentation</vt:lpstr>
      <vt:lpstr>PowerPoint Presentation</vt:lpstr>
      <vt:lpstr>Tether length measurement (4” of tether length, from the fastener to the float)</vt:lpstr>
      <vt:lpstr>Tether length chart (approximate settings)</vt:lpstr>
      <vt:lpstr>PowerPoint Presentation</vt:lpstr>
      <vt:lpstr>PowerPoint Presentation</vt:lpstr>
      <vt:lpstr>PowerPoint Presentation</vt:lpstr>
      <vt:lpstr>Pump &amp; dose req’s on the inside of the riser</vt:lpstr>
      <vt:lpstr>Pump &amp; dose req’s listed on the splice box</vt:lpstr>
      <vt:lpstr>Pump req’s listed on the pump pipe.</vt:lpstr>
      <vt:lpstr>PowerPoint Presentation</vt:lpstr>
      <vt:lpstr>PowerPoint Presentation</vt:lpstr>
      <vt:lpstr>Yes     No</vt:lpstr>
      <vt:lpstr>PowerPoint Presentation</vt:lpstr>
      <vt:lpstr>The proper method is to use a two-part epoxy  and glue the riser to the adapter ring.</vt:lpstr>
      <vt:lpstr>Then apply a bead of epoxy or silicone  to seal the riser to the adapter ring</vt:lpstr>
      <vt:lpstr>PowerPoint Presentation</vt:lpstr>
      <vt:lpstr>Tank mastic being applied around the base of the adapter ring</vt:lpstr>
      <vt:lpstr>At this point you can simply set the riser on the tank</vt:lpstr>
      <vt:lpstr>PowerPoint Presentation</vt:lpstr>
      <vt:lpstr>Apply a bead of silicone to seal  the riser to the adapter ring</vt:lpstr>
      <vt:lpstr>PowerPoint Presentation</vt:lpstr>
      <vt:lpstr>Layer of roofing tar at the riser/adapter ring connection</vt:lpstr>
      <vt:lpstr>PowerPoint Presentation</vt:lpstr>
      <vt:lpstr>Tight fitting riser connection</vt:lpstr>
      <vt:lpstr>½” gap between riser and adapter ring</vt:lpstr>
      <vt:lpstr>PowerPoint Presentation</vt:lpstr>
      <vt:lpstr>PowerPoint Presentation</vt:lpstr>
      <vt:lpstr>Be careful when backfilling to not move or shift the riser.</vt:lpstr>
      <vt:lpstr>PowerPoint Presentation</vt:lpstr>
      <vt:lpstr>High quality adapter ring</vt:lpstr>
      <vt:lpstr>Medium quality adapter ring</vt:lpstr>
      <vt:lpstr>Low quality adapter ring</vt:lpstr>
      <vt:lpstr>PowerPoint Presentation</vt:lpstr>
      <vt:lpstr>Retro-fit adapter ring fastened  with concrete anchor bolts (don’t forget the sealant between the tank and adapter ring)</vt:lpstr>
      <vt:lpstr>PowerPoint Presentation</vt:lpstr>
      <vt:lpstr>PowerPoint Presentation</vt:lpstr>
      <vt:lpstr> Concrete adapter ring                tight fit  using mastic as sealant</vt:lpstr>
      <vt:lpstr>PowerPoint Presentation</vt:lpstr>
      <vt:lpstr>12 year old connection still intact</vt:lpstr>
      <vt:lpstr>PowerPoint Presentation</vt:lpstr>
      <vt:lpstr>                     Basic spray foam filler</vt:lpstr>
      <vt:lpstr>Nothing says quality quite like spray foam</vt:lpstr>
      <vt:lpstr>When in a bind, spray foam can help to repair existing systems.  But  it should be avoided on new construction.</vt:lpstr>
      <vt:lpstr>PowerPoint Presentation</vt:lpstr>
      <vt:lpstr>PowerPoint Presentation</vt:lpstr>
      <vt:lpstr>19 - Watertight pipe to Riser connections </vt:lpstr>
      <vt:lpstr>Cast in place boot</vt:lpstr>
      <vt:lpstr>Cast in place coupling</vt:lpstr>
      <vt:lpstr>PowerPoint Presentation</vt:lpstr>
      <vt:lpstr>Fernco “No hub” style grommet</vt:lpstr>
      <vt:lpstr>“No hub” style grommet</vt:lpstr>
      <vt:lpstr>Pipe inserted in grommet and sealed to riser.</vt:lpstr>
      <vt:lpstr>PowerPoint Presentation</vt:lpstr>
      <vt:lpstr>Mastic at the proper distance from the end of the pipe</vt:lpstr>
      <vt:lpstr>Warm mastic conforms to the surface contours</vt:lpstr>
      <vt:lpstr>Warm mastic will slide through and fill the gaps</vt:lpstr>
      <vt:lpstr>The tar rope mastic can be pressed in around the pipe afterwards  to form a seal, but this method is more prone to leak.</vt:lpstr>
      <vt:lpstr>PowerPoint Presentation</vt:lpstr>
      <vt:lpstr>Apply a bead of silicone around the pipe.</vt:lpstr>
      <vt:lpstr>Or use tar around the pipe where it  comes through the riser</vt:lpstr>
      <vt:lpstr>PowerPoint Presentation</vt:lpstr>
      <vt:lpstr>Add a little silicone if the grommet bulges over a rib</vt:lpstr>
      <vt:lpstr>PowerPoint Presentation</vt:lpstr>
      <vt:lpstr>PowerPoint Presentation</vt:lpstr>
      <vt:lpstr>No need to seal the 4” pipe ends when using this method </vt:lpstr>
      <vt:lpstr>When coming out higher on the riser,  use some type of block to hold up the 4” sleeve. (Still no need to seal the ends of the 4”)</vt:lpstr>
      <vt:lpstr>PowerPoint Presentation</vt:lpstr>
      <vt:lpstr>4” pipe sealed at the riser by a variety of methods. (caulk, mastic, grommet, cast in place boot)</vt:lpstr>
      <vt:lpstr>PowerPoint Presentation</vt:lpstr>
      <vt:lpstr>2” hole in PVC cap  centered     offset</vt:lpstr>
      <vt:lpstr>2” to 4” fernco coupling Centered    Offset</vt:lpstr>
      <vt:lpstr>2” – 4” reducer coupling  giving a  watertight seal to our  4” support sleeve.</vt:lpstr>
      <vt:lpstr>21 - Drainfield excavation</vt:lpstr>
      <vt:lpstr>Grade = 100’,   bottom of rockbed no less than  97’ (SHWT at 94’)</vt:lpstr>
      <vt:lpstr>PowerPoint Presentation</vt:lpstr>
      <vt:lpstr>Shallow side                                Deep side</vt:lpstr>
      <vt:lpstr>PowerPoint Presentation</vt:lpstr>
      <vt:lpstr>Lay trenches with the contour as best possible, remembering to never exceed the maximum depth from grade amount. </vt:lpstr>
      <vt:lpstr>Mounds</vt:lpstr>
      <vt:lpstr>22 – Trenches , laterals and 15% sand rule</vt:lpstr>
      <vt:lpstr>   6” of clean rock    chambers</vt:lpstr>
      <vt:lpstr>PowerPoint Presentation</vt:lpstr>
      <vt:lpstr>Build the lateral network exactly  as specified in the design</vt:lpstr>
      <vt:lpstr>Trenches in sandy soil</vt:lpstr>
      <vt:lpstr>15% rule on trenches</vt:lpstr>
      <vt:lpstr>½ cap shown on the left side (so the right side fills up first, then the left, before  moving downhill to the next set of trenches)</vt:lpstr>
      <vt:lpstr>    (Top view) Drop boxes used to middle feed a set of trenches.  Trenches on the left have the 4” pipe “1/2 capped” so that the trenches on the right fill up first.   The trenches would fill up in numerical order   2, 1,  4, 3,  6, 5,  7.</vt:lpstr>
      <vt:lpstr>½ capped trenches</vt:lpstr>
      <vt:lpstr>End feed trenches</vt:lpstr>
      <vt:lpstr>Trenches side view (using your 3-D imagination)</vt:lpstr>
      <vt:lpstr>PowerPoint Presentation</vt:lpstr>
      <vt:lpstr>Trenches using chambers</vt:lpstr>
      <vt:lpstr>Chambers using end cap inlet/outlet instead of drop boxes</vt:lpstr>
      <vt:lpstr>Pump to gravity with chambers</vt:lpstr>
      <vt:lpstr>Feeding chambers broken into 15% sections</vt:lpstr>
      <vt:lpstr>End feeding chambers broken into 15% sections</vt:lpstr>
      <vt:lpstr>Middle feeding chambers broken into 15% sections </vt:lpstr>
      <vt:lpstr>End fed chambers with the connecting pipe lowered a few inches.   (note the end cap normal inlet/outlet height) </vt:lpstr>
      <vt:lpstr>PowerPoint Presentation</vt:lpstr>
      <vt:lpstr>Power jetting a pipe</vt:lpstr>
      <vt:lpstr>PowerPoint Presentation</vt:lpstr>
      <vt:lpstr>Bottle brush run through the inside of the lateral</vt:lpstr>
      <vt:lpstr>Pump turned on to flush out debris</vt:lpstr>
      <vt:lpstr>PowerPoint Presentation</vt:lpstr>
      <vt:lpstr>Pump sized at just over 1’ of head pressure (end of cleanout is 1’ higher than the lateral)</vt:lpstr>
      <vt:lpstr>Squirt heights at 1’ of head (As verified by the weep hole on the vertical pipe at the right.) 1/8”     3/16”      7/32”     1/4”</vt:lpstr>
      <vt:lpstr>PowerPoint Presentation</vt:lpstr>
      <vt:lpstr>No “hard 90” fittings </vt:lpstr>
      <vt:lpstr>PowerPoint Presentation</vt:lpstr>
      <vt:lpstr>Single 45 degree fitting</vt:lpstr>
      <vt:lpstr>Two 45 degree fittings</vt:lpstr>
      <vt:lpstr>Long sweep  90  (best option)</vt:lpstr>
      <vt:lpstr>Flex pipe</vt:lpstr>
      <vt:lpstr>PowerPoint Presentation</vt:lpstr>
      <vt:lpstr>PowerPoint Presentation</vt:lpstr>
      <vt:lpstr>Ball valves</vt:lpstr>
      <vt:lpstr>PowerPoint Presentation</vt:lpstr>
      <vt:lpstr>Threaded plug (external threads)</vt:lpstr>
      <vt:lpstr>PowerPoint Presentation</vt:lpstr>
      <vt:lpstr>Plug                                      Cap (external threads)                                         (internal threads)</vt:lpstr>
      <vt:lpstr>PowerPoint Presentation</vt:lpstr>
      <vt:lpstr>Apply pipe thread compound to keep it from sticking.</vt:lpstr>
      <vt:lpstr>Expanding Plug</vt:lpstr>
      <vt:lpstr>PowerPoint Presentation</vt:lpstr>
      <vt:lpstr>PowerPoint Presentation</vt:lpstr>
      <vt:lpstr>PowerPoint Presentation</vt:lpstr>
      <vt:lpstr>Air inlet hole near the top of the end cap</vt:lpstr>
      <vt:lpstr>PowerPoint Presentation</vt:lpstr>
      <vt:lpstr>The air inlet hole / perforation has an equal probability  of being plugged given any of the different positions.   3:00                     6:00                   9:00                    12:00</vt:lpstr>
      <vt:lpstr>PowerPoint Presentation</vt:lpstr>
      <vt:lpstr>Last perforation at the 12:00 position with a shield</vt:lpstr>
      <vt:lpstr>Perforations at the 6:00 position with orifice shields</vt:lpstr>
      <vt:lpstr>PowerPoint Presentation</vt:lpstr>
      <vt:lpstr>Air inlet hole above top of lateral, but still in the rock.</vt:lpstr>
      <vt:lpstr>PowerPoint Presentation</vt:lpstr>
      <vt:lpstr>PowerPoint Presentation</vt:lpstr>
      <vt:lpstr>PowerPoint Presentation</vt:lpstr>
      <vt:lpstr>Top feeding the middle of the manifold</vt:lpstr>
      <vt:lpstr>Top feeding the middle of the manifold</vt:lpstr>
      <vt:lpstr>Top feeding the end of a manifold</vt:lpstr>
      <vt:lpstr>PowerPoint Presentation</vt:lpstr>
      <vt:lpstr>Vacuum break at the “top feed” point of the  supply line, covered with a perforation shield.</vt:lpstr>
      <vt:lpstr>PowerPoint Presentation</vt:lpstr>
      <vt:lpstr>PowerPoint Presentation</vt:lpstr>
      <vt:lpstr>PowerPoint Presentation</vt:lpstr>
      <vt:lpstr>8” round landscape box</vt:lpstr>
      <vt:lpstr>6” PVC pipe This is inadequate for tool access and line flushing.  </vt:lpstr>
      <vt:lpstr>4” PVC pipe This is also inadequate for tool access and line flushing.  The 4” &amp; 6” may meet code but neither allow realistic use.  </vt:lpstr>
      <vt:lpstr>PowerPoint Presentation</vt:lpstr>
      <vt:lpstr>14” rectangular landscape box (Make sure flex-pipe is slightly elevated so it can drainback to the lateral)</vt:lpstr>
      <vt:lpstr>PowerPoint Presentation</vt:lpstr>
      <vt:lpstr>Do not put the air inlet holes in the cleanout box, and make sure the extra pipe drains back to the last perforation.</vt:lpstr>
      <vt:lpstr>PowerPoint Presentation</vt:lpstr>
      <vt:lpstr>PowerPoint Presentation</vt:lpstr>
      <vt:lpstr>Clean outs and Inspection pipe all in one enclosure</vt:lpstr>
      <vt:lpstr>The finished site is very clean and professional looking with a minimum number of items to backfill around.</vt:lpstr>
      <vt:lpstr>PowerPoint Presentation</vt:lpstr>
      <vt:lpstr>Middle feed manifold system  (Cleanouts required on both ends.)</vt:lpstr>
      <vt:lpstr>End feed manifold system (Only one end to put cleanouts on.)</vt:lpstr>
      <vt:lpstr> 29 - Counting laterals</vt:lpstr>
      <vt:lpstr>Each of these layouts contain 4 laterals (or 4 trenches)</vt:lpstr>
      <vt:lpstr>PowerPoint Presentation</vt:lpstr>
      <vt:lpstr>PowerPoint Presentation</vt:lpstr>
      <vt:lpstr>Cleanout box must have direct access to the rockbed</vt:lpstr>
      <vt:lpstr>Flushed lateral flows back into the drainfield</vt:lpstr>
      <vt:lpstr>PowerPoint Presentation</vt:lpstr>
      <vt:lpstr>inadequate for flushing</vt:lpstr>
      <vt:lpstr>Fabric will eventually plug and not allow draining</vt:lpstr>
      <vt:lpstr>Sewage  overflowing on to the yard  from enclosure not draining properly.</vt:lpstr>
      <vt:lpstr>PowerPoint Presentation</vt:lpstr>
      <vt:lpstr>PowerPoint Presentation</vt:lpstr>
      <vt:lpstr>PowerPoint Presentation</vt:lpstr>
      <vt:lpstr>Typical “geyser” height from  a normal sized system</vt:lpstr>
      <vt:lpstr>PowerPoint Presentation</vt:lpstr>
      <vt:lpstr>When using the 3rd method, the pump now needs to deliver at least 2’ of residual head pressure in order to flush out the lines.</vt:lpstr>
      <vt:lpstr>PowerPoint Presentation</vt:lpstr>
      <vt:lpstr>PowerPoint Presentation</vt:lpstr>
      <vt:lpstr>PowerPoint Presentation</vt:lpstr>
      <vt:lpstr>4” Tee to secure the inspection pipe</vt:lpstr>
      <vt:lpstr>PowerPoint Presentation</vt:lpstr>
      <vt:lpstr>A piece of 1” pipe used to secure the inspection pipe</vt:lpstr>
      <vt:lpstr>PowerPoint Presentation</vt:lpstr>
      <vt:lpstr>Slit the cap for easier removal</vt:lpstr>
      <vt:lpstr>Or slit the pipe for easy non-stick cap removal</vt:lpstr>
      <vt:lpstr>Or best yet, don’t use a cap at all! When you put the inspection pipe inside a larger  enclosure you can simply not use a cap at all.</vt:lpstr>
      <vt:lpstr>33 - Best Management Practices</vt:lpstr>
      <vt:lpstr>Best Management Practices</vt:lpstr>
      <vt:lpstr>Best Management Practices (continued)</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MOWA new code req examples</dc:title>
  <dc:creator>CEO</dc:creator>
  <cp:lastModifiedBy>Troy J. Johnson</cp:lastModifiedBy>
  <cp:revision>1024</cp:revision>
  <dcterms:created xsi:type="dcterms:W3CDTF">2011-11-07T02:11:15Z</dcterms:created>
  <dcterms:modified xsi:type="dcterms:W3CDTF">2021-03-09T17:08:08Z</dcterms:modified>
</cp:coreProperties>
</file>