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90" r:id="rId3"/>
    <p:sldId id="258" r:id="rId4"/>
    <p:sldId id="307" r:id="rId5"/>
    <p:sldId id="282" r:id="rId6"/>
    <p:sldId id="261" r:id="rId7"/>
    <p:sldId id="263" r:id="rId8"/>
    <p:sldId id="368" r:id="rId9"/>
    <p:sldId id="323" r:id="rId10"/>
    <p:sldId id="267" r:id="rId11"/>
    <p:sldId id="361" r:id="rId12"/>
    <p:sldId id="365" r:id="rId13"/>
    <p:sldId id="337" r:id="rId14"/>
    <p:sldId id="371" r:id="rId15"/>
    <p:sldId id="363" r:id="rId16"/>
    <p:sldId id="351" r:id="rId17"/>
    <p:sldId id="359" r:id="rId18"/>
    <p:sldId id="369" r:id="rId19"/>
    <p:sldId id="279" r:id="rId20"/>
    <p:sldId id="349" r:id="rId21"/>
    <p:sldId id="299" r:id="rId22"/>
    <p:sldId id="366" r:id="rId23"/>
    <p:sldId id="375" r:id="rId24"/>
    <p:sldId id="373" r:id="rId25"/>
    <p:sldId id="355" r:id="rId26"/>
    <p:sldId id="362" r:id="rId27"/>
    <p:sldId id="352" r:id="rId28"/>
    <p:sldId id="360" r:id="rId29"/>
    <p:sldId id="370" r:id="rId30"/>
    <p:sldId id="353" r:id="rId31"/>
    <p:sldId id="286" r:id="rId32"/>
    <p:sldId id="298" r:id="rId33"/>
    <p:sldId id="30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101" d="100"/>
          <a:sy n="101" d="100"/>
        </p:scale>
        <p:origin x="2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A6352A-CCC4-4E13-BD27-B1377F55BE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6352A-CCC4-4E13-BD27-B1377F55BE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6352A-CCC4-4E13-BD27-B1377F55BE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6352A-CCC4-4E13-BD27-B1377F55BE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A6352A-CCC4-4E13-BD27-B1377F55BECE}"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6352A-CCC4-4E13-BD27-B1377F55BE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6352A-CCC4-4E13-BD27-B1377F55BECE}"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6352A-CCC4-4E13-BD27-B1377F55BECE}"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6352A-CCC4-4E13-BD27-B1377F55BECE}"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A6352A-CCC4-4E13-BD27-B1377F55BECE}"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9DF9F-A7E3-4C22-AB25-6CE11EB2DE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6352A-CCC4-4E13-BD27-B1377F55BECE}" type="datetimeFigureOut">
              <a:rPr lang="en-US" smtClean="0"/>
              <a:pPr/>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9DF9F-A7E3-4C22-AB25-6CE11EB2DE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epticresourc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nfiltratorwat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Subtitle 2"/>
          <p:cNvSpPr>
            <a:spLocks noGrp="1"/>
          </p:cNvSpPr>
          <p:nvPr>
            <p:ph type="subTitle" idx="1"/>
          </p:nvPr>
        </p:nvSpPr>
        <p:spPr>
          <a:xfrm>
            <a:off x="381000" y="1752600"/>
            <a:ext cx="8229600" cy="3962400"/>
          </a:xfrm>
        </p:spPr>
        <p:txBody>
          <a:bodyPr>
            <a:normAutofit/>
          </a:bodyPr>
          <a:lstStyle/>
          <a:p>
            <a:r>
              <a:rPr lang="en-US" b="1" dirty="0">
                <a:solidFill>
                  <a:schemeClr val="tx1"/>
                </a:solidFill>
              </a:rPr>
              <a:t>Basic  “need-to-know”  for </a:t>
            </a:r>
          </a:p>
          <a:p>
            <a:r>
              <a:rPr lang="en-US" b="1" dirty="0" err="1">
                <a:solidFill>
                  <a:schemeClr val="tx1"/>
                </a:solidFill>
              </a:rPr>
              <a:t>Ecopod</a:t>
            </a:r>
            <a:r>
              <a:rPr lang="en-US" b="1" dirty="0">
                <a:solidFill>
                  <a:schemeClr val="tx1"/>
                </a:solidFill>
              </a:rPr>
              <a:t> pretreatment systems.  </a:t>
            </a:r>
          </a:p>
          <a:p>
            <a:r>
              <a:rPr lang="en-US" dirty="0">
                <a:solidFill>
                  <a:schemeClr val="tx1"/>
                </a:solidFill>
              </a:rPr>
              <a:t>	</a:t>
            </a:r>
          </a:p>
          <a:p>
            <a:endParaRPr lang="en-US" dirty="0">
              <a:solidFill>
                <a:schemeClr val="tx1"/>
              </a:solidFill>
            </a:endParaRPr>
          </a:p>
          <a:p>
            <a:r>
              <a:rPr lang="en-US" dirty="0">
                <a:solidFill>
                  <a:schemeClr val="tx1"/>
                </a:solidFill>
              </a:rPr>
              <a:t>Specific requirements for MN applications.</a:t>
            </a:r>
          </a:p>
          <a:p>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56" y="65087"/>
            <a:ext cx="8610600" cy="4983163"/>
          </a:xfrm>
        </p:spPr>
        <p:txBody>
          <a:bodyPr>
            <a:normAutofit fontScale="85000" lnSpcReduction="20000"/>
          </a:bodyPr>
          <a:lstStyle/>
          <a:p>
            <a:pPr marL="0" indent="0">
              <a:lnSpc>
                <a:spcPct val="120000"/>
              </a:lnSpc>
              <a:spcBef>
                <a:spcPts val="0"/>
              </a:spcBef>
              <a:buNone/>
            </a:pPr>
            <a:r>
              <a:rPr lang="en-US" sz="2900" dirty="0"/>
              <a:t>The  E60   (600 gpd) </a:t>
            </a:r>
            <a:r>
              <a:rPr lang="en-US" sz="2900" dirty="0" err="1"/>
              <a:t>Ecopod</a:t>
            </a:r>
            <a:r>
              <a:rPr lang="en-US" sz="2900" dirty="0"/>
              <a:t> unit is roughly  2’ wide by 4’ long by 5’ tall and weighs about 165 lbs dry.</a:t>
            </a:r>
          </a:p>
          <a:p>
            <a:pPr marL="0" indent="0">
              <a:lnSpc>
                <a:spcPct val="120000"/>
              </a:lnSpc>
              <a:spcBef>
                <a:spcPts val="0"/>
              </a:spcBef>
              <a:buNone/>
            </a:pPr>
            <a:r>
              <a:rPr lang="en-US" sz="2900" dirty="0"/>
              <a:t>The unit typically stands on the tank floor.</a:t>
            </a:r>
          </a:p>
          <a:p>
            <a:pPr marL="0" indent="0">
              <a:lnSpc>
                <a:spcPct val="120000"/>
              </a:lnSpc>
              <a:spcBef>
                <a:spcPts val="0"/>
              </a:spcBef>
              <a:buNone/>
            </a:pPr>
            <a:endParaRPr lang="en-US" sz="2900" dirty="0"/>
          </a:p>
          <a:p>
            <a:pPr marL="0" indent="0">
              <a:lnSpc>
                <a:spcPct val="120000"/>
              </a:lnSpc>
              <a:spcBef>
                <a:spcPts val="0"/>
              </a:spcBef>
              <a:buNone/>
            </a:pPr>
            <a:r>
              <a:rPr lang="en-US" sz="2900" dirty="0"/>
              <a:t>Often the </a:t>
            </a:r>
            <a:r>
              <a:rPr lang="en-US" sz="2900" dirty="0" err="1"/>
              <a:t>Ecopod</a:t>
            </a:r>
            <a:r>
              <a:rPr lang="en-US" sz="2900" dirty="0"/>
              <a:t> unit is sent to the tank manufacturer for assembly, then the tank is delivered as a pre-assembled unit.</a:t>
            </a:r>
          </a:p>
          <a:p>
            <a:pPr marL="0" indent="0">
              <a:lnSpc>
                <a:spcPct val="120000"/>
              </a:lnSpc>
              <a:spcBef>
                <a:spcPts val="0"/>
              </a:spcBef>
              <a:buNone/>
            </a:pPr>
            <a:r>
              <a:rPr lang="en-US" sz="2900" dirty="0"/>
              <a:t>Otherwise you assemble it onsite.	</a:t>
            </a:r>
          </a:p>
          <a:p>
            <a:pPr>
              <a:buNone/>
            </a:pPr>
            <a:endParaRPr lang="en-US" sz="3600" dirty="0"/>
          </a:p>
          <a:p>
            <a:pPr>
              <a:buNone/>
            </a:pPr>
            <a:r>
              <a:rPr lang="en-US" sz="3600" dirty="0"/>
              <a:t>	</a:t>
            </a:r>
          </a:p>
          <a:p>
            <a:pPr>
              <a:buNone/>
            </a:pPr>
            <a:endParaRPr lang="en-US" sz="3600" dirty="0"/>
          </a:p>
          <a:p>
            <a:pPr>
              <a:buNone/>
            </a:pPr>
            <a:r>
              <a:rPr lang="en-US" sz="3600" dirty="0"/>
              <a:t>	</a:t>
            </a:r>
          </a:p>
        </p:txBody>
      </p:sp>
      <p:pic>
        <p:nvPicPr>
          <p:cNvPr id="6" name="Content Placeholder 4">
            <a:extLst>
              <a:ext uri="{FF2B5EF4-FFF2-40B4-BE49-F238E27FC236}">
                <a16:creationId xmlns:a16="http://schemas.microsoft.com/office/drawing/2014/main" id="{E4F3F9F2-1115-4A00-A9CC-1DAB4071CC35}"/>
              </a:ext>
            </a:extLst>
          </p:cNvPr>
          <p:cNvPicPr>
            <a:picLocks noChangeAspect="1"/>
          </p:cNvPicPr>
          <p:nvPr/>
        </p:nvPicPr>
        <p:blipFill rotWithShape="1">
          <a:blip r:embed="rId2">
            <a:extLst>
              <a:ext uri="{28A0092B-C50C-407E-A947-70E740481C1C}">
                <a14:useLocalDpi xmlns:a14="http://schemas.microsoft.com/office/drawing/2010/main" val="0"/>
              </a:ext>
            </a:extLst>
          </a:blip>
          <a:srcRect t="29302"/>
          <a:stretch/>
        </p:blipFill>
        <p:spPr>
          <a:xfrm>
            <a:off x="316056" y="2820010"/>
            <a:ext cx="7615413" cy="40379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28D8-D2AC-4CE3-BA94-45890529C53D}"/>
              </a:ext>
            </a:extLst>
          </p:cNvPr>
          <p:cNvSpPr>
            <a:spLocks noGrp="1"/>
          </p:cNvSpPr>
          <p:nvPr>
            <p:ph type="title"/>
          </p:nvPr>
        </p:nvSpPr>
        <p:spPr>
          <a:xfrm>
            <a:off x="457200" y="274638"/>
            <a:ext cx="8229600" cy="2544762"/>
          </a:xfrm>
        </p:spPr>
        <p:txBody>
          <a:bodyPr>
            <a:normAutofit fontScale="90000"/>
          </a:bodyPr>
          <a:lstStyle/>
          <a:p>
            <a:pPr algn="l"/>
            <a:r>
              <a:rPr lang="en-US" sz="2800" dirty="0"/>
              <a:t>The baffle wall pipe must bring effluent to inside top of unit, so the pipe is often level coming from the baffle wall.</a:t>
            </a:r>
            <a:br>
              <a:rPr lang="en-US" sz="2800" dirty="0"/>
            </a:br>
            <a:r>
              <a:rPr lang="en-US" sz="2800" dirty="0"/>
              <a:t>The water level MUST be 2” above media, so the media must be  2” below the outlet invert.</a:t>
            </a:r>
            <a:br>
              <a:rPr lang="en-US" sz="2800" dirty="0"/>
            </a:br>
            <a:r>
              <a:rPr lang="en-US" sz="2800" dirty="0"/>
              <a:t>The unit legs need to be cut to meet this specific height.</a:t>
            </a:r>
            <a:br>
              <a:rPr lang="en-US" sz="2800" dirty="0"/>
            </a:br>
            <a:r>
              <a:rPr lang="en-US" sz="2800" dirty="0"/>
              <a:t>As such this custom tank requires a 2” drop from the inlet to the baffle wall, and another 2” drop to the outlet invert.</a:t>
            </a:r>
          </a:p>
        </p:txBody>
      </p:sp>
      <p:pic>
        <p:nvPicPr>
          <p:cNvPr id="5" name="Content Placeholder 4">
            <a:extLst>
              <a:ext uri="{FF2B5EF4-FFF2-40B4-BE49-F238E27FC236}">
                <a16:creationId xmlns:a16="http://schemas.microsoft.com/office/drawing/2014/main" id="{C00EC23D-6B39-4D20-A1E3-4C69C573F1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255"/>
          <a:stretch/>
        </p:blipFill>
        <p:spPr>
          <a:xfrm>
            <a:off x="1235914" y="2971801"/>
            <a:ext cx="6932304" cy="3886200"/>
          </a:xfrm>
        </p:spPr>
      </p:pic>
    </p:spTree>
    <p:extLst>
      <p:ext uri="{BB962C8B-B14F-4D97-AF65-F5344CB8AC3E}">
        <p14:creationId xmlns:p14="http://schemas.microsoft.com/office/powerpoint/2010/main" val="362977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80AC-B4C4-4B56-9B74-E08CF95AA98C}"/>
              </a:ext>
            </a:extLst>
          </p:cNvPr>
          <p:cNvSpPr>
            <a:spLocks noGrp="1"/>
          </p:cNvSpPr>
          <p:nvPr>
            <p:ph type="title"/>
          </p:nvPr>
        </p:nvSpPr>
        <p:spPr/>
        <p:txBody>
          <a:bodyPr/>
          <a:lstStyle/>
          <a:p>
            <a:pPr algn="l"/>
            <a:r>
              <a:rPr lang="en-US" dirty="0"/>
              <a:t>Cut legs as needed</a:t>
            </a:r>
          </a:p>
        </p:txBody>
      </p:sp>
      <p:pic>
        <p:nvPicPr>
          <p:cNvPr id="5" name="Content Placeholder 4">
            <a:extLst>
              <a:ext uri="{FF2B5EF4-FFF2-40B4-BE49-F238E27FC236}">
                <a16:creationId xmlns:a16="http://schemas.microsoft.com/office/drawing/2014/main" id="{70B9EE30-5102-4E72-9765-DF71988822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61057" y="2891920"/>
            <a:ext cx="4525963" cy="3394472"/>
          </a:xfrm>
        </p:spPr>
      </p:pic>
      <p:pic>
        <p:nvPicPr>
          <p:cNvPr id="7" name="Picture 6">
            <a:extLst>
              <a:ext uri="{FF2B5EF4-FFF2-40B4-BE49-F238E27FC236}">
                <a16:creationId xmlns:a16="http://schemas.microsoft.com/office/drawing/2014/main" id="{D1690345-4FBC-4773-9B97-180599BE9D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384"/>
          <a:stretch/>
        </p:blipFill>
        <p:spPr>
          <a:xfrm rot="5400000">
            <a:off x="5675995" y="3249739"/>
            <a:ext cx="4221163" cy="2678834"/>
          </a:xfrm>
          <a:prstGeom prst="rect">
            <a:avLst/>
          </a:prstGeom>
        </p:spPr>
      </p:pic>
      <p:pic>
        <p:nvPicPr>
          <p:cNvPr id="9" name="Picture 8">
            <a:extLst>
              <a:ext uri="{FF2B5EF4-FFF2-40B4-BE49-F238E27FC236}">
                <a16:creationId xmlns:a16="http://schemas.microsoft.com/office/drawing/2014/main" id="{54A8BD1C-90DD-495F-92C4-6E47437B29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84"/>
          <a:stretch/>
        </p:blipFill>
        <p:spPr>
          <a:xfrm rot="5400000">
            <a:off x="2828990" y="1990365"/>
            <a:ext cx="4221163" cy="2678834"/>
          </a:xfrm>
          <a:prstGeom prst="rect">
            <a:avLst/>
          </a:prstGeom>
        </p:spPr>
      </p:pic>
    </p:spTree>
    <p:extLst>
      <p:ext uri="{BB962C8B-B14F-4D97-AF65-F5344CB8AC3E}">
        <p14:creationId xmlns:p14="http://schemas.microsoft.com/office/powerpoint/2010/main" val="24197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5105400" cy="6248400"/>
          </a:xfrm>
        </p:spPr>
        <p:txBody>
          <a:bodyPr>
            <a:normAutofit/>
          </a:bodyPr>
          <a:lstStyle/>
          <a:p>
            <a:pPr marL="0" indent="0" algn="ctr">
              <a:spcBef>
                <a:spcPts val="0"/>
              </a:spcBef>
              <a:buNone/>
            </a:pPr>
            <a:endParaRPr lang="en-US" sz="2000" b="1" dirty="0"/>
          </a:p>
          <a:p>
            <a:pPr marL="0" indent="0">
              <a:spcBef>
                <a:spcPts val="0"/>
              </a:spcBef>
              <a:buNone/>
            </a:pPr>
            <a:endParaRPr lang="en-US" sz="2000" dirty="0"/>
          </a:p>
          <a:p>
            <a:pPr marL="0" indent="0">
              <a:spcBef>
                <a:spcPts val="0"/>
              </a:spcBef>
              <a:buNone/>
            </a:pPr>
            <a:r>
              <a:rPr lang="en-US" sz="2000" dirty="0"/>
              <a:t>In the photo, the installer is holding the inlet pipe which places the effluent on the top of the media.</a:t>
            </a:r>
          </a:p>
          <a:p>
            <a:pPr marL="0" indent="0">
              <a:spcBef>
                <a:spcPts val="0"/>
              </a:spcBef>
              <a:buNone/>
            </a:pPr>
            <a:endParaRPr lang="en-US" sz="2000" dirty="0"/>
          </a:p>
          <a:p>
            <a:pPr marL="0" indent="0">
              <a:spcBef>
                <a:spcPts val="0"/>
              </a:spcBef>
              <a:buNone/>
            </a:pPr>
            <a:r>
              <a:rPr lang="en-US" sz="2000" dirty="0"/>
              <a:t>Looking at the outlet side of the tank, you see the 2” line that the blower will use to feed air to the bottom of the unit.  </a:t>
            </a:r>
          </a:p>
          <a:p>
            <a:pPr marL="0" indent="0">
              <a:spcBef>
                <a:spcPts val="0"/>
              </a:spcBef>
              <a:buNone/>
            </a:pPr>
            <a:r>
              <a:rPr lang="en-US" sz="2000" dirty="0"/>
              <a:t>The air will rise and create a bubbling action as it comes up through the media as seen from the water surface.   </a:t>
            </a:r>
          </a:p>
          <a:p>
            <a:pPr marL="0" indent="0">
              <a:spcBef>
                <a:spcPts val="0"/>
              </a:spcBef>
              <a:buNone/>
            </a:pPr>
            <a:r>
              <a:rPr lang="en-US" sz="2000" dirty="0"/>
              <a:t>This action circulates the effluent around the media and provides plenty of oxygen for the treatment “bugs”.</a:t>
            </a:r>
          </a:p>
          <a:p>
            <a:pPr marL="0" indent="0">
              <a:spcBef>
                <a:spcPts val="0"/>
              </a:spcBef>
              <a:buNone/>
            </a:pPr>
            <a:endParaRPr lang="en-US" sz="2000" dirty="0"/>
          </a:p>
        </p:txBody>
      </p:sp>
      <p:pic>
        <p:nvPicPr>
          <p:cNvPr id="4" name="Picture 3">
            <a:extLst>
              <a:ext uri="{FF2B5EF4-FFF2-40B4-BE49-F238E27FC236}">
                <a16:creationId xmlns:a16="http://schemas.microsoft.com/office/drawing/2014/main" id="{BFDBFCE0-8EF6-4EB6-AAA7-BFDC98EAA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93469" y="2588418"/>
            <a:ext cx="4857750" cy="36433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C01-2162-407D-928D-FCFB9F5442B7}"/>
              </a:ext>
            </a:extLst>
          </p:cNvPr>
          <p:cNvSpPr>
            <a:spLocks noGrp="1"/>
          </p:cNvSpPr>
          <p:nvPr>
            <p:ph type="title"/>
          </p:nvPr>
        </p:nvSpPr>
        <p:spPr/>
        <p:txBody>
          <a:bodyPr>
            <a:normAutofit fontScale="90000"/>
          </a:bodyPr>
          <a:lstStyle/>
          <a:p>
            <a:r>
              <a:rPr lang="en-US" dirty="0"/>
              <a:t>Air Supply Line in riser </a:t>
            </a:r>
            <a:br>
              <a:rPr lang="en-US" dirty="0"/>
            </a:br>
            <a:r>
              <a:rPr lang="en-US" dirty="0"/>
              <a:t>from blower to unit</a:t>
            </a:r>
          </a:p>
        </p:txBody>
      </p:sp>
      <p:pic>
        <p:nvPicPr>
          <p:cNvPr id="5" name="Content Placeholder 4" descr="A picture containing metalware, indoor, lock, dirty&#10;&#10;Description automatically generated">
            <a:extLst>
              <a:ext uri="{FF2B5EF4-FFF2-40B4-BE49-F238E27FC236}">
                <a16:creationId xmlns:a16="http://schemas.microsoft.com/office/drawing/2014/main" id="{7E36FD13-8336-48C7-B2B2-83F553D3B7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979709" cy="5234782"/>
          </a:xfrm>
        </p:spPr>
      </p:pic>
    </p:spTree>
    <p:extLst>
      <p:ext uri="{BB962C8B-B14F-4D97-AF65-F5344CB8AC3E}">
        <p14:creationId xmlns:p14="http://schemas.microsoft.com/office/powerpoint/2010/main" val="81299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C01-2162-407D-928D-FCFB9F5442B7}"/>
              </a:ext>
            </a:extLst>
          </p:cNvPr>
          <p:cNvSpPr>
            <a:spLocks noGrp="1"/>
          </p:cNvSpPr>
          <p:nvPr>
            <p:ph type="title"/>
          </p:nvPr>
        </p:nvSpPr>
        <p:spPr/>
        <p:txBody>
          <a:bodyPr/>
          <a:lstStyle/>
          <a:p>
            <a:r>
              <a:rPr lang="en-US" dirty="0"/>
              <a:t>Air manifold on Underside of unit</a:t>
            </a:r>
          </a:p>
        </p:txBody>
      </p:sp>
      <p:pic>
        <p:nvPicPr>
          <p:cNvPr id="5" name="Content Placeholder 4">
            <a:extLst>
              <a:ext uri="{FF2B5EF4-FFF2-40B4-BE49-F238E27FC236}">
                <a16:creationId xmlns:a16="http://schemas.microsoft.com/office/drawing/2014/main" id="{21D3FB6E-9EE4-408C-9A44-18CE69923C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554691" y="1600200"/>
            <a:ext cx="6034617" cy="4525963"/>
          </a:xfrm>
        </p:spPr>
      </p:pic>
    </p:spTree>
    <p:extLst>
      <p:ext uri="{BB962C8B-B14F-4D97-AF65-F5344CB8AC3E}">
        <p14:creationId xmlns:p14="http://schemas.microsoft.com/office/powerpoint/2010/main" val="2278135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510627" y="3429000"/>
            <a:ext cx="179229"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6541" y="5341657"/>
            <a:ext cx="3337866" cy="369322"/>
          </a:xfrm>
          <a:prstGeom prst="rect">
            <a:avLst/>
          </a:prstGeom>
          <a:noFill/>
          <a:ln w="9525">
            <a:noFill/>
            <a:miter lim="800000"/>
            <a:headEnd/>
            <a:tailEnd/>
          </a:ln>
        </p:spPr>
        <p:txBody>
          <a:bodyPr wrap="square" lIns="91431" tIns="45715" rIns="91431" bIns="45715">
            <a:spAutoFit/>
          </a:bodyPr>
          <a:lstStyle/>
          <a:p>
            <a:r>
              <a:rPr lang="en-US" dirty="0"/>
              <a:t>Trash trap /  treatment tank</a:t>
            </a:r>
          </a:p>
        </p:txBody>
      </p:sp>
      <p:sp>
        <p:nvSpPr>
          <p:cNvPr id="3083" name="Line 11"/>
          <p:cNvSpPr>
            <a:spLocks noChangeShapeType="1"/>
          </p:cNvSpPr>
          <p:nvPr/>
        </p:nvSpPr>
        <p:spPr bwMode="auto">
          <a:xfrm>
            <a:off x="2879674" y="4111630"/>
            <a:ext cx="854125" cy="317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71600" y="4191000"/>
            <a:ext cx="862200"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781800" y="5562600"/>
            <a:ext cx="946459" cy="369322"/>
          </a:xfrm>
          <a:prstGeom prst="rect">
            <a:avLst/>
          </a:prstGeom>
          <a:noFill/>
          <a:ln w="9525">
            <a:noFill/>
            <a:miter lim="800000"/>
            <a:headEnd/>
            <a:tailEnd/>
          </a:ln>
        </p:spPr>
        <p:txBody>
          <a:bodyPr wrap="none" lIns="91431" tIns="45715" rIns="91431" bIns="45715">
            <a:spAutoFit/>
          </a:bodyPr>
          <a:lstStyle/>
          <a:p>
            <a:r>
              <a:rPr lang="en-US" dirty="0"/>
              <a:t>Lift tank</a:t>
            </a:r>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6248399" y="3886200"/>
            <a:ext cx="569910"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flipH="1">
            <a:off x="1163241" y="4038600"/>
            <a:ext cx="7960" cy="301625"/>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91" name="Line 27"/>
          <p:cNvSpPr>
            <a:spLocks noChangeShapeType="1"/>
          </p:cNvSpPr>
          <p:nvPr/>
        </p:nvSpPr>
        <p:spPr bwMode="auto">
          <a:xfrm>
            <a:off x="3741872" y="4111630"/>
            <a:ext cx="2201728" cy="3170"/>
          </a:xfrm>
          <a:prstGeom prst="line">
            <a:avLst/>
          </a:prstGeom>
          <a:noFill/>
          <a:ln w="9525">
            <a:solidFill>
              <a:schemeClr val="tx1"/>
            </a:solidFill>
            <a:round/>
            <a:headEnd/>
            <a:tailEnd/>
          </a:ln>
        </p:spPr>
        <p:txBody>
          <a:bodyPr/>
          <a:lstStyle/>
          <a:p>
            <a:endParaRPr lang="en-US" dirty="0"/>
          </a:p>
        </p:txBody>
      </p:sp>
      <p:sp>
        <p:nvSpPr>
          <p:cNvPr id="85" name="Rectangle 84"/>
          <p:cNvSpPr/>
          <p:nvPr/>
        </p:nvSpPr>
        <p:spPr>
          <a:xfrm>
            <a:off x="2037950" y="4111630"/>
            <a:ext cx="705250" cy="612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138799" y="3275012"/>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flipV="1">
            <a:off x="1825559" y="4124323"/>
            <a:ext cx="225131" cy="1588"/>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a:off x="1828800" y="4038600"/>
            <a:ext cx="0" cy="914400"/>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599" y="3439660"/>
            <a:ext cx="0" cy="444952"/>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2378122" y="3724561"/>
            <a:ext cx="136477" cy="9239"/>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a:off x="2367399" y="3444875"/>
            <a:ext cx="0" cy="287337"/>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a:off x="2054125" y="4724401"/>
            <a:ext cx="1"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flipH="1">
            <a:off x="2162090" y="4724400"/>
            <a:ext cx="9609"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
        <p:nvSpPr>
          <p:cNvPr id="80" name="Rectangle 79"/>
          <p:cNvSpPr/>
          <p:nvPr/>
        </p:nvSpPr>
        <p:spPr>
          <a:xfrm>
            <a:off x="419345" y="363747"/>
            <a:ext cx="8914910" cy="1692771"/>
          </a:xfrm>
          <a:prstGeom prst="rect">
            <a:avLst/>
          </a:prstGeom>
        </p:spPr>
        <p:txBody>
          <a:bodyPr wrap="square">
            <a:spAutoFit/>
          </a:bodyPr>
          <a:lstStyle/>
          <a:p>
            <a:r>
              <a:rPr lang="en-US" sz="3200" dirty="0"/>
              <a:t>The effluent then gravity flows out of the Treatment tank thru the sanitary “T” at the outlet of the tank. </a:t>
            </a:r>
          </a:p>
          <a:p>
            <a:endParaRPr lang="en-US" sz="2000" dirty="0"/>
          </a:p>
          <a:p>
            <a:endParaRPr lang="en-US" sz="2000" dirty="0"/>
          </a:p>
        </p:txBody>
      </p:sp>
      <p:cxnSp>
        <p:nvCxnSpPr>
          <p:cNvPr id="83" name="Straight Arrow Connector 82"/>
          <p:cNvCxnSpPr/>
          <p:nvPr/>
        </p:nvCxnSpPr>
        <p:spPr>
          <a:xfrm>
            <a:off x="3886200" y="38862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 Box 40"/>
          <p:cNvSpPr txBox="1">
            <a:spLocks noChangeArrowheads="1"/>
          </p:cNvSpPr>
          <p:nvPr/>
        </p:nvSpPr>
        <p:spPr bwMode="auto">
          <a:xfrm>
            <a:off x="3810000" y="4343400"/>
            <a:ext cx="1366190" cy="646321"/>
          </a:xfrm>
          <a:prstGeom prst="rect">
            <a:avLst/>
          </a:prstGeom>
          <a:noFill/>
          <a:ln w="9525">
            <a:noFill/>
            <a:miter lim="800000"/>
            <a:headEnd/>
            <a:tailEnd/>
          </a:ln>
        </p:spPr>
        <p:txBody>
          <a:bodyPr wrap="none" lIns="91431" tIns="45715" rIns="91431" bIns="45715">
            <a:spAutoFit/>
          </a:bodyPr>
          <a:lstStyle/>
          <a:p>
            <a:r>
              <a:rPr lang="en-US" dirty="0"/>
              <a:t>Gravity flow </a:t>
            </a:r>
          </a:p>
          <a:p>
            <a:r>
              <a:rPr lang="en-US" dirty="0"/>
              <a:t>to lift tank</a:t>
            </a:r>
          </a:p>
        </p:txBody>
      </p:sp>
      <p:sp>
        <p:nvSpPr>
          <p:cNvPr id="81" name="Line 27"/>
          <p:cNvSpPr>
            <a:spLocks noChangeShapeType="1"/>
          </p:cNvSpPr>
          <p:nvPr/>
        </p:nvSpPr>
        <p:spPr bwMode="auto">
          <a:xfrm>
            <a:off x="5943600" y="4114800"/>
            <a:ext cx="152400" cy="0"/>
          </a:xfrm>
          <a:prstGeom prst="line">
            <a:avLst/>
          </a:prstGeom>
          <a:noFill/>
          <a:ln w="9525">
            <a:solidFill>
              <a:schemeClr val="tx1"/>
            </a:solidFill>
            <a:round/>
            <a:headEnd/>
            <a:tailEnd/>
          </a:ln>
        </p:spPr>
        <p:txBody>
          <a:bodyPr/>
          <a:lstStyle/>
          <a:p>
            <a:endParaRPr lang="en-US" dirty="0"/>
          </a:p>
        </p:txBody>
      </p:sp>
      <p:sp>
        <p:nvSpPr>
          <p:cNvPr id="87" name="Line 27"/>
          <p:cNvSpPr>
            <a:spLocks noChangeShapeType="1"/>
          </p:cNvSpPr>
          <p:nvPr/>
        </p:nvSpPr>
        <p:spPr bwMode="auto">
          <a:xfrm>
            <a:off x="5943600" y="4191000"/>
            <a:ext cx="152400" cy="0"/>
          </a:xfrm>
          <a:prstGeom prst="line">
            <a:avLst/>
          </a:prstGeom>
          <a:noFill/>
          <a:ln w="9525">
            <a:solidFill>
              <a:schemeClr val="tx1"/>
            </a:solidFill>
            <a:round/>
            <a:headEnd/>
            <a:tailEnd/>
          </a:ln>
        </p:spPr>
        <p:txBody>
          <a:bodyPr/>
          <a:lstStyle/>
          <a:p>
            <a:endParaRPr lang="en-US" dirty="0"/>
          </a:p>
        </p:txBody>
      </p:sp>
      <p:sp>
        <p:nvSpPr>
          <p:cNvPr id="88" name="Line 27"/>
          <p:cNvSpPr>
            <a:spLocks noChangeShapeType="1"/>
          </p:cNvSpPr>
          <p:nvPr/>
        </p:nvSpPr>
        <p:spPr bwMode="auto">
          <a:xfrm>
            <a:off x="6096000" y="4191000"/>
            <a:ext cx="0" cy="228600"/>
          </a:xfrm>
          <a:prstGeom prst="line">
            <a:avLst/>
          </a:prstGeom>
          <a:noFill/>
          <a:ln w="9525">
            <a:solidFill>
              <a:schemeClr val="tx1"/>
            </a:solidFill>
            <a:round/>
            <a:headEnd/>
            <a:tailEnd/>
          </a:ln>
        </p:spPr>
        <p:txBody>
          <a:bodyPr/>
          <a:lstStyle/>
          <a:p>
            <a:endParaRPr lang="en-US" dirty="0"/>
          </a:p>
        </p:txBody>
      </p:sp>
      <p:sp>
        <p:nvSpPr>
          <p:cNvPr id="90" name="Line 27"/>
          <p:cNvSpPr>
            <a:spLocks noChangeShapeType="1"/>
          </p:cNvSpPr>
          <p:nvPr/>
        </p:nvSpPr>
        <p:spPr bwMode="auto">
          <a:xfrm>
            <a:off x="6172200" y="4191000"/>
            <a:ext cx="0" cy="228600"/>
          </a:xfrm>
          <a:prstGeom prst="line">
            <a:avLst/>
          </a:prstGeom>
          <a:noFill/>
          <a:ln w="9525">
            <a:solidFill>
              <a:schemeClr val="tx1"/>
            </a:solidFill>
            <a:round/>
            <a:headEnd/>
            <a:tailEnd/>
          </a:ln>
        </p:spPr>
        <p:txBody>
          <a:bodyPr/>
          <a:lstStyle/>
          <a:p>
            <a:endParaRPr lang="en-US" dirty="0"/>
          </a:p>
        </p:txBody>
      </p:sp>
      <p:sp>
        <p:nvSpPr>
          <p:cNvPr id="92" name="Line 27"/>
          <p:cNvSpPr>
            <a:spLocks noChangeShapeType="1"/>
          </p:cNvSpPr>
          <p:nvPr/>
        </p:nvSpPr>
        <p:spPr bwMode="auto">
          <a:xfrm flipV="1">
            <a:off x="6096000" y="3962400"/>
            <a:ext cx="0" cy="152400"/>
          </a:xfrm>
          <a:prstGeom prst="line">
            <a:avLst/>
          </a:prstGeom>
          <a:noFill/>
          <a:ln w="9525">
            <a:solidFill>
              <a:schemeClr val="tx1"/>
            </a:solidFill>
            <a:round/>
            <a:headEnd/>
            <a:tailEnd/>
          </a:ln>
        </p:spPr>
        <p:txBody>
          <a:bodyPr/>
          <a:lstStyle/>
          <a:p>
            <a:endParaRPr lang="en-US" dirty="0"/>
          </a:p>
        </p:txBody>
      </p:sp>
      <p:sp>
        <p:nvSpPr>
          <p:cNvPr id="93" name="Line 27"/>
          <p:cNvSpPr>
            <a:spLocks noChangeShapeType="1"/>
          </p:cNvSpPr>
          <p:nvPr/>
        </p:nvSpPr>
        <p:spPr bwMode="auto">
          <a:xfrm flipV="1">
            <a:off x="6096000" y="4419600"/>
            <a:ext cx="76200" cy="0"/>
          </a:xfrm>
          <a:prstGeom prst="line">
            <a:avLst/>
          </a:prstGeom>
          <a:noFill/>
          <a:ln w="9525">
            <a:solidFill>
              <a:schemeClr val="tx1"/>
            </a:solidFill>
            <a:round/>
            <a:headEnd/>
            <a:tailEnd/>
          </a:ln>
        </p:spPr>
        <p:txBody>
          <a:bodyPr/>
          <a:lstStyle/>
          <a:p>
            <a:endParaRPr lang="en-US" dirty="0"/>
          </a:p>
        </p:txBody>
      </p:sp>
      <p:sp>
        <p:nvSpPr>
          <p:cNvPr id="98" name="Line 27"/>
          <p:cNvSpPr>
            <a:spLocks noChangeShapeType="1"/>
          </p:cNvSpPr>
          <p:nvPr/>
        </p:nvSpPr>
        <p:spPr bwMode="auto">
          <a:xfrm flipV="1">
            <a:off x="6172200" y="3962400"/>
            <a:ext cx="0" cy="152400"/>
          </a:xfrm>
          <a:prstGeom prst="line">
            <a:avLst/>
          </a:prstGeom>
          <a:noFill/>
          <a:ln w="9525">
            <a:solidFill>
              <a:schemeClr val="tx1"/>
            </a:solidFill>
            <a:round/>
            <a:headEnd/>
            <a:tailEnd/>
          </a:ln>
        </p:spPr>
        <p:txBody>
          <a:bodyPr/>
          <a:lstStyle/>
          <a:p>
            <a:endParaRPr lang="en-US" dirty="0"/>
          </a:p>
        </p:txBody>
      </p:sp>
      <p:sp>
        <p:nvSpPr>
          <p:cNvPr id="100" name="Line 27"/>
          <p:cNvSpPr>
            <a:spLocks noChangeShapeType="1"/>
          </p:cNvSpPr>
          <p:nvPr/>
        </p:nvSpPr>
        <p:spPr bwMode="auto">
          <a:xfrm>
            <a:off x="6172200" y="4191000"/>
            <a:ext cx="76200" cy="0"/>
          </a:xfrm>
          <a:prstGeom prst="line">
            <a:avLst/>
          </a:prstGeom>
          <a:noFill/>
          <a:ln w="9525">
            <a:solidFill>
              <a:schemeClr val="tx1"/>
            </a:solidFill>
            <a:round/>
            <a:headEnd/>
            <a:tailEnd/>
          </a:ln>
        </p:spPr>
        <p:txBody>
          <a:bodyPr/>
          <a:lstStyle/>
          <a:p>
            <a:endParaRPr lang="en-US" dirty="0"/>
          </a:p>
        </p:txBody>
      </p:sp>
      <p:sp>
        <p:nvSpPr>
          <p:cNvPr id="101" name="Line 27"/>
          <p:cNvSpPr>
            <a:spLocks noChangeShapeType="1"/>
          </p:cNvSpPr>
          <p:nvPr/>
        </p:nvSpPr>
        <p:spPr bwMode="auto">
          <a:xfrm flipH="1">
            <a:off x="6172200" y="4114800"/>
            <a:ext cx="76200" cy="0"/>
          </a:xfrm>
          <a:prstGeom prst="line">
            <a:avLst/>
          </a:prstGeom>
          <a:noFill/>
          <a:ln w="9525">
            <a:solidFill>
              <a:schemeClr val="tx1"/>
            </a:solidFill>
            <a:round/>
            <a:headEnd/>
            <a:tailEnd/>
          </a:ln>
        </p:spPr>
        <p:txBody>
          <a:bodyPr/>
          <a:lstStyle/>
          <a:p>
            <a:endParaRPr lang="en-US" dirty="0"/>
          </a:p>
        </p:txBody>
      </p:sp>
      <p:sp>
        <p:nvSpPr>
          <p:cNvPr id="103" name="Line 27"/>
          <p:cNvSpPr>
            <a:spLocks noChangeShapeType="1"/>
          </p:cNvSpPr>
          <p:nvPr/>
        </p:nvSpPr>
        <p:spPr bwMode="auto">
          <a:xfrm>
            <a:off x="6248400" y="3429000"/>
            <a:ext cx="0" cy="457200"/>
          </a:xfrm>
          <a:prstGeom prst="line">
            <a:avLst/>
          </a:prstGeom>
          <a:noFill/>
          <a:ln w="9525">
            <a:solidFill>
              <a:schemeClr val="tx1"/>
            </a:solidFill>
            <a:round/>
            <a:headEnd/>
            <a:tailEnd/>
          </a:ln>
        </p:spPr>
        <p:txBody>
          <a:bodyPr/>
          <a:lstStyle/>
          <a:p>
            <a:endParaRPr lang="en-US" dirty="0"/>
          </a:p>
        </p:txBody>
      </p:sp>
      <p:sp>
        <p:nvSpPr>
          <p:cNvPr id="106" name="Line 27"/>
          <p:cNvSpPr>
            <a:spLocks noChangeShapeType="1"/>
          </p:cNvSpPr>
          <p:nvPr/>
        </p:nvSpPr>
        <p:spPr bwMode="auto">
          <a:xfrm flipH="1" flipV="1">
            <a:off x="6019800" y="3429000"/>
            <a:ext cx="0" cy="457200"/>
          </a:xfrm>
          <a:prstGeom prst="line">
            <a:avLst/>
          </a:prstGeom>
          <a:noFill/>
          <a:ln w="9525">
            <a:solidFill>
              <a:schemeClr val="tx1"/>
            </a:solidFill>
            <a:round/>
            <a:headEnd/>
            <a:tailEnd/>
          </a:ln>
        </p:spPr>
        <p:txBody>
          <a:bodyPr/>
          <a:lstStyle/>
          <a:p>
            <a:endParaRPr lang="en-US" dirty="0"/>
          </a:p>
        </p:txBody>
      </p:sp>
      <p:sp>
        <p:nvSpPr>
          <p:cNvPr id="107" name="Line 27"/>
          <p:cNvSpPr>
            <a:spLocks noChangeShapeType="1"/>
          </p:cNvSpPr>
          <p:nvPr/>
        </p:nvSpPr>
        <p:spPr bwMode="auto">
          <a:xfrm>
            <a:off x="5943600" y="3886200"/>
            <a:ext cx="76200" cy="0"/>
          </a:xfrm>
          <a:prstGeom prst="line">
            <a:avLst/>
          </a:prstGeom>
          <a:noFill/>
          <a:ln w="9525">
            <a:solidFill>
              <a:schemeClr val="tx1"/>
            </a:solidFill>
            <a:round/>
            <a:headEnd/>
            <a:tailEnd/>
          </a:ln>
        </p:spPr>
        <p:txBody>
          <a:bodyPr/>
          <a:lstStyle/>
          <a:p>
            <a:endParaRPr lang="en-US" dirty="0"/>
          </a:p>
        </p:txBody>
      </p:sp>
      <p:sp>
        <p:nvSpPr>
          <p:cNvPr id="117" name="Text Box 40"/>
          <p:cNvSpPr txBox="1">
            <a:spLocks noChangeArrowheads="1"/>
          </p:cNvSpPr>
          <p:nvPr/>
        </p:nvSpPr>
        <p:spPr bwMode="auto">
          <a:xfrm>
            <a:off x="5638800" y="5257800"/>
            <a:ext cx="812127" cy="369322"/>
          </a:xfrm>
          <a:prstGeom prst="rect">
            <a:avLst/>
          </a:prstGeom>
          <a:noFill/>
          <a:ln w="9525">
            <a:noFill/>
            <a:miter lim="800000"/>
            <a:headEnd/>
            <a:tailEnd/>
          </a:ln>
        </p:spPr>
        <p:txBody>
          <a:bodyPr wrap="none" lIns="91431" tIns="45715" rIns="91431" bIns="45715">
            <a:spAutoFit/>
          </a:bodyPr>
          <a:lstStyle/>
          <a:p>
            <a:r>
              <a:rPr lang="en-US" dirty="0"/>
              <a:t>UV </a:t>
            </a:r>
            <a:r>
              <a:rPr lang="en-US" dirty="0" err="1"/>
              <a:t>lite</a:t>
            </a:r>
            <a:endParaRPr lang="en-US" dirty="0"/>
          </a:p>
        </p:txBody>
      </p:sp>
      <p:sp>
        <p:nvSpPr>
          <p:cNvPr id="123" name="Rectangle 122"/>
          <p:cNvSpPr/>
          <p:nvPr/>
        </p:nvSpPr>
        <p:spPr>
          <a:xfrm>
            <a:off x="6096000" y="39624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ne 41">
            <a:extLst>
              <a:ext uri="{FF2B5EF4-FFF2-40B4-BE49-F238E27FC236}">
                <a16:creationId xmlns:a16="http://schemas.microsoft.com/office/drawing/2014/main" id="{6740EEA9-5AB3-4EAD-8C88-63F3BBFCB5FD}"/>
              </a:ext>
            </a:extLst>
          </p:cNvPr>
          <p:cNvSpPr>
            <a:spLocks noChangeShapeType="1"/>
          </p:cNvSpPr>
          <p:nvPr/>
        </p:nvSpPr>
        <p:spPr bwMode="auto">
          <a:xfrm flipV="1">
            <a:off x="1844634" y="4178299"/>
            <a:ext cx="225131" cy="1588"/>
          </a:xfrm>
          <a:prstGeom prst="line">
            <a:avLst/>
          </a:prstGeom>
          <a:noFill/>
          <a:ln w="9525">
            <a:solidFill>
              <a:schemeClr val="tx1"/>
            </a:solidFill>
            <a:round/>
            <a:headEnd/>
            <a:tailEnd/>
          </a:ln>
        </p:spPr>
        <p:txBody>
          <a:bodyPr/>
          <a:lstStyle/>
          <a:p>
            <a:endParaRPr lang="en-US" dirty="0"/>
          </a:p>
        </p:txBody>
      </p:sp>
      <p:sp>
        <p:nvSpPr>
          <p:cNvPr id="89" name="Line 81">
            <a:extLst>
              <a:ext uri="{FF2B5EF4-FFF2-40B4-BE49-F238E27FC236}">
                <a16:creationId xmlns:a16="http://schemas.microsoft.com/office/drawing/2014/main" id="{11585AF9-0822-4218-B56A-CE47B3243BBA}"/>
              </a:ext>
            </a:extLst>
          </p:cNvPr>
          <p:cNvSpPr>
            <a:spLocks noChangeShapeType="1"/>
          </p:cNvSpPr>
          <p:nvPr/>
        </p:nvSpPr>
        <p:spPr bwMode="auto">
          <a:xfrm>
            <a:off x="2819399" y="4067175"/>
            <a:ext cx="8166" cy="371490"/>
          </a:xfrm>
          <a:prstGeom prst="line">
            <a:avLst/>
          </a:prstGeom>
          <a:noFill/>
          <a:ln w="9525">
            <a:solidFill>
              <a:schemeClr val="tx1"/>
            </a:solidFill>
            <a:round/>
            <a:headEnd/>
            <a:tailEnd/>
          </a:ln>
        </p:spPr>
        <p:txBody>
          <a:bodyPr/>
          <a:lstStyle/>
          <a:p>
            <a:endParaRPr lang="en-US" dirty="0"/>
          </a:p>
        </p:txBody>
      </p:sp>
      <p:sp>
        <p:nvSpPr>
          <p:cNvPr id="94" name="Line 81">
            <a:extLst>
              <a:ext uri="{FF2B5EF4-FFF2-40B4-BE49-F238E27FC236}">
                <a16:creationId xmlns:a16="http://schemas.microsoft.com/office/drawing/2014/main" id="{BC658D04-4E29-4BA8-AFEF-CE907735BC80}"/>
              </a:ext>
            </a:extLst>
          </p:cNvPr>
          <p:cNvSpPr>
            <a:spLocks noChangeShapeType="1"/>
          </p:cNvSpPr>
          <p:nvPr/>
        </p:nvSpPr>
        <p:spPr bwMode="auto">
          <a:xfrm flipH="1">
            <a:off x="1764454" y="4054475"/>
            <a:ext cx="7960" cy="301625"/>
          </a:xfrm>
          <a:prstGeom prst="line">
            <a:avLst/>
          </a:prstGeom>
          <a:noFill/>
          <a:ln w="9525">
            <a:solidFill>
              <a:schemeClr val="tx1"/>
            </a:solidFill>
            <a:round/>
            <a:headEnd/>
            <a:tailEnd/>
          </a:ln>
        </p:spPr>
        <p:txBody>
          <a:bodyPr/>
          <a:lstStyle/>
          <a:p>
            <a:endParaRPr lang="en-US" dirty="0"/>
          </a:p>
        </p:txBody>
      </p:sp>
      <p:sp>
        <p:nvSpPr>
          <p:cNvPr id="95" name="Line 8">
            <a:extLst>
              <a:ext uri="{FF2B5EF4-FFF2-40B4-BE49-F238E27FC236}">
                <a16:creationId xmlns:a16="http://schemas.microsoft.com/office/drawing/2014/main" id="{4131ADE7-B480-4FF9-9726-95FD65DA7B9B}"/>
              </a:ext>
            </a:extLst>
          </p:cNvPr>
          <p:cNvSpPr>
            <a:spLocks noChangeShapeType="1"/>
          </p:cNvSpPr>
          <p:nvPr/>
        </p:nvSpPr>
        <p:spPr bwMode="auto">
          <a:xfrm flipV="1">
            <a:off x="1927702" y="3427412"/>
            <a:ext cx="0" cy="457200"/>
          </a:xfrm>
          <a:prstGeom prst="line">
            <a:avLst/>
          </a:prstGeom>
          <a:noFill/>
          <a:ln w="9525">
            <a:solidFill>
              <a:schemeClr val="tx1"/>
            </a:solidFill>
            <a:round/>
            <a:headEnd/>
            <a:tailEnd/>
          </a:ln>
        </p:spPr>
        <p:txBody>
          <a:bodyPr/>
          <a:lstStyle/>
          <a:p>
            <a:endParaRPr lang="en-US" dirty="0"/>
          </a:p>
        </p:txBody>
      </p:sp>
      <p:sp>
        <p:nvSpPr>
          <p:cNvPr id="99" name="Line 8">
            <a:extLst>
              <a:ext uri="{FF2B5EF4-FFF2-40B4-BE49-F238E27FC236}">
                <a16:creationId xmlns:a16="http://schemas.microsoft.com/office/drawing/2014/main" id="{A98D0860-C2F0-4803-AD94-DFFFBB5D89D0}"/>
              </a:ext>
            </a:extLst>
          </p:cNvPr>
          <p:cNvSpPr>
            <a:spLocks noChangeShapeType="1"/>
          </p:cNvSpPr>
          <p:nvPr/>
        </p:nvSpPr>
        <p:spPr bwMode="auto">
          <a:xfrm flipV="1">
            <a:off x="1940538" y="3883030"/>
            <a:ext cx="602611" cy="0"/>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C4DB-4234-4E0C-AD3A-A1C21C090DDC}"/>
              </a:ext>
            </a:extLst>
          </p:cNvPr>
          <p:cNvSpPr>
            <a:spLocks noGrp="1"/>
          </p:cNvSpPr>
          <p:nvPr>
            <p:ph type="title"/>
          </p:nvPr>
        </p:nvSpPr>
        <p:spPr>
          <a:xfrm>
            <a:off x="0" y="274638"/>
            <a:ext cx="9144000" cy="1143000"/>
          </a:xfrm>
        </p:spPr>
        <p:txBody>
          <a:bodyPr>
            <a:normAutofit fontScale="90000"/>
          </a:bodyPr>
          <a:lstStyle/>
          <a:p>
            <a:r>
              <a:rPr lang="en-US" dirty="0"/>
              <a:t>tank outlet  sanitary T, with “a base T”</a:t>
            </a:r>
            <a:br>
              <a:rPr lang="en-US" dirty="0"/>
            </a:br>
            <a:r>
              <a:rPr lang="en-US" sz="2800" dirty="0"/>
              <a:t>This helps to keep air bubbles from carrying solids up and out.</a:t>
            </a:r>
            <a:endParaRPr lang="en-US" dirty="0"/>
          </a:p>
        </p:txBody>
      </p:sp>
      <p:pic>
        <p:nvPicPr>
          <p:cNvPr id="5" name="Content Placeholder 4">
            <a:extLst>
              <a:ext uri="{FF2B5EF4-FFF2-40B4-BE49-F238E27FC236}">
                <a16:creationId xmlns:a16="http://schemas.microsoft.com/office/drawing/2014/main" id="{4AC9B610-CF0A-44AB-9D1A-89624A93E71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33765" y="2341199"/>
            <a:ext cx="5921639" cy="4441229"/>
          </a:xfrm>
        </p:spPr>
      </p:pic>
    </p:spTree>
    <p:extLst>
      <p:ext uri="{BB962C8B-B14F-4D97-AF65-F5344CB8AC3E}">
        <p14:creationId xmlns:p14="http://schemas.microsoft.com/office/powerpoint/2010/main" val="292876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483433" y="3429000"/>
            <a:ext cx="210244"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6541" y="5341657"/>
            <a:ext cx="3337866" cy="369322"/>
          </a:xfrm>
          <a:prstGeom prst="rect">
            <a:avLst/>
          </a:prstGeom>
          <a:noFill/>
          <a:ln w="9525">
            <a:noFill/>
            <a:miter lim="800000"/>
            <a:headEnd/>
            <a:tailEnd/>
          </a:ln>
        </p:spPr>
        <p:txBody>
          <a:bodyPr wrap="square" lIns="91431" tIns="45715" rIns="91431" bIns="45715">
            <a:spAutoFit/>
          </a:bodyPr>
          <a:lstStyle/>
          <a:p>
            <a:r>
              <a:rPr lang="en-US" dirty="0"/>
              <a:t>Trash trap /  treatment tank</a:t>
            </a:r>
          </a:p>
        </p:txBody>
      </p:sp>
      <p:sp>
        <p:nvSpPr>
          <p:cNvPr id="3083" name="Line 11"/>
          <p:cNvSpPr>
            <a:spLocks noChangeShapeType="1"/>
          </p:cNvSpPr>
          <p:nvPr/>
        </p:nvSpPr>
        <p:spPr bwMode="auto">
          <a:xfrm>
            <a:off x="2879674" y="4111630"/>
            <a:ext cx="854125" cy="317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71600" y="4191000"/>
            <a:ext cx="862200"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781800" y="5562600"/>
            <a:ext cx="946459" cy="369322"/>
          </a:xfrm>
          <a:prstGeom prst="rect">
            <a:avLst/>
          </a:prstGeom>
          <a:noFill/>
          <a:ln w="9525">
            <a:noFill/>
            <a:miter lim="800000"/>
            <a:headEnd/>
            <a:tailEnd/>
          </a:ln>
        </p:spPr>
        <p:txBody>
          <a:bodyPr wrap="none" lIns="91431" tIns="45715" rIns="91431" bIns="45715">
            <a:spAutoFit/>
          </a:bodyPr>
          <a:lstStyle/>
          <a:p>
            <a:r>
              <a:rPr lang="en-US" dirty="0"/>
              <a:t>Lift tank</a:t>
            </a:r>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6248399" y="3886200"/>
            <a:ext cx="569910"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flipH="1">
            <a:off x="1163241" y="4038600"/>
            <a:ext cx="7960" cy="301625"/>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91" name="Line 27"/>
          <p:cNvSpPr>
            <a:spLocks noChangeShapeType="1"/>
          </p:cNvSpPr>
          <p:nvPr/>
        </p:nvSpPr>
        <p:spPr bwMode="auto">
          <a:xfrm>
            <a:off x="3741872" y="4111630"/>
            <a:ext cx="2201728" cy="3170"/>
          </a:xfrm>
          <a:prstGeom prst="line">
            <a:avLst/>
          </a:prstGeom>
          <a:noFill/>
          <a:ln w="9525">
            <a:solidFill>
              <a:schemeClr val="tx1"/>
            </a:solidFill>
            <a:round/>
            <a:headEnd/>
            <a:tailEnd/>
          </a:ln>
        </p:spPr>
        <p:txBody>
          <a:bodyPr/>
          <a:lstStyle/>
          <a:p>
            <a:endParaRPr lang="en-US" dirty="0"/>
          </a:p>
        </p:txBody>
      </p:sp>
      <p:sp>
        <p:nvSpPr>
          <p:cNvPr id="85" name="Rectangle 84"/>
          <p:cNvSpPr/>
          <p:nvPr/>
        </p:nvSpPr>
        <p:spPr>
          <a:xfrm>
            <a:off x="2037950" y="4111630"/>
            <a:ext cx="705250" cy="612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190056" y="3262312"/>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flipV="1">
            <a:off x="1825559" y="4124323"/>
            <a:ext cx="225131" cy="1588"/>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a:off x="1828800" y="4038600"/>
            <a:ext cx="0" cy="914400"/>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600" y="3467100"/>
            <a:ext cx="0" cy="419100"/>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2304356" y="3695700"/>
            <a:ext cx="210244" cy="38100"/>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a:off x="2304357" y="3467100"/>
            <a:ext cx="0" cy="228600"/>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a:off x="2054125" y="4724401"/>
            <a:ext cx="1"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flipH="1">
            <a:off x="2162090" y="4724400"/>
            <a:ext cx="9609"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
        <p:nvSpPr>
          <p:cNvPr id="80" name="Rectangle 79"/>
          <p:cNvSpPr/>
          <p:nvPr/>
        </p:nvSpPr>
        <p:spPr>
          <a:xfrm>
            <a:off x="791203" y="389167"/>
            <a:ext cx="8077200" cy="1261884"/>
          </a:xfrm>
          <a:prstGeom prst="rect">
            <a:avLst/>
          </a:prstGeom>
        </p:spPr>
        <p:txBody>
          <a:bodyPr wrap="square">
            <a:spAutoFit/>
          </a:bodyPr>
          <a:lstStyle/>
          <a:p>
            <a:r>
              <a:rPr lang="en-US" sz="2800" dirty="0"/>
              <a:t>After the sanitary “T” the effluent then passes thru the UV light before entering the lift tank.  </a:t>
            </a:r>
          </a:p>
          <a:p>
            <a:endParaRPr lang="en-US" sz="2000" dirty="0"/>
          </a:p>
        </p:txBody>
      </p:sp>
      <p:cxnSp>
        <p:nvCxnSpPr>
          <p:cNvPr id="83" name="Straight Arrow Connector 82"/>
          <p:cNvCxnSpPr/>
          <p:nvPr/>
        </p:nvCxnSpPr>
        <p:spPr>
          <a:xfrm>
            <a:off x="3886200" y="3886200"/>
            <a:ext cx="990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 Box 40"/>
          <p:cNvSpPr txBox="1">
            <a:spLocks noChangeArrowheads="1"/>
          </p:cNvSpPr>
          <p:nvPr/>
        </p:nvSpPr>
        <p:spPr bwMode="auto">
          <a:xfrm>
            <a:off x="3810000" y="4343400"/>
            <a:ext cx="1366190" cy="646321"/>
          </a:xfrm>
          <a:prstGeom prst="rect">
            <a:avLst/>
          </a:prstGeom>
          <a:noFill/>
          <a:ln w="9525">
            <a:noFill/>
            <a:miter lim="800000"/>
            <a:headEnd/>
            <a:tailEnd/>
          </a:ln>
        </p:spPr>
        <p:txBody>
          <a:bodyPr wrap="none" lIns="91431" tIns="45715" rIns="91431" bIns="45715">
            <a:spAutoFit/>
          </a:bodyPr>
          <a:lstStyle/>
          <a:p>
            <a:r>
              <a:rPr lang="en-US" dirty="0"/>
              <a:t>Gravity flow </a:t>
            </a:r>
          </a:p>
          <a:p>
            <a:r>
              <a:rPr lang="en-US" dirty="0"/>
              <a:t>to lift tank</a:t>
            </a:r>
          </a:p>
        </p:txBody>
      </p:sp>
      <p:sp>
        <p:nvSpPr>
          <p:cNvPr id="81" name="Line 27"/>
          <p:cNvSpPr>
            <a:spLocks noChangeShapeType="1"/>
          </p:cNvSpPr>
          <p:nvPr/>
        </p:nvSpPr>
        <p:spPr bwMode="auto">
          <a:xfrm>
            <a:off x="5943600" y="4114800"/>
            <a:ext cx="152400" cy="0"/>
          </a:xfrm>
          <a:prstGeom prst="line">
            <a:avLst/>
          </a:prstGeom>
          <a:noFill/>
          <a:ln w="9525">
            <a:solidFill>
              <a:schemeClr val="tx1"/>
            </a:solidFill>
            <a:round/>
            <a:headEnd/>
            <a:tailEnd/>
          </a:ln>
        </p:spPr>
        <p:txBody>
          <a:bodyPr/>
          <a:lstStyle/>
          <a:p>
            <a:endParaRPr lang="en-US" dirty="0"/>
          </a:p>
        </p:txBody>
      </p:sp>
      <p:sp>
        <p:nvSpPr>
          <p:cNvPr id="87" name="Line 27"/>
          <p:cNvSpPr>
            <a:spLocks noChangeShapeType="1"/>
          </p:cNvSpPr>
          <p:nvPr/>
        </p:nvSpPr>
        <p:spPr bwMode="auto">
          <a:xfrm>
            <a:off x="5943600" y="4191000"/>
            <a:ext cx="152400" cy="0"/>
          </a:xfrm>
          <a:prstGeom prst="line">
            <a:avLst/>
          </a:prstGeom>
          <a:noFill/>
          <a:ln w="9525">
            <a:solidFill>
              <a:schemeClr val="tx1"/>
            </a:solidFill>
            <a:round/>
            <a:headEnd/>
            <a:tailEnd/>
          </a:ln>
        </p:spPr>
        <p:txBody>
          <a:bodyPr/>
          <a:lstStyle/>
          <a:p>
            <a:endParaRPr lang="en-US" dirty="0"/>
          </a:p>
        </p:txBody>
      </p:sp>
      <p:sp>
        <p:nvSpPr>
          <p:cNvPr id="88" name="Line 27"/>
          <p:cNvSpPr>
            <a:spLocks noChangeShapeType="1"/>
          </p:cNvSpPr>
          <p:nvPr/>
        </p:nvSpPr>
        <p:spPr bwMode="auto">
          <a:xfrm>
            <a:off x="6096000" y="4191000"/>
            <a:ext cx="0" cy="228600"/>
          </a:xfrm>
          <a:prstGeom prst="line">
            <a:avLst/>
          </a:prstGeom>
          <a:noFill/>
          <a:ln w="9525">
            <a:solidFill>
              <a:schemeClr val="tx1"/>
            </a:solidFill>
            <a:round/>
            <a:headEnd/>
            <a:tailEnd/>
          </a:ln>
        </p:spPr>
        <p:txBody>
          <a:bodyPr/>
          <a:lstStyle/>
          <a:p>
            <a:endParaRPr lang="en-US" dirty="0"/>
          </a:p>
        </p:txBody>
      </p:sp>
      <p:sp>
        <p:nvSpPr>
          <p:cNvPr id="90" name="Line 27"/>
          <p:cNvSpPr>
            <a:spLocks noChangeShapeType="1"/>
          </p:cNvSpPr>
          <p:nvPr/>
        </p:nvSpPr>
        <p:spPr bwMode="auto">
          <a:xfrm>
            <a:off x="6172200" y="4191000"/>
            <a:ext cx="0" cy="228600"/>
          </a:xfrm>
          <a:prstGeom prst="line">
            <a:avLst/>
          </a:prstGeom>
          <a:noFill/>
          <a:ln w="9525">
            <a:solidFill>
              <a:schemeClr val="tx1"/>
            </a:solidFill>
            <a:round/>
            <a:headEnd/>
            <a:tailEnd/>
          </a:ln>
        </p:spPr>
        <p:txBody>
          <a:bodyPr/>
          <a:lstStyle/>
          <a:p>
            <a:endParaRPr lang="en-US" dirty="0"/>
          </a:p>
        </p:txBody>
      </p:sp>
      <p:sp>
        <p:nvSpPr>
          <p:cNvPr id="92" name="Line 27"/>
          <p:cNvSpPr>
            <a:spLocks noChangeShapeType="1"/>
          </p:cNvSpPr>
          <p:nvPr/>
        </p:nvSpPr>
        <p:spPr bwMode="auto">
          <a:xfrm flipV="1">
            <a:off x="6096000" y="3962400"/>
            <a:ext cx="0" cy="152400"/>
          </a:xfrm>
          <a:prstGeom prst="line">
            <a:avLst/>
          </a:prstGeom>
          <a:noFill/>
          <a:ln w="9525">
            <a:solidFill>
              <a:schemeClr val="tx1"/>
            </a:solidFill>
            <a:round/>
            <a:headEnd/>
            <a:tailEnd/>
          </a:ln>
        </p:spPr>
        <p:txBody>
          <a:bodyPr/>
          <a:lstStyle/>
          <a:p>
            <a:endParaRPr lang="en-US" dirty="0"/>
          </a:p>
        </p:txBody>
      </p:sp>
      <p:sp>
        <p:nvSpPr>
          <p:cNvPr id="93" name="Line 27"/>
          <p:cNvSpPr>
            <a:spLocks noChangeShapeType="1"/>
          </p:cNvSpPr>
          <p:nvPr/>
        </p:nvSpPr>
        <p:spPr bwMode="auto">
          <a:xfrm flipV="1">
            <a:off x="6096000" y="4419600"/>
            <a:ext cx="76200" cy="0"/>
          </a:xfrm>
          <a:prstGeom prst="line">
            <a:avLst/>
          </a:prstGeom>
          <a:noFill/>
          <a:ln w="9525">
            <a:solidFill>
              <a:schemeClr val="tx1"/>
            </a:solidFill>
            <a:round/>
            <a:headEnd/>
            <a:tailEnd/>
          </a:ln>
        </p:spPr>
        <p:txBody>
          <a:bodyPr/>
          <a:lstStyle/>
          <a:p>
            <a:endParaRPr lang="en-US" dirty="0"/>
          </a:p>
        </p:txBody>
      </p:sp>
      <p:sp>
        <p:nvSpPr>
          <p:cNvPr id="98" name="Line 27"/>
          <p:cNvSpPr>
            <a:spLocks noChangeShapeType="1"/>
          </p:cNvSpPr>
          <p:nvPr/>
        </p:nvSpPr>
        <p:spPr bwMode="auto">
          <a:xfrm flipV="1">
            <a:off x="6172200" y="3962400"/>
            <a:ext cx="0" cy="152400"/>
          </a:xfrm>
          <a:prstGeom prst="line">
            <a:avLst/>
          </a:prstGeom>
          <a:noFill/>
          <a:ln w="9525">
            <a:solidFill>
              <a:schemeClr val="tx1"/>
            </a:solidFill>
            <a:round/>
            <a:headEnd/>
            <a:tailEnd/>
          </a:ln>
        </p:spPr>
        <p:txBody>
          <a:bodyPr/>
          <a:lstStyle/>
          <a:p>
            <a:endParaRPr lang="en-US" dirty="0"/>
          </a:p>
        </p:txBody>
      </p:sp>
      <p:sp>
        <p:nvSpPr>
          <p:cNvPr id="100" name="Line 27"/>
          <p:cNvSpPr>
            <a:spLocks noChangeShapeType="1"/>
          </p:cNvSpPr>
          <p:nvPr/>
        </p:nvSpPr>
        <p:spPr bwMode="auto">
          <a:xfrm>
            <a:off x="6172200" y="4191000"/>
            <a:ext cx="76200" cy="0"/>
          </a:xfrm>
          <a:prstGeom prst="line">
            <a:avLst/>
          </a:prstGeom>
          <a:noFill/>
          <a:ln w="9525">
            <a:solidFill>
              <a:schemeClr val="tx1"/>
            </a:solidFill>
            <a:round/>
            <a:headEnd/>
            <a:tailEnd/>
          </a:ln>
        </p:spPr>
        <p:txBody>
          <a:bodyPr/>
          <a:lstStyle/>
          <a:p>
            <a:endParaRPr lang="en-US" dirty="0"/>
          </a:p>
        </p:txBody>
      </p:sp>
      <p:sp>
        <p:nvSpPr>
          <p:cNvPr id="101" name="Line 27"/>
          <p:cNvSpPr>
            <a:spLocks noChangeShapeType="1"/>
          </p:cNvSpPr>
          <p:nvPr/>
        </p:nvSpPr>
        <p:spPr bwMode="auto">
          <a:xfrm flipH="1">
            <a:off x="6172200" y="4114800"/>
            <a:ext cx="76200" cy="0"/>
          </a:xfrm>
          <a:prstGeom prst="line">
            <a:avLst/>
          </a:prstGeom>
          <a:noFill/>
          <a:ln w="9525">
            <a:solidFill>
              <a:schemeClr val="tx1"/>
            </a:solidFill>
            <a:round/>
            <a:headEnd/>
            <a:tailEnd/>
          </a:ln>
        </p:spPr>
        <p:txBody>
          <a:bodyPr/>
          <a:lstStyle/>
          <a:p>
            <a:endParaRPr lang="en-US" dirty="0"/>
          </a:p>
        </p:txBody>
      </p:sp>
      <p:sp>
        <p:nvSpPr>
          <p:cNvPr id="103" name="Line 27"/>
          <p:cNvSpPr>
            <a:spLocks noChangeShapeType="1"/>
          </p:cNvSpPr>
          <p:nvPr/>
        </p:nvSpPr>
        <p:spPr bwMode="auto">
          <a:xfrm>
            <a:off x="6248400" y="3429000"/>
            <a:ext cx="0" cy="457200"/>
          </a:xfrm>
          <a:prstGeom prst="line">
            <a:avLst/>
          </a:prstGeom>
          <a:noFill/>
          <a:ln w="9525">
            <a:solidFill>
              <a:schemeClr val="tx1"/>
            </a:solidFill>
            <a:round/>
            <a:headEnd/>
            <a:tailEnd/>
          </a:ln>
        </p:spPr>
        <p:txBody>
          <a:bodyPr/>
          <a:lstStyle/>
          <a:p>
            <a:endParaRPr lang="en-US" dirty="0"/>
          </a:p>
        </p:txBody>
      </p:sp>
      <p:sp>
        <p:nvSpPr>
          <p:cNvPr id="106" name="Line 27"/>
          <p:cNvSpPr>
            <a:spLocks noChangeShapeType="1"/>
          </p:cNvSpPr>
          <p:nvPr/>
        </p:nvSpPr>
        <p:spPr bwMode="auto">
          <a:xfrm flipH="1" flipV="1">
            <a:off x="6019800" y="3429000"/>
            <a:ext cx="0" cy="457200"/>
          </a:xfrm>
          <a:prstGeom prst="line">
            <a:avLst/>
          </a:prstGeom>
          <a:noFill/>
          <a:ln w="9525">
            <a:solidFill>
              <a:schemeClr val="tx1"/>
            </a:solidFill>
            <a:round/>
            <a:headEnd/>
            <a:tailEnd/>
          </a:ln>
        </p:spPr>
        <p:txBody>
          <a:bodyPr/>
          <a:lstStyle/>
          <a:p>
            <a:endParaRPr lang="en-US" dirty="0"/>
          </a:p>
        </p:txBody>
      </p:sp>
      <p:sp>
        <p:nvSpPr>
          <p:cNvPr id="107" name="Line 27"/>
          <p:cNvSpPr>
            <a:spLocks noChangeShapeType="1"/>
          </p:cNvSpPr>
          <p:nvPr/>
        </p:nvSpPr>
        <p:spPr bwMode="auto">
          <a:xfrm>
            <a:off x="5943600" y="3886200"/>
            <a:ext cx="76200" cy="0"/>
          </a:xfrm>
          <a:prstGeom prst="line">
            <a:avLst/>
          </a:prstGeom>
          <a:noFill/>
          <a:ln w="9525">
            <a:solidFill>
              <a:schemeClr val="tx1"/>
            </a:solidFill>
            <a:round/>
            <a:headEnd/>
            <a:tailEnd/>
          </a:ln>
        </p:spPr>
        <p:txBody>
          <a:bodyPr/>
          <a:lstStyle/>
          <a:p>
            <a:endParaRPr lang="en-US" dirty="0"/>
          </a:p>
        </p:txBody>
      </p:sp>
      <p:sp>
        <p:nvSpPr>
          <p:cNvPr id="117" name="Text Box 40"/>
          <p:cNvSpPr txBox="1">
            <a:spLocks noChangeArrowheads="1"/>
          </p:cNvSpPr>
          <p:nvPr/>
        </p:nvSpPr>
        <p:spPr bwMode="auto">
          <a:xfrm>
            <a:off x="5638800" y="5257800"/>
            <a:ext cx="812127" cy="369322"/>
          </a:xfrm>
          <a:prstGeom prst="rect">
            <a:avLst/>
          </a:prstGeom>
          <a:noFill/>
          <a:ln w="9525">
            <a:noFill/>
            <a:miter lim="800000"/>
            <a:headEnd/>
            <a:tailEnd/>
          </a:ln>
        </p:spPr>
        <p:txBody>
          <a:bodyPr wrap="none" lIns="91431" tIns="45715" rIns="91431" bIns="45715">
            <a:spAutoFit/>
          </a:bodyPr>
          <a:lstStyle/>
          <a:p>
            <a:r>
              <a:rPr lang="en-US" dirty="0"/>
              <a:t>UV </a:t>
            </a:r>
            <a:r>
              <a:rPr lang="en-US" dirty="0" err="1"/>
              <a:t>lite</a:t>
            </a:r>
            <a:endParaRPr lang="en-US" dirty="0"/>
          </a:p>
        </p:txBody>
      </p:sp>
      <p:sp>
        <p:nvSpPr>
          <p:cNvPr id="123" name="Rectangle 122"/>
          <p:cNvSpPr/>
          <p:nvPr/>
        </p:nvSpPr>
        <p:spPr>
          <a:xfrm>
            <a:off x="6096000" y="39624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ine 41">
            <a:extLst>
              <a:ext uri="{FF2B5EF4-FFF2-40B4-BE49-F238E27FC236}">
                <a16:creationId xmlns:a16="http://schemas.microsoft.com/office/drawing/2014/main" id="{6740EEA9-5AB3-4EAD-8C88-63F3BBFCB5FD}"/>
              </a:ext>
            </a:extLst>
          </p:cNvPr>
          <p:cNvSpPr>
            <a:spLocks noChangeShapeType="1"/>
          </p:cNvSpPr>
          <p:nvPr/>
        </p:nvSpPr>
        <p:spPr bwMode="auto">
          <a:xfrm flipV="1">
            <a:off x="1844634" y="4178299"/>
            <a:ext cx="225131" cy="1588"/>
          </a:xfrm>
          <a:prstGeom prst="line">
            <a:avLst/>
          </a:prstGeom>
          <a:noFill/>
          <a:ln w="9525">
            <a:solidFill>
              <a:schemeClr val="tx1"/>
            </a:solidFill>
            <a:round/>
            <a:headEnd/>
            <a:tailEnd/>
          </a:ln>
        </p:spPr>
        <p:txBody>
          <a:bodyPr/>
          <a:lstStyle/>
          <a:p>
            <a:endParaRPr lang="en-US" dirty="0"/>
          </a:p>
        </p:txBody>
      </p:sp>
      <p:sp>
        <p:nvSpPr>
          <p:cNvPr id="89" name="Line 81">
            <a:extLst>
              <a:ext uri="{FF2B5EF4-FFF2-40B4-BE49-F238E27FC236}">
                <a16:creationId xmlns:a16="http://schemas.microsoft.com/office/drawing/2014/main" id="{11585AF9-0822-4218-B56A-CE47B3243BBA}"/>
              </a:ext>
            </a:extLst>
          </p:cNvPr>
          <p:cNvSpPr>
            <a:spLocks noChangeShapeType="1"/>
          </p:cNvSpPr>
          <p:nvPr/>
        </p:nvSpPr>
        <p:spPr bwMode="auto">
          <a:xfrm>
            <a:off x="2819399" y="4067175"/>
            <a:ext cx="8166" cy="371490"/>
          </a:xfrm>
          <a:prstGeom prst="line">
            <a:avLst/>
          </a:prstGeom>
          <a:noFill/>
          <a:ln w="9525">
            <a:solidFill>
              <a:schemeClr val="tx1"/>
            </a:solidFill>
            <a:round/>
            <a:headEnd/>
            <a:tailEnd/>
          </a:ln>
        </p:spPr>
        <p:txBody>
          <a:bodyPr/>
          <a:lstStyle/>
          <a:p>
            <a:endParaRPr lang="en-US" dirty="0"/>
          </a:p>
        </p:txBody>
      </p:sp>
      <p:sp>
        <p:nvSpPr>
          <p:cNvPr id="94" name="Line 81">
            <a:extLst>
              <a:ext uri="{FF2B5EF4-FFF2-40B4-BE49-F238E27FC236}">
                <a16:creationId xmlns:a16="http://schemas.microsoft.com/office/drawing/2014/main" id="{BC658D04-4E29-4BA8-AFEF-CE907735BC80}"/>
              </a:ext>
            </a:extLst>
          </p:cNvPr>
          <p:cNvSpPr>
            <a:spLocks noChangeShapeType="1"/>
          </p:cNvSpPr>
          <p:nvPr/>
        </p:nvSpPr>
        <p:spPr bwMode="auto">
          <a:xfrm flipH="1">
            <a:off x="1764454" y="4054475"/>
            <a:ext cx="7960" cy="301625"/>
          </a:xfrm>
          <a:prstGeom prst="line">
            <a:avLst/>
          </a:prstGeom>
          <a:noFill/>
          <a:ln w="9525">
            <a:solidFill>
              <a:schemeClr val="tx1"/>
            </a:solidFill>
            <a:round/>
            <a:headEnd/>
            <a:tailEnd/>
          </a:ln>
        </p:spPr>
        <p:txBody>
          <a:bodyPr/>
          <a:lstStyle/>
          <a:p>
            <a:endParaRPr lang="en-US" dirty="0"/>
          </a:p>
        </p:txBody>
      </p:sp>
      <p:sp>
        <p:nvSpPr>
          <p:cNvPr id="95" name="Line 8">
            <a:extLst>
              <a:ext uri="{FF2B5EF4-FFF2-40B4-BE49-F238E27FC236}">
                <a16:creationId xmlns:a16="http://schemas.microsoft.com/office/drawing/2014/main" id="{7CD6D45F-41DD-4B6D-B231-7FC2C12213D8}"/>
              </a:ext>
            </a:extLst>
          </p:cNvPr>
          <p:cNvSpPr>
            <a:spLocks noChangeShapeType="1"/>
          </p:cNvSpPr>
          <p:nvPr/>
        </p:nvSpPr>
        <p:spPr bwMode="auto">
          <a:xfrm flipH="1" flipV="1">
            <a:off x="1965239" y="3883029"/>
            <a:ext cx="549360" cy="3169"/>
          </a:xfrm>
          <a:prstGeom prst="line">
            <a:avLst/>
          </a:prstGeom>
          <a:noFill/>
          <a:ln w="9525">
            <a:solidFill>
              <a:schemeClr val="tx1"/>
            </a:solidFill>
            <a:round/>
            <a:headEnd/>
            <a:tailEnd/>
          </a:ln>
        </p:spPr>
        <p:txBody>
          <a:bodyPr/>
          <a:lstStyle/>
          <a:p>
            <a:endParaRPr lang="en-US" dirty="0"/>
          </a:p>
        </p:txBody>
      </p:sp>
      <p:sp>
        <p:nvSpPr>
          <p:cNvPr id="99" name="Line 8">
            <a:extLst>
              <a:ext uri="{FF2B5EF4-FFF2-40B4-BE49-F238E27FC236}">
                <a16:creationId xmlns:a16="http://schemas.microsoft.com/office/drawing/2014/main" id="{BD1D9974-04DF-43D4-9218-D5C3503FAF8F}"/>
              </a:ext>
            </a:extLst>
          </p:cNvPr>
          <p:cNvSpPr>
            <a:spLocks noChangeShapeType="1"/>
          </p:cNvSpPr>
          <p:nvPr/>
        </p:nvSpPr>
        <p:spPr bwMode="auto">
          <a:xfrm flipV="1">
            <a:off x="1965239" y="3425829"/>
            <a:ext cx="0" cy="45720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71611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5059363"/>
          </a:xfrm>
        </p:spPr>
        <p:txBody>
          <a:bodyPr>
            <a:normAutofit fontScale="92500" lnSpcReduction="10000"/>
          </a:bodyPr>
          <a:lstStyle/>
          <a:p>
            <a:pPr marL="0" indent="0">
              <a:spcBef>
                <a:spcPts val="0"/>
              </a:spcBef>
              <a:buNone/>
            </a:pPr>
            <a:r>
              <a:rPr lang="en-US" sz="2000" dirty="0"/>
              <a:t>To meet MN treatment level “A” requirements, the </a:t>
            </a:r>
            <a:r>
              <a:rPr lang="en-US" sz="2000" dirty="0" err="1"/>
              <a:t>Ecopod</a:t>
            </a:r>
            <a:r>
              <a:rPr lang="en-US" sz="2000" dirty="0"/>
              <a:t> must be followed with a UV light.   </a:t>
            </a:r>
          </a:p>
          <a:p>
            <a:pPr marL="0" indent="0">
              <a:spcBef>
                <a:spcPts val="0"/>
              </a:spcBef>
              <a:buNone/>
            </a:pPr>
            <a:endParaRPr lang="en-US" sz="2000" dirty="0"/>
          </a:p>
          <a:p>
            <a:pPr marL="0" indent="0">
              <a:spcBef>
                <a:spcPts val="0"/>
              </a:spcBef>
              <a:buNone/>
            </a:pPr>
            <a:r>
              <a:rPr lang="en-US" sz="2000" dirty="0"/>
              <a:t>The UV light is required to be inspected and cleaned twice a year.  </a:t>
            </a:r>
          </a:p>
          <a:p>
            <a:pPr marL="0" indent="0">
              <a:spcBef>
                <a:spcPts val="0"/>
              </a:spcBef>
              <a:buNone/>
            </a:pPr>
            <a:r>
              <a:rPr lang="en-US" sz="2000" dirty="0"/>
              <a:t>The bulb is recommended to be replaced every 2 years.</a:t>
            </a:r>
          </a:p>
          <a:p>
            <a:pPr marL="0" indent="0">
              <a:spcBef>
                <a:spcPts val="0"/>
              </a:spcBef>
              <a:buNone/>
            </a:pPr>
            <a:endParaRPr lang="en-US" sz="2000" dirty="0"/>
          </a:p>
          <a:p>
            <a:pPr marL="0" indent="0">
              <a:spcBef>
                <a:spcPts val="0"/>
              </a:spcBef>
              <a:buNone/>
            </a:pPr>
            <a:r>
              <a:rPr lang="en-US" sz="2000" dirty="0"/>
              <a:t>MN7080 does not require lab sampling on any registered Type IV pretreatment system, but some local operating permits may require at least a fecal test to confirm treatment is occurring as intended.  </a:t>
            </a:r>
          </a:p>
          <a:p>
            <a:pPr marL="0" indent="0">
              <a:spcBef>
                <a:spcPts val="0"/>
              </a:spcBef>
              <a:buNone/>
            </a:pPr>
            <a:r>
              <a:rPr lang="en-US" sz="2000" dirty="0"/>
              <a:t>Check with your local unit of </a:t>
            </a:r>
          </a:p>
          <a:p>
            <a:pPr marL="0" indent="0">
              <a:spcBef>
                <a:spcPts val="0"/>
              </a:spcBef>
              <a:buNone/>
            </a:pPr>
            <a:r>
              <a:rPr lang="en-US" sz="2000" dirty="0"/>
              <a:t>government for their specific </a:t>
            </a:r>
          </a:p>
          <a:p>
            <a:pPr marL="0" indent="0">
              <a:spcBef>
                <a:spcPts val="0"/>
              </a:spcBef>
              <a:buNone/>
            </a:pPr>
            <a:r>
              <a:rPr lang="en-US" sz="2000" dirty="0"/>
              <a:t>requirements. </a:t>
            </a:r>
          </a:p>
          <a:p>
            <a:pPr marL="0" indent="0">
              <a:spcBef>
                <a:spcPts val="0"/>
              </a:spcBef>
              <a:buNone/>
            </a:pPr>
            <a:endParaRPr lang="en-US" sz="2000" dirty="0"/>
          </a:p>
          <a:p>
            <a:pPr marL="0" indent="0">
              <a:spcBef>
                <a:spcPts val="0"/>
              </a:spcBef>
              <a:buNone/>
            </a:pPr>
            <a:endParaRPr lang="en-US" sz="2000" dirty="0"/>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marL="0" indent="0">
              <a:lnSpc>
                <a:spcPct val="120000"/>
              </a:lnSpc>
              <a:spcBef>
                <a:spcPts val="0"/>
              </a:spcBef>
              <a:buNone/>
            </a:pPr>
            <a:r>
              <a:rPr lang="en-US" sz="2000" dirty="0"/>
              <a:t>		</a:t>
            </a:r>
            <a:r>
              <a:rPr lang="en-US" sz="2000" dirty="0" err="1"/>
              <a:t>Salcor</a:t>
            </a:r>
            <a:r>
              <a:rPr lang="en-US" sz="2000" dirty="0"/>
              <a:t> UV </a:t>
            </a:r>
            <a:r>
              <a:rPr lang="en-US" sz="2000" dirty="0" err="1"/>
              <a:t>lite</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5143500" y="2834481"/>
            <a:ext cx="3429000" cy="421277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638800"/>
          </a:xfrm>
        </p:spPr>
        <p:txBody>
          <a:bodyPr>
            <a:noAutofit/>
          </a:bodyPr>
          <a:lstStyle/>
          <a:p>
            <a:pPr marL="0" indent="0" algn="ctr">
              <a:spcBef>
                <a:spcPts val="0"/>
              </a:spcBef>
              <a:buNone/>
            </a:pPr>
            <a:r>
              <a:rPr lang="en-US" sz="2000" b="1" dirty="0"/>
              <a:t>Typical beneficial applications</a:t>
            </a:r>
            <a:endParaRPr lang="en-US" sz="2000" dirty="0"/>
          </a:p>
          <a:p>
            <a:pPr marL="0" indent="0">
              <a:spcBef>
                <a:spcPts val="0"/>
              </a:spcBef>
              <a:buNone/>
            </a:pPr>
            <a:endParaRPr lang="en-US" sz="2000" dirty="0"/>
          </a:p>
          <a:p>
            <a:pPr marL="0" indent="0">
              <a:spcBef>
                <a:spcPts val="0"/>
              </a:spcBef>
              <a:buNone/>
            </a:pPr>
            <a:r>
              <a:rPr lang="en-US" sz="2000" dirty="0"/>
              <a:t>Often a small lake lot does not have room for a standard system or even a down sized type III mound.</a:t>
            </a:r>
          </a:p>
          <a:p>
            <a:pPr marL="0" indent="0">
              <a:spcBef>
                <a:spcPts val="0"/>
              </a:spcBef>
              <a:buNone/>
            </a:pPr>
            <a:r>
              <a:rPr lang="en-US" sz="2000" dirty="0"/>
              <a:t>In this situation you may have around 18” to SHWT.  </a:t>
            </a:r>
          </a:p>
          <a:p>
            <a:pPr marL="0" indent="0">
              <a:spcBef>
                <a:spcPts val="0"/>
              </a:spcBef>
              <a:buNone/>
            </a:pPr>
            <a:r>
              <a:rPr lang="en-US" sz="2000" dirty="0"/>
              <a:t>With a level “A” pretreatment system you can eliminate the need for a mound  and reduce the size of the required </a:t>
            </a:r>
            <a:r>
              <a:rPr lang="en-US" sz="2000" dirty="0" err="1"/>
              <a:t>drainfield</a:t>
            </a:r>
            <a:r>
              <a:rPr lang="en-US" sz="2000" dirty="0"/>
              <a:t> footprint.</a:t>
            </a:r>
          </a:p>
          <a:p>
            <a:pPr marL="0" indent="0">
              <a:spcBef>
                <a:spcPts val="0"/>
              </a:spcBef>
              <a:buNone/>
            </a:pPr>
            <a:endParaRPr lang="en-US" sz="2000" dirty="0"/>
          </a:p>
          <a:p>
            <a:pPr marL="0" indent="0">
              <a:spcBef>
                <a:spcPts val="0"/>
              </a:spcBef>
              <a:buNone/>
            </a:pPr>
            <a:r>
              <a:rPr lang="en-US" sz="2000" dirty="0"/>
              <a:t>With 12” of soil for treatment and roughly 6” of distribution rock, the top of rock elevation is basically back to grade.  When the additional 12” of  cover above grade is blended into the existing grade, you often can’t tell where the </a:t>
            </a:r>
            <a:r>
              <a:rPr lang="en-US" sz="2000" dirty="0" err="1"/>
              <a:t>drainfield</a:t>
            </a:r>
            <a:r>
              <a:rPr lang="en-US" sz="2000" dirty="0"/>
              <a:t> is.  This can be achieved with a pressure bed or using pressure trenches installed down a slope.</a:t>
            </a:r>
          </a:p>
          <a:p>
            <a:pPr marL="0" indent="0">
              <a:spcBef>
                <a:spcPts val="0"/>
              </a:spcBef>
              <a:buNone/>
            </a:pPr>
            <a:r>
              <a:rPr lang="en-US" sz="2000" dirty="0"/>
              <a:t>With the </a:t>
            </a:r>
            <a:r>
              <a:rPr lang="en-US" sz="2000" dirty="0" err="1"/>
              <a:t>Ecopod</a:t>
            </a:r>
            <a:r>
              <a:rPr lang="en-US" sz="2000" dirty="0"/>
              <a:t> unit inside the septic tank, this and the lift tank do not require a lot of yard space.  Since these components are at or below grade, the owners often landscape around the lids and blower housing.</a:t>
            </a:r>
          </a:p>
          <a:p>
            <a:pPr marL="0" indent="0">
              <a:spcBef>
                <a:spcPts val="0"/>
              </a:spcBef>
              <a:buNone/>
            </a:pPr>
            <a:r>
              <a:rPr lang="en-US" sz="2000" dirty="0"/>
              <a:t>The end result is a minimal impact to the yard which is quite a contrast to putting in a 3’ high (minimum) finished grade mound.</a:t>
            </a:r>
          </a:p>
          <a:p>
            <a:pPr marL="0" indent="0">
              <a:spcBef>
                <a:spcPts val="0"/>
              </a:spcBef>
              <a:buNone/>
            </a:pPr>
            <a:endParaRPr lang="en-US" sz="2000" dirty="0"/>
          </a:p>
          <a:p>
            <a:pPr marL="0" indent="0">
              <a:spcBef>
                <a:spcPts val="0"/>
              </a:spcBef>
              <a:buNone/>
            </a:pPr>
            <a:r>
              <a:rPr lang="en-US" sz="2000" dirty="0"/>
              <a:t>If you have room for a couple tanks and a small </a:t>
            </a:r>
            <a:r>
              <a:rPr lang="en-US" sz="2000" dirty="0" err="1"/>
              <a:t>drainfield</a:t>
            </a:r>
            <a:r>
              <a:rPr lang="en-US" sz="2000" dirty="0"/>
              <a:t>, this system will work well.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a:bodyPr>
          <a:lstStyle/>
          <a:p>
            <a:pPr algn="l"/>
            <a:r>
              <a:rPr lang="en-US" sz="2000" dirty="0">
                <a:latin typeface="+mn-lt"/>
              </a:rPr>
              <a:t>This is the riser to the lift tank.  The UV </a:t>
            </a:r>
            <a:r>
              <a:rPr lang="en-US" sz="2000" dirty="0" err="1">
                <a:latin typeface="+mn-lt"/>
              </a:rPr>
              <a:t>lite</a:t>
            </a:r>
            <a:r>
              <a:rPr lang="en-US" sz="2000" dirty="0">
                <a:latin typeface="+mn-lt"/>
              </a:rPr>
              <a:t> is typically installed here and is shown with an angled pipe fitting.  This helps makes room for the float tree and lift pump to all be installed in ONE riser.  </a:t>
            </a:r>
            <a:br>
              <a:rPr lang="en-US" sz="2000" dirty="0">
                <a:latin typeface="+mn-lt"/>
              </a:rPr>
            </a:br>
            <a:r>
              <a:rPr lang="en-US" sz="2000" dirty="0">
                <a:latin typeface="+mn-lt"/>
              </a:rPr>
              <a:t>Or you can put the UV lite in the 1</a:t>
            </a:r>
            <a:r>
              <a:rPr lang="en-US" sz="2000" baseline="30000" dirty="0">
                <a:latin typeface="+mn-lt"/>
              </a:rPr>
              <a:t>st</a:t>
            </a:r>
            <a:r>
              <a:rPr lang="en-US" sz="2000" dirty="0">
                <a:latin typeface="+mn-lt"/>
              </a:rPr>
              <a:t> riser and the pump in the 2</a:t>
            </a:r>
            <a:r>
              <a:rPr lang="en-US" sz="2000" baseline="30000" dirty="0">
                <a:latin typeface="+mn-lt"/>
              </a:rPr>
              <a:t>nd</a:t>
            </a:r>
            <a:r>
              <a:rPr lang="en-US" sz="2000" dirty="0">
                <a:latin typeface="+mn-lt"/>
              </a:rPr>
              <a:t> riser.</a:t>
            </a:r>
          </a:p>
        </p:txBody>
      </p:sp>
      <p:pic>
        <p:nvPicPr>
          <p:cNvPr id="4" name="Picture 2" descr="E:\septic pictures\1 UV.JPG"/>
          <p:cNvPicPr>
            <a:picLocks noGrp="1" noChangeAspect="1" noChangeArrowheads="1"/>
          </p:cNvPicPr>
          <p:nvPr>
            <p:ph idx="1"/>
          </p:nvPr>
        </p:nvPicPr>
        <p:blipFill>
          <a:blip r:embed="rId2" cstate="print"/>
          <a:srcRect b="13407"/>
          <a:stretch>
            <a:fillRect/>
          </a:stretch>
        </p:blipFill>
        <p:spPr bwMode="auto">
          <a:xfrm>
            <a:off x="609600" y="1752600"/>
            <a:ext cx="8001000" cy="4953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Autofit/>
          </a:bodyPr>
          <a:lstStyle/>
          <a:p>
            <a:pPr marL="0" indent="0" algn="ctr">
              <a:spcBef>
                <a:spcPts val="0"/>
              </a:spcBef>
              <a:buNone/>
            </a:pPr>
            <a:r>
              <a:rPr lang="en-US" b="1" dirty="0">
                <a:ea typeface="Calibri"/>
                <a:cs typeface="Times New Roman" pitchFamily="18" charset="0"/>
              </a:rPr>
              <a:t>Install tips</a:t>
            </a: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ea typeface="Calibri"/>
                <a:cs typeface="Times New Roman" pitchFamily="18" charset="0"/>
              </a:rPr>
              <a:t>Before getting started confirm the placement of the control panel and the route for the electrical wires. </a:t>
            </a:r>
          </a:p>
          <a:p>
            <a:pPr marL="0" indent="0">
              <a:spcBef>
                <a:spcPts val="0"/>
              </a:spcBef>
              <a:buNone/>
            </a:pPr>
            <a:r>
              <a:rPr lang="en-US" sz="2000" dirty="0">
                <a:ea typeface="Calibri"/>
                <a:cs typeface="Times New Roman" pitchFamily="18" charset="0"/>
              </a:rPr>
              <a:t>The control panel can be placed in different locations depending on site conditions, but is often placed by the lift pump riser.</a:t>
            </a: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ea typeface="Calibri"/>
                <a:cs typeface="Times New Roman" pitchFamily="18" charset="0"/>
              </a:rPr>
              <a:t>The panel will control:</a:t>
            </a:r>
          </a:p>
          <a:p>
            <a:pPr marL="0" indent="0">
              <a:spcBef>
                <a:spcPts val="0"/>
              </a:spcBef>
              <a:buNone/>
            </a:pPr>
            <a:r>
              <a:rPr lang="en-US" sz="2000" dirty="0">
                <a:ea typeface="Calibri"/>
                <a:cs typeface="Times New Roman" pitchFamily="18" charset="0"/>
              </a:rPr>
              <a:t>	- power to the blower motor</a:t>
            </a:r>
          </a:p>
          <a:p>
            <a:pPr marL="0" indent="0">
              <a:spcBef>
                <a:spcPts val="0"/>
              </a:spcBef>
              <a:buNone/>
            </a:pPr>
            <a:r>
              <a:rPr lang="en-US" sz="2000" dirty="0">
                <a:ea typeface="Calibri"/>
                <a:cs typeface="Times New Roman" pitchFamily="18" charset="0"/>
              </a:rPr>
              <a:t>	- the blower alarm (signaling a lack of air to the unit)   (alarm #1)</a:t>
            </a:r>
          </a:p>
          <a:p>
            <a:pPr marL="0" indent="0">
              <a:spcBef>
                <a:spcPts val="0"/>
              </a:spcBef>
              <a:buNone/>
            </a:pPr>
            <a:r>
              <a:rPr lang="en-US" sz="2000" dirty="0">
                <a:ea typeface="Calibri"/>
                <a:cs typeface="Times New Roman" pitchFamily="18" charset="0"/>
              </a:rPr>
              <a:t>	- the lift pump in the dose tank (time dosed)</a:t>
            </a:r>
          </a:p>
          <a:p>
            <a:pPr marL="0" indent="0">
              <a:spcBef>
                <a:spcPts val="0"/>
              </a:spcBef>
              <a:buNone/>
            </a:pPr>
            <a:r>
              <a:rPr lang="en-US" sz="2000" dirty="0">
                <a:ea typeface="Calibri"/>
                <a:cs typeface="Times New Roman" pitchFamily="18" charset="0"/>
              </a:rPr>
              <a:t>	- the lift tank high level alarm                                             (alarm #1)</a:t>
            </a:r>
          </a:p>
          <a:p>
            <a:pPr marL="0" indent="0">
              <a:spcBef>
                <a:spcPts val="0"/>
              </a:spcBef>
              <a:buNone/>
            </a:pPr>
            <a:r>
              <a:rPr lang="en-US" sz="2000" dirty="0">
                <a:ea typeface="Calibri"/>
                <a:cs typeface="Times New Roman" pitchFamily="18" charset="0"/>
              </a:rPr>
              <a:t>	- and power the UV lite &amp; optional light fail alarm.        (alarm #2)</a:t>
            </a: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ea typeface="Calibri"/>
                <a:cs typeface="Times New Roman" pitchFamily="18" charset="0"/>
              </a:rPr>
              <a:t>Or the panel can control the pump out of the trash trap to the treatment tank (micro time dosed) then you would do a standard piggy back demand float for the lift pump to the </a:t>
            </a:r>
            <a:r>
              <a:rPr lang="en-US" sz="2000" dirty="0" err="1">
                <a:ea typeface="Calibri"/>
                <a:cs typeface="Times New Roman" pitchFamily="18" charset="0"/>
              </a:rPr>
              <a:t>drainfield</a:t>
            </a:r>
            <a:r>
              <a:rPr lang="en-US" sz="2000" dirty="0">
                <a:ea typeface="Calibri"/>
                <a:cs typeface="Times New Roman" pitchFamily="18" charset="0"/>
              </a:rPr>
              <a:t>, this second pump would require an additional power line as the panel does not have the ability to power it.</a:t>
            </a: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ea typeface="Calibri"/>
                <a:cs typeface="Times New Roman" pitchFamily="18" charset="0"/>
              </a:rPr>
              <a:t>A single 12-2G power wire is typically used to power the panel.</a:t>
            </a:r>
          </a:p>
          <a:p>
            <a:pPr marL="0" indent="0">
              <a:spcBef>
                <a:spcPts val="0"/>
              </a:spcBef>
              <a:buNone/>
            </a:pPr>
            <a:r>
              <a:rPr lang="en-US" sz="2000" dirty="0">
                <a:ea typeface="Calibri"/>
                <a:cs typeface="Times New Roman" pitchFamily="18" charset="0"/>
              </a:rPr>
              <a:t>Additionally a 2</a:t>
            </a:r>
            <a:r>
              <a:rPr lang="en-US" sz="2000" baseline="30000" dirty="0">
                <a:ea typeface="Calibri"/>
                <a:cs typeface="Times New Roman" pitchFamily="18" charset="0"/>
              </a:rPr>
              <a:t>nd</a:t>
            </a:r>
            <a:r>
              <a:rPr lang="en-US" sz="2000" dirty="0">
                <a:ea typeface="Calibri"/>
                <a:cs typeface="Times New Roman" pitchFamily="18" charset="0"/>
              </a:rPr>
              <a:t> 12-2G can be run to isolate different components if desired.</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7B81-0827-4706-A11F-5EA4627A3CCD}"/>
              </a:ext>
            </a:extLst>
          </p:cNvPr>
          <p:cNvSpPr>
            <a:spLocks noGrp="1"/>
          </p:cNvSpPr>
          <p:nvPr>
            <p:ph type="title"/>
          </p:nvPr>
        </p:nvSpPr>
        <p:spPr>
          <a:xfrm>
            <a:off x="152400" y="228600"/>
            <a:ext cx="2895600" cy="1143000"/>
          </a:xfrm>
        </p:spPr>
        <p:txBody>
          <a:bodyPr>
            <a:normAutofit/>
          </a:bodyPr>
          <a:lstStyle/>
          <a:p>
            <a:pPr algn="l"/>
            <a:r>
              <a:rPr lang="en-US" sz="3200" dirty="0"/>
              <a:t>Control panel </a:t>
            </a:r>
          </a:p>
        </p:txBody>
      </p:sp>
      <p:pic>
        <p:nvPicPr>
          <p:cNvPr id="5" name="Content Placeholder 4">
            <a:extLst>
              <a:ext uri="{FF2B5EF4-FFF2-40B4-BE49-F238E27FC236}">
                <a16:creationId xmlns:a16="http://schemas.microsoft.com/office/drawing/2014/main" id="{2F41B672-352F-41AD-B32A-4FE9963DC4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87700" y="866531"/>
            <a:ext cx="6807202" cy="5105401"/>
          </a:xfrm>
        </p:spPr>
      </p:pic>
    </p:spTree>
    <p:extLst>
      <p:ext uri="{BB962C8B-B14F-4D97-AF65-F5344CB8AC3E}">
        <p14:creationId xmlns:p14="http://schemas.microsoft.com/office/powerpoint/2010/main" val="1877498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7B81-0827-4706-A11F-5EA4627A3CCD}"/>
              </a:ext>
            </a:extLst>
          </p:cNvPr>
          <p:cNvSpPr>
            <a:spLocks noGrp="1"/>
          </p:cNvSpPr>
          <p:nvPr>
            <p:ph type="title"/>
          </p:nvPr>
        </p:nvSpPr>
        <p:spPr>
          <a:xfrm>
            <a:off x="609600" y="-228600"/>
            <a:ext cx="8229600" cy="1143000"/>
          </a:xfrm>
        </p:spPr>
        <p:txBody>
          <a:bodyPr>
            <a:normAutofit/>
          </a:bodyPr>
          <a:lstStyle/>
          <a:p>
            <a:r>
              <a:rPr lang="en-US" sz="3200" dirty="0"/>
              <a:t>Control panel wiring diagram</a:t>
            </a:r>
          </a:p>
        </p:txBody>
      </p:sp>
      <p:pic>
        <p:nvPicPr>
          <p:cNvPr id="14" name="Content Placeholder 13" descr="Diagram&#10;&#10;Description automatically generated">
            <a:extLst>
              <a:ext uri="{FF2B5EF4-FFF2-40B4-BE49-F238E27FC236}">
                <a16:creationId xmlns:a16="http://schemas.microsoft.com/office/drawing/2014/main" id="{94F6E2AE-933A-4019-9866-EE24ED49B7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5218" y="609601"/>
            <a:ext cx="8331200" cy="6248400"/>
          </a:xfrm>
        </p:spPr>
      </p:pic>
    </p:spTree>
    <p:extLst>
      <p:ext uri="{BB962C8B-B14F-4D97-AF65-F5344CB8AC3E}">
        <p14:creationId xmlns:p14="http://schemas.microsoft.com/office/powerpoint/2010/main" val="614533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8838-5A89-48B1-B46A-BEACEE5E305C}"/>
              </a:ext>
            </a:extLst>
          </p:cNvPr>
          <p:cNvSpPr>
            <a:spLocks noGrp="1"/>
          </p:cNvSpPr>
          <p:nvPr>
            <p:ph type="title"/>
          </p:nvPr>
        </p:nvSpPr>
        <p:spPr>
          <a:xfrm>
            <a:off x="398584" y="-29308"/>
            <a:ext cx="8229600" cy="1143000"/>
          </a:xfrm>
        </p:spPr>
        <p:txBody>
          <a:bodyPr>
            <a:normAutofit/>
          </a:bodyPr>
          <a:lstStyle/>
          <a:p>
            <a:r>
              <a:rPr lang="en-US" sz="3600" dirty="0"/>
              <a:t>Control panel wiring schematic</a:t>
            </a:r>
          </a:p>
        </p:txBody>
      </p:sp>
      <p:pic>
        <p:nvPicPr>
          <p:cNvPr id="9" name="Content Placeholder 8" descr="Diagram, schematic&#10;&#10;Description automatically generated">
            <a:extLst>
              <a:ext uri="{FF2B5EF4-FFF2-40B4-BE49-F238E27FC236}">
                <a16:creationId xmlns:a16="http://schemas.microsoft.com/office/drawing/2014/main" id="{4363C91D-21B8-4206-ABE0-2E2FFCDD1C9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8891" y="1017587"/>
            <a:ext cx="7787217" cy="5840413"/>
          </a:xfrm>
        </p:spPr>
      </p:pic>
    </p:spTree>
    <p:extLst>
      <p:ext uri="{BB962C8B-B14F-4D97-AF65-F5344CB8AC3E}">
        <p14:creationId xmlns:p14="http://schemas.microsoft.com/office/powerpoint/2010/main" val="283009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noAutofit/>
          </a:bodyPr>
          <a:lstStyle/>
          <a:p>
            <a:pPr marL="0" indent="0" algn="ctr">
              <a:spcBef>
                <a:spcPts val="0"/>
              </a:spcBef>
              <a:buNone/>
            </a:pPr>
            <a:endParaRPr lang="en-US" sz="2000" b="1" dirty="0">
              <a:ea typeface="Calibri"/>
              <a:cs typeface="Times New Roman" pitchFamily="18" charset="0"/>
            </a:endParaRP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ea typeface="Calibri"/>
                <a:cs typeface="Times New Roman" pitchFamily="18" charset="0"/>
              </a:rPr>
              <a:t>Also decide where to place the blower motor housing and exhaust vent outlet.</a:t>
            </a:r>
          </a:p>
          <a:p>
            <a:pPr marL="0" indent="0">
              <a:spcBef>
                <a:spcPts val="0"/>
              </a:spcBef>
              <a:buNone/>
            </a:pPr>
            <a:r>
              <a:rPr lang="en-US" sz="2000" dirty="0"/>
              <a:t>The blower air supply line should be 2” </a:t>
            </a:r>
            <a:r>
              <a:rPr lang="en-US" sz="2000" dirty="0" err="1"/>
              <a:t>sch</a:t>
            </a:r>
            <a:r>
              <a:rPr lang="en-US" sz="2000" dirty="0"/>
              <a:t> 40 and be less than 100’ long. </a:t>
            </a:r>
          </a:p>
          <a:p>
            <a:pPr marL="0" indent="0">
              <a:spcBef>
                <a:spcPts val="0"/>
              </a:spcBef>
              <a:buNone/>
            </a:pPr>
            <a:endParaRPr lang="en-US" sz="2000" dirty="0">
              <a:ea typeface="Calibri"/>
              <a:cs typeface="Times New Roman" pitchFamily="18" charset="0"/>
            </a:endParaRPr>
          </a:p>
          <a:p>
            <a:pPr marL="0" indent="0">
              <a:spcBef>
                <a:spcPts val="0"/>
              </a:spcBef>
              <a:buNone/>
            </a:pPr>
            <a:r>
              <a:rPr lang="en-US" sz="2000" dirty="0"/>
              <a:t>The exhaust vent pipe must be 3” minimum and should flow through it’s own designated vent line.  It is NOT recommended to ONLY vent back through the home roof stack.   A separate line out of the treatment or lift tank riser with a charcoal filter is often sufficient</a:t>
            </a:r>
          </a:p>
          <a:p>
            <a:pPr marL="0" indent="0">
              <a:spcBef>
                <a:spcPts val="0"/>
              </a:spcBef>
              <a:buNone/>
            </a:pPr>
            <a:endParaRPr lang="en-US" sz="2000" dirty="0"/>
          </a:p>
          <a:p>
            <a:pPr marL="0" indent="0">
              <a:spcBef>
                <a:spcPts val="0"/>
              </a:spcBef>
              <a:buNone/>
            </a:pPr>
            <a:r>
              <a:rPr lang="en-US" sz="2000" dirty="0"/>
              <a:t>The vent line must also provide for proper </a:t>
            </a:r>
            <a:r>
              <a:rPr lang="en-US" sz="2000" dirty="0" err="1"/>
              <a:t>drainback</a:t>
            </a:r>
            <a:r>
              <a:rPr lang="en-US" sz="2000" dirty="0"/>
              <a:t>.</a:t>
            </a:r>
            <a:endParaRPr lang="en-US" sz="2000" dirty="0">
              <a:ea typeface="Calibri"/>
              <a:cs typeface="Times New Roman" pitchFamily="18" charset="0"/>
            </a:endParaRPr>
          </a:p>
          <a:p>
            <a:pPr marL="0" indent="0">
              <a:spcBef>
                <a:spcPts val="0"/>
              </a:spcBef>
              <a:buNone/>
            </a:pPr>
            <a:endParaRPr lang="en-US" sz="2000" dirty="0">
              <a:ea typeface="Calibri"/>
              <a:cs typeface="Times New Roman" pitchFamily="18" charset="0"/>
            </a:endParaRPr>
          </a:p>
          <a:p>
            <a:pPr marL="0" indent="0">
              <a:spcBef>
                <a:spcPts val="0"/>
              </a:spcBef>
              <a:buNone/>
            </a:pPr>
            <a:endParaRPr lang="en-US" sz="2000" dirty="0">
              <a:latin typeface="Times New Roman" pitchFamily="18" charset="0"/>
              <a:ea typeface="Calibri"/>
              <a:cs typeface="Times New Roman" pitchFamily="18" charset="0"/>
            </a:endParaRPr>
          </a:p>
          <a:p>
            <a:endParaRPr lang="en-US" sz="2000" dirty="0"/>
          </a:p>
        </p:txBody>
      </p:sp>
      <p:pic>
        <p:nvPicPr>
          <p:cNvPr id="4" name="Picture 6" descr="http://www.modcon.com/images/bio.jpg"/>
          <p:cNvPicPr>
            <a:picLocks noChangeAspect="1" noChangeArrowheads="1"/>
          </p:cNvPicPr>
          <p:nvPr/>
        </p:nvPicPr>
        <p:blipFill>
          <a:blip r:embed="rId2" cstate="print"/>
          <a:srcRect/>
          <a:stretch>
            <a:fillRect/>
          </a:stretch>
        </p:blipFill>
        <p:spPr bwMode="auto">
          <a:xfrm>
            <a:off x="5943600" y="4038600"/>
            <a:ext cx="2809875" cy="26098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B387-B990-4BC3-B2D1-3C9C935587EE}"/>
              </a:ext>
            </a:extLst>
          </p:cNvPr>
          <p:cNvSpPr>
            <a:spLocks noGrp="1"/>
          </p:cNvSpPr>
          <p:nvPr>
            <p:ph type="title"/>
          </p:nvPr>
        </p:nvSpPr>
        <p:spPr>
          <a:xfrm>
            <a:off x="381000" y="914400"/>
            <a:ext cx="8382000" cy="1143000"/>
          </a:xfrm>
        </p:spPr>
        <p:txBody>
          <a:bodyPr>
            <a:normAutofit fontScale="90000"/>
          </a:bodyPr>
          <a:lstStyle/>
          <a:p>
            <a:pPr algn="l"/>
            <a:r>
              <a:rPr lang="en-US" sz="3600" dirty="0"/>
              <a:t>         Venting through the treatment riser</a:t>
            </a:r>
            <a:br>
              <a:rPr lang="en-US" sz="3100" dirty="0"/>
            </a:br>
            <a:br>
              <a:rPr lang="en-US" sz="3100" dirty="0"/>
            </a:br>
            <a:r>
              <a:rPr lang="en-US" sz="3100" dirty="0"/>
              <a:t>Be aware of the placement of the exhaust vent in regard to potential odors.</a:t>
            </a:r>
            <a:br>
              <a:rPr lang="en-US" sz="3100" dirty="0"/>
            </a:br>
            <a:endParaRPr lang="en-US" sz="3100" dirty="0"/>
          </a:p>
        </p:txBody>
      </p:sp>
      <p:pic>
        <p:nvPicPr>
          <p:cNvPr id="5" name="Content Placeholder 4">
            <a:extLst>
              <a:ext uri="{FF2B5EF4-FFF2-40B4-BE49-F238E27FC236}">
                <a16:creationId xmlns:a16="http://schemas.microsoft.com/office/drawing/2014/main" id="{B88651C2-A076-466F-BFED-B9CFB25506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39454" y="2852064"/>
            <a:ext cx="4525963" cy="3394472"/>
          </a:xfrm>
        </p:spPr>
      </p:pic>
    </p:spTree>
    <p:extLst>
      <p:ext uri="{BB962C8B-B14F-4D97-AF65-F5344CB8AC3E}">
        <p14:creationId xmlns:p14="http://schemas.microsoft.com/office/powerpoint/2010/main" val="95966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Autofit/>
          </a:bodyPr>
          <a:lstStyle/>
          <a:p>
            <a:pPr marL="0" indent="0">
              <a:spcBef>
                <a:spcPts val="0"/>
              </a:spcBef>
              <a:buNone/>
            </a:pPr>
            <a:endParaRPr lang="en-US" sz="2000" dirty="0"/>
          </a:p>
          <a:p>
            <a:pPr marL="0" indent="0">
              <a:spcBef>
                <a:spcPts val="0"/>
              </a:spcBef>
              <a:buNone/>
            </a:pPr>
            <a:r>
              <a:rPr lang="en-US" sz="2000" dirty="0"/>
              <a:t>The Blower typically lasts at least 5 years. </a:t>
            </a:r>
          </a:p>
          <a:p>
            <a:pPr marL="0" indent="0">
              <a:spcBef>
                <a:spcPts val="0"/>
              </a:spcBef>
              <a:buNone/>
            </a:pPr>
            <a:r>
              <a:rPr lang="en-US" sz="2000" dirty="0"/>
              <a:t>The blower motor and housing should sit on a 26” x 20”  base, typically some brick pavers or a residential Air Conditioning unit type of pad.</a:t>
            </a:r>
          </a:p>
          <a:p>
            <a:pPr marL="0" indent="0">
              <a:spcBef>
                <a:spcPts val="0"/>
              </a:spcBef>
              <a:buNone/>
            </a:pPr>
            <a:r>
              <a:rPr lang="en-US" sz="2000" dirty="0"/>
              <a:t>Keep the blower inlet screen clean.</a:t>
            </a:r>
          </a:p>
          <a:p>
            <a:pPr marL="0" indent="0">
              <a:spcBef>
                <a:spcPts val="0"/>
              </a:spcBef>
              <a:buNone/>
            </a:pPr>
            <a:endParaRPr lang="en-US" sz="2000" dirty="0"/>
          </a:p>
          <a:p>
            <a:pPr marL="0" indent="0">
              <a:spcBef>
                <a:spcPts val="0"/>
              </a:spcBef>
              <a:buNone/>
            </a:pPr>
            <a:r>
              <a:rPr lang="en-US" sz="2000" dirty="0"/>
              <a:t>Test vent backpressure by holding your hand 8” from the vent outlet, if you feel no air draft this means it is properly sized.  Cover the vent opening with #4 mesh screen (3/16” opening).</a:t>
            </a:r>
          </a:p>
          <a:p>
            <a:pPr marL="0" indent="0">
              <a:spcBef>
                <a:spcPts val="0"/>
              </a:spcBef>
              <a:buNone/>
            </a:pPr>
            <a:endParaRPr lang="en-US" sz="2000" dirty="0"/>
          </a:p>
          <a:p>
            <a:pPr marL="0" indent="0">
              <a:spcBef>
                <a:spcPts val="0"/>
              </a:spcBef>
              <a:buNone/>
            </a:pPr>
            <a:endParaRPr lang="en-US" sz="1800" dirty="0"/>
          </a:p>
          <a:p>
            <a:pPr marL="0" indent="0">
              <a:spcBef>
                <a:spcPts val="0"/>
              </a:spcBef>
              <a:buNone/>
            </a:pPr>
            <a:endParaRPr lang="en-US" sz="1800" dirty="0"/>
          </a:p>
          <a:p>
            <a:pPr>
              <a:buNone/>
            </a:pPr>
            <a:endParaRPr lang="en-US"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8192-23A1-401E-9350-90F090387D71}"/>
              </a:ext>
            </a:extLst>
          </p:cNvPr>
          <p:cNvSpPr>
            <a:spLocks noGrp="1"/>
          </p:cNvSpPr>
          <p:nvPr>
            <p:ph type="title"/>
          </p:nvPr>
        </p:nvSpPr>
        <p:spPr>
          <a:xfrm>
            <a:off x="152400" y="457200"/>
            <a:ext cx="8839200" cy="1143000"/>
          </a:xfrm>
        </p:spPr>
        <p:txBody>
          <a:bodyPr>
            <a:noAutofit/>
          </a:bodyPr>
          <a:lstStyle/>
          <a:p>
            <a:r>
              <a:rPr lang="en-US" sz="3600" dirty="0"/>
              <a:t>Control panel, 4” vent cap and Blower </a:t>
            </a:r>
            <a:br>
              <a:rPr lang="en-US" sz="3600" dirty="0"/>
            </a:br>
            <a:r>
              <a:rPr lang="en-US" sz="3600" dirty="0"/>
              <a:t>housing with 2” supply line</a:t>
            </a:r>
            <a:br>
              <a:rPr lang="en-US" sz="3600" dirty="0"/>
            </a:br>
            <a:r>
              <a:rPr lang="en-US" sz="2800" dirty="0"/>
              <a:t>(vent should be a foot higher to be above winter snow)</a:t>
            </a:r>
          </a:p>
        </p:txBody>
      </p:sp>
      <p:pic>
        <p:nvPicPr>
          <p:cNvPr id="4" name="Picture 3" descr="A picture containing ground, outdoor, dirt, stone&#10;&#10;Description automatically generated">
            <a:extLst>
              <a:ext uri="{FF2B5EF4-FFF2-40B4-BE49-F238E27FC236}">
                <a16:creationId xmlns:a16="http://schemas.microsoft.com/office/drawing/2014/main" id="{6264DEE6-41FB-41C0-9E9F-D68149FAA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103681"/>
            <a:ext cx="5410200" cy="4057650"/>
          </a:xfrm>
          <a:prstGeom prst="rect">
            <a:avLst/>
          </a:prstGeom>
        </p:spPr>
      </p:pic>
      <p:sp>
        <p:nvSpPr>
          <p:cNvPr id="7" name="Content Placeholder 6">
            <a:extLst>
              <a:ext uri="{FF2B5EF4-FFF2-40B4-BE49-F238E27FC236}">
                <a16:creationId xmlns:a16="http://schemas.microsoft.com/office/drawing/2014/main" id="{2FC4907A-76DB-4382-926E-F63D5E5492D9}"/>
              </a:ext>
            </a:extLst>
          </p:cNvPr>
          <p:cNvSpPr>
            <a:spLocks noGrp="1"/>
          </p:cNvSpPr>
          <p:nvPr>
            <p:ph idx="1"/>
          </p:nvPr>
        </p:nvSpPr>
        <p:spPr>
          <a:xfrm>
            <a:off x="457200" y="6080443"/>
            <a:ext cx="8229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4045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8192-23A1-401E-9350-90F090387D71}"/>
              </a:ext>
            </a:extLst>
          </p:cNvPr>
          <p:cNvSpPr>
            <a:spLocks noGrp="1"/>
          </p:cNvSpPr>
          <p:nvPr>
            <p:ph type="title"/>
          </p:nvPr>
        </p:nvSpPr>
        <p:spPr>
          <a:xfrm>
            <a:off x="152400" y="381000"/>
            <a:ext cx="8839200" cy="1143000"/>
          </a:xfrm>
        </p:spPr>
        <p:txBody>
          <a:bodyPr>
            <a:noAutofit/>
          </a:bodyPr>
          <a:lstStyle/>
          <a:p>
            <a:r>
              <a:rPr lang="en-US" sz="2800" dirty="0"/>
              <a:t>Blower with screened housing removed.</a:t>
            </a:r>
            <a:br>
              <a:rPr lang="en-US" sz="2800" dirty="0"/>
            </a:br>
            <a:r>
              <a:rPr lang="en-US" sz="2800" dirty="0"/>
              <a:t>Air cleaner is inside along with brass air pressure switch that sends a signal to the panel if the blower fails.</a:t>
            </a:r>
          </a:p>
        </p:txBody>
      </p:sp>
      <p:pic>
        <p:nvPicPr>
          <p:cNvPr id="7" name="Content Placeholder 6" descr="A picture containing ground, outdoor, tool, trash&#10;&#10;Description automatically generated">
            <a:extLst>
              <a:ext uri="{FF2B5EF4-FFF2-40B4-BE49-F238E27FC236}">
                <a16:creationId xmlns:a16="http://schemas.microsoft.com/office/drawing/2014/main" id="{B14BF985-4B6F-4915-B508-5029958F65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2209800"/>
            <a:ext cx="6034617" cy="4525963"/>
          </a:xfrm>
        </p:spPr>
      </p:pic>
    </p:spTree>
    <p:extLst>
      <p:ext uri="{BB962C8B-B14F-4D97-AF65-F5344CB8AC3E}">
        <p14:creationId xmlns:p14="http://schemas.microsoft.com/office/powerpoint/2010/main" val="399208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Autofit/>
          </a:bodyPr>
          <a:lstStyle/>
          <a:p>
            <a:pPr marL="0" indent="0" algn="ctr">
              <a:spcBef>
                <a:spcPts val="0"/>
              </a:spcBef>
              <a:buNone/>
            </a:pPr>
            <a:r>
              <a:rPr lang="en-US" sz="2000" b="1" dirty="0" err="1"/>
              <a:t>Ecopod</a:t>
            </a:r>
            <a:r>
              <a:rPr lang="en-US" sz="2000" b="1" dirty="0"/>
              <a:t> Basics</a:t>
            </a:r>
          </a:p>
          <a:p>
            <a:pPr marL="0" indent="0">
              <a:spcBef>
                <a:spcPts val="0"/>
              </a:spcBef>
              <a:buNone/>
            </a:pPr>
            <a:endParaRPr lang="en-US" sz="2000" b="1" dirty="0"/>
          </a:p>
          <a:p>
            <a:pPr marL="0" indent="0">
              <a:spcBef>
                <a:spcPts val="0"/>
              </a:spcBef>
              <a:buNone/>
            </a:pPr>
            <a:r>
              <a:rPr lang="en-US" sz="2000" dirty="0"/>
              <a:t>The </a:t>
            </a:r>
            <a:r>
              <a:rPr lang="en-US" sz="2000" dirty="0" err="1"/>
              <a:t>Ecopod</a:t>
            </a:r>
            <a:r>
              <a:rPr lang="en-US" sz="2000" dirty="0"/>
              <a:t> is an activated sludge treatment system. </a:t>
            </a:r>
          </a:p>
          <a:p>
            <a:pPr marL="0" indent="0">
              <a:spcBef>
                <a:spcPts val="0"/>
              </a:spcBef>
              <a:buNone/>
            </a:pPr>
            <a:r>
              <a:rPr lang="en-US" sz="2000" dirty="0"/>
              <a:t>More simply stated it is basically an ATU that also has media (honeycomb shaped grid) for the bacteria to grow on.</a:t>
            </a:r>
          </a:p>
          <a:p>
            <a:pPr marL="0" indent="0">
              <a:spcBef>
                <a:spcPts val="0"/>
              </a:spcBef>
              <a:buNone/>
            </a:pPr>
            <a:r>
              <a:rPr lang="en-US" sz="2000" dirty="0"/>
              <a:t>The  </a:t>
            </a:r>
            <a:r>
              <a:rPr lang="en-US" sz="2000" dirty="0" err="1"/>
              <a:t>Ecopod</a:t>
            </a:r>
            <a:r>
              <a:rPr lang="en-US" sz="2000" dirty="0"/>
              <a:t> treatment unit is placed inside a septic tank, which we will now call the “treatment” tank.  An external blower then provides oxygen to the underside of this media material.  The bacteria grow on the media and digest the sewage as it flows by.</a:t>
            </a:r>
          </a:p>
          <a:p>
            <a:pPr marL="0" indent="0">
              <a:spcBef>
                <a:spcPts val="0"/>
              </a:spcBef>
              <a:buNone/>
            </a:pPr>
            <a:r>
              <a:rPr lang="en-US" sz="2000" dirty="0"/>
              <a:t>The </a:t>
            </a:r>
            <a:r>
              <a:rPr lang="en-US" sz="2000" dirty="0" err="1"/>
              <a:t>Ecopod</a:t>
            </a:r>
            <a:r>
              <a:rPr lang="en-US" sz="2000" dirty="0"/>
              <a:t> product comes in a variety of sizes for residential use which include the 500, 600 &amp; 750 gpd units.</a:t>
            </a:r>
          </a:p>
          <a:p>
            <a:pPr marL="0" indent="0">
              <a:spcBef>
                <a:spcPts val="0"/>
              </a:spcBef>
              <a:buNone/>
            </a:pPr>
            <a:endParaRPr lang="en-US" sz="2000" dirty="0"/>
          </a:p>
          <a:p>
            <a:pPr marL="0" indent="0">
              <a:spcBef>
                <a:spcPts val="0"/>
              </a:spcBef>
              <a:buNone/>
            </a:pPr>
            <a:r>
              <a:rPr lang="en-US" sz="2000" dirty="0"/>
              <a:t>These units will achieve MN treatment Level “A” when followed with a UV </a:t>
            </a:r>
            <a:r>
              <a:rPr lang="en-US" sz="2000" dirty="0" err="1"/>
              <a:t>lite</a:t>
            </a:r>
            <a:r>
              <a:rPr lang="en-US" sz="2000" dirty="0"/>
              <a:t>.</a:t>
            </a:r>
          </a:p>
          <a:p>
            <a:pPr marL="0" indent="0">
              <a:spcBef>
                <a:spcPts val="0"/>
              </a:spcBef>
              <a:buNone/>
            </a:pPr>
            <a:r>
              <a:rPr lang="en-US" sz="2000" dirty="0"/>
              <a:t>Treatment level “A” only requires 12” of separation to the seasonal high water table and receives an average 25% reduction of the </a:t>
            </a:r>
            <a:r>
              <a:rPr lang="en-US" sz="2000" dirty="0" err="1"/>
              <a:t>drainfield</a:t>
            </a:r>
            <a:r>
              <a:rPr lang="en-US" sz="2000" dirty="0"/>
              <a:t> size.  </a:t>
            </a:r>
          </a:p>
          <a:p>
            <a:pPr marL="0" indent="0">
              <a:spcBef>
                <a:spcPts val="0"/>
              </a:spcBef>
              <a:buNone/>
            </a:pPr>
            <a:r>
              <a:rPr lang="en-US" sz="2000" dirty="0"/>
              <a:t>Check the reduced soil loading rates for your specific soil.</a:t>
            </a:r>
          </a:p>
          <a:p>
            <a:pPr marL="0" indent="0">
              <a:spcBef>
                <a:spcPts val="0"/>
              </a:spcBef>
              <a:buNone/>
            </a:pPr>
            <a:endParaRPr lang="en-US" sz="2000" dirty="0"/>
          </a:p>
          <a:p>
            <a:pPr marL="0" indent="0">
              <a:spcBef>
                <a:spcPts val="0"/>
              </a:spcBef>
              <a:buNone/>
            </a:pPr>
            <a:r>
              <a:rPr lang="en-US" sz="2000" dirty="0"/>
              <a:t>The </a:t>
            </a:r>
            <a:r>
              <a:rPr lang="en-US" sz="2000" dirty="0" err="1"/>
              <a:t>Ecopod</a:t>
            </a:r>
            <a:r>
              <a:rPr lang="en-US" sz="2000" dirty="0"/>
              <a:t> system is similar to most ATU’s in that you must be aware of the increased monthly electric bill that comes with it.  The cost is often an additional $20 a month for the constantly running blower motor.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92763"/>
          </a:xfrm>
        </p:spPr>
        <p:txBody>
          <a:bodyPr>
            <a:noAutofit/>
          </a:bodyPr>
          <a:lstStyle/>
          <a:p>
            <a:pPr>
              <a:spcBef>
                <a:spcPts val="0"/>
              </a:spcBef>
              <a:buNone/>
            </a:pPr>
            <a:endParaRPr lang="en-US" sz="2000" dirty="0"/>
          </a:p>
          <a:p>
            <a:pPr defTabSz="0">
              <a:spcBef>
                <a:spcPts val="0"/>
              </a:spcBef>
              <a:buNone/>
            </a:pPr>
            <a:r>
              <a:rPr lang="en-US" sz="2000" dirty="0"/>
              <a:t>Under normal residential use, start up and proper treatment will occur</a:t>
            </a:r>
          </a:p>
          <a:p>
            <a:pPr defTabSz="0">
              <a:spcBef>
                <a:spcPts val="0"/>
              </a:spcBef>
              <a:buNone/>
            </a:pPr>
            <a:r>
              <a:rPr lang="en-US" sz="2000" dirty="0"/>
              <a:t>within a week.</a:t>
            </a:r>
          </a:p>
          <a:p>
            <a:pPr marL="0" indent="0" defTabSz="0">
              <a:spcBef>
                <a:spcPts val="0"/>
              </a:spcBef>
              <a:buNone/>
            </a:pPr>
            <a:r>
              <a:rPr lang="en-US" sz="2000" dirty="0"/>
              <a:t>Under normal conditions there should be robust splashing seen on top of the media and the effluent should be clear to light brown</a:t>
            </a:r>
          </a:p>
          <a:p>
            <a:pPr marL="0" indent="0" defTabSz="0">
              <a:spcBef>
                <a:spcPts val="0"/>
              </a:spcBef>
              <a:buNone/>
            </a:pPr>
            <a:r>
              <a:rPr lang="en-US" sz="2000" dirty="0"/>
              <a:t>The unit should smell like compost , not rotten eggs.</a:t>
            </a:r>
          </a:p>
          <a:p>
            <a:pPr marL="0" indent="0" defTabSz="0">
              <a:spcBef>
                <a:spcPts val="0"/>
              </a:spcBef>
              <a:buNone/>
            </a:pPr>
            <a:r>
              <a:rPr lang="en-US" sz="2000" dirty="0"/>
              <a:t>Avoid grease and excessive water softener backwash.</a:t>
            </a:r>
          </a:p>
          <a:p>
            <a:pPr defTabSz="0">
              <a:spcBef>
                <a:spcPts val="0"/>
              </a:spcBef>
              <a:buNone/>
            </a:pPr>
            <a:endParaRPr lang="en-US" sz="2000" dirty="0"/>
          </a:p>
          <a:p>
            <a:pPr defTabSz="0">
              <a:spcBef>
                <a:spcPts val="0"/>
              </a:spcBef>
              <a:buNone/>
            </a:pPr>
            <a:r>
              <a:rPr lang="en-US" sz="2000" dirty="0"/>
              <a:t>The </a:t>
            </a:r>
            <a:r>
              <a:rPr lang="en-US" sz="2000" dirty="0" err="1"/>
              <a:t>Ecopod</a:t>
            </a:r>
            <a:r>
              <a:rPr lang="en-US" sz="2000" dirty="0"/>
              <a:t> requires maintenance twice a year. </a:t>
            </a:r>
          </a:p>
          <a:p>
            <a:pPr defTabSz="0">
              <a:spcBef>
                <a:spcPts val="0"/>
              </a:spcBef>
              <a:buNone/>
            </a:pPr>
            <a:endParaRPr lang="en-US" sz="2000" dirty="0"/>
          </a:p>
          <a:p>
            <a:pPr defTabSz="0">
              <a:spcBef>
                <a:spcPts val="0"/>
              </a:spcBef>
              <a:buNone/>
            </a:pPr>
            <a:r>
              <a:rPr lang="en-US" sz="2000" dirty="0"/>
              <a:t>Pump the tank when the sludge is within 4” of the bottom of the unit, or</a:t>
            </a:r>
          </a:p>
          <a:p>
            <a:pPr defTabSz="0">
              <a:spcBef>
                <a:spcPts val="0"/>
              </a:spcBef>
              <a:buNone/>
            </a:pPr>
            <a:r>
              <a:rPr lang="en-US" sz="2000" dirty="0"/>
              <a:t>about every 3 years.</a:t>
            </a:r>
          </a:p>
          <a:p>
            <a:pPr defTabSz="0">
              <a:spcBef>
                <a:spcPts val="0"/>
              </a:spcBef>
              <a:buNone/>
            </a:pPr>
            <a:r>
              <a:rPr lang="en-US" sz="2000" dirty="0"/>
              <a:t>When performing maintenance pumping, both the trash trap &amp; treatment </a:t>
            </a:r>
          </a:p>
          <a:p>
            <a:pPr defTabSz="0">
              <a:spcBef>
                <a:spcPts val="0"/>
              </a:spcBef>
              <a:buNone/>
            </a:pPr>
            <a:r>
              <a:rPr lang="en-US" sz="2000" dirty="0"/>
              <a:t>tank should be pumped.  The treatment tank should then be re-filled.</a:t>
            </a:r>
          </a:p>
          <a:p>
            <a:pPr marL="0" indent="0" defTabSz="0">
              <a:spcBef>
                <a:spcPts val="0"/>
              </a:spcBef>
              <a:buNone/>
            </a:pPr>
            <a:endParaRPr lang="en-US" sz="2000" dirty="0"/>
          </a:p>
          <a:p>
            <a:pPr marL="0" indent="0" defTabSz="0">
              <a:spcBef>
                <a:spcPts val="0"/>
              </a:spcBef>
              <a:buNone/>
            </a:pPr>
            <a:r>
              <a:rPr lang="en-US" sz="2000" dirty="0"/>
              <a:t>For seasonal use (gone longer than a month) just shut the blower off.</a:t>
            </a:r>
          </a:p>
          <a:p>
            <a:pPr marL="0" indent="0">
              <a:spcBef>
                <a:spcPts val="0"/>
              </a:spcBef>
              <a:buNone/>
            </a:pPr>
            <a:endParaRPr lang="en-US" sz="2000" dirty="0"/>
          </a:p>
          <a:p>
            <a:pPr>
              <a:spcBef>
                <a:spcPts val="0"/>
              </a:spcBef>
              <a:buNone/>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5715000"/>
          </a:xfrm>
        </p:spPr>
        <p:txBody>
          <a:bodyPr>
            <a:normAutofit/>
          </a:bodyPr>
          <a:lstStyle/>
          <a:p>
            <a:pPr marL="0" indent="0" algn="ctr">
              <a:spcBef>
                <a:spcPts val="0"/>
              </a:spcBef>
              <a:buNone/>
            </a:pPr>
            <a:r>
              <a:rPr lang="en-US" b="1" dirty="0"/>
              <a:t>Design worksheet</a:t>
            </a:r>
            <a:r>
              <a:rPr lang="en-US" dirty="0"/>
              <a:t> </a:t>
            </a:r>
          </a:p>
          <a:p>
            <a:pPr marL="0" indent="0">
              <a:spcBef>
                <a:spcPts val="0"/>
              </a:spcBef>
              <a:buNone/>
            </a:pPr>
            <a:r>
              <a:rPr lang="en-US" sz="2000" dirty="0"/>
              <a:t>When designing any system, the simplest method is to find the appropriate design worksheet at </a:t>
            </a:r>
            <a:r>
              <a:rPr lang="en-US" sz="2000" u="sng" dirty="0">
                <a:hlinkClick r:id="rId2"/>
              </a:rPr>
              <a:t>www.SepticResource.com</a:t>
            </a:r>
            <a:r>
              <a:rPr lang="en-US" sz="2000" dirty="0"/>
              <a:t> and fill it in with the basic field data you obtained from your site evaluation.  The design worksheet for a pretreatment system will still only take a couple of minutes to complete. </a:t>
            </a:r>
          </a:p>
        </p:txBody>
      </p:sp>
      <p:graphicFrame>
        <p:nvGraphicFramePr>
          <p:cNvPr id="5" name="Table 4"/>
          <p:cNvGraphicFramePr>
            <a:graphicFrameLocks noGrp="1"/>
          </p:cNvGraphicFramePr>
          <p:nvPr>
            <p:extLst>
              <p:ext uri="{D42A27DB-BD31-4B8C-83A1-F6EECF244321}">
                <p14:modId xmlns:p14="http://schemas.microsoft.com/office/powerpoint/2010/main" val="2083749045"/>
              </p:ext>
            </p:extLst>
          </p:nvPr>
        </p:nvGraphicFramePr>
        <p:xfrm>
          <a:off x="838200" y="2133600"/>
          <a:ext cx="7543803" cy="4419598"/>
        </p:xfrm>
        <a:graphic>
          <a:graphicData uri="http://schemas.openxmlformats.org/drawingml/2006/table">
            <a:tbl>
              <a:tblPr/>
              <a:tblGrid>
                <a:gridCol w="188847">
                  <a:extLst>
                    <a:ext uri="{9D8B030D-6E8A-4147-A177-3AD203B41FA5}">
                      <a16:colId xmlns:a16="http://schemas.microsoft.com/office/drawing/2014/main" val="20000"/>
                    </a:ext>
                  </a:extLst>
                </a:gridCol>
                <a:gridCol w="232688">
                  <a:extLst>
                    <a:ext uri="{9D8B030D-6E8A-4147-A177-3AD203B41FA5}">
                      <a16:colId xmlns:a16="http://schemas.microsoft.com/office/drawing/2014/main" val="20001"/>
                    </a:ext>
                  </a:extLst>
                </a:gridCol>
                <a:gridCol w="465376">
                  <a:extLst>
                    <a:ext uri="{9D8B030D-6E8A-4147-A177-3AD203B41FA5}">
                      <a16:colId xmlns:a16="http://schemas.microsoft.com/office/drawing/2014/main" val="20002"/>
                    </a:ext>
                  </a:extLst>
                </a:gridCol>
                <a:gridCol w="404674">
                  <a:extLst>
                    <a:ext uri="{9D8B030D-6E8A-4147-A177-3AD203B41FA5}">
                      <a16:colId xmlns:a16="http://schemas.microsoft.com/office/drawing/2014/main" val="20003"/>
                    </a:ext>
                  </a:extLst>
                </a:gridCol>
                <a:gridCol w="424909">
                  <a:extLst>
                    <a:ext uri="{9D8B030D-6E8A-4147-A177-3AD203B41FA5}">
                      <a16:colId xmlns:a16="http://schemas.microsoft.com/office/drawing/2014/main" val="20004"/>
                    </a:ext>
                  </a:extLst>
                </a:gridCol>
                <a:gridCol w="424909">
                  <a:extLst>
                    <a:ext uri="{9D8B030D-6E8A-4147-A177-3AD203B41FA5}">
                      <a16:colId xmlns:a16="http://schemas.microsoft.com/office/drawing/2014/main" val="20005"/>
                    </a:ext>
                  </a:extLst>
                </a:gridCol>
                <a:gridCol w="505843">
                  <a:extLst>
                    <a:ext uri="{9D8B030D-6E8A-4147-A177-3AD203B41FA5}">
                      <a16:colId xmlns:a16="http://schemas.microsoft.com/office/drawing/2014/main" val="20006"/>
                    </a:ext>
                  </a:extLst>
                </a:gridCol>
                <a:gridCol w="404674">
                  <a:extLst>
                    <a:ext uri="{9D8B030D-6E8A-4147-A177-3AD203B41FA5}">
                      <a16:colId xmlns:a16="http://schemas.microsoft.com/office/drawing/2014/main" val="20007"/>
                    </a:ext>
                  </a:extLst>
                </a:gridCol>
                <a:gridCol w="455258">
                  <a:extLst>
                    <a:ext uri="{9D8B030D-6E8A-4147-A177-3AD203B41FA5}">
                      <a16:colId xmlns:a16="http://schemas.microsoft.com/office/drawing/2014/main" val="20008"/>
                    </a:ext>
                  </a:extLst>
                </a:gridCol>
                <a:gridCol w="435024">
                  <a:extLst>
                    <a:ext uri="{9D8B030D-6E8A-4147-A177-3AD203B41FA5}">
                      <a16:colId xmlns:a16="http://schemas.microsoft.com/office/drawing/2014/main" val="20009"/>
                    </a:ext>
                  </a:extLst>
                </a:gridCol>
                <a:gridCol w="404674">
                  <a:extLst>
                    <a:ext uri="{9D8B030D-6E8A-4147-A177-3AD203B41FA5}">
                      <a16:colId xmlns:a16="http://schemas.microsoft.com/office/drawing/2014/main" val="20010"/>
                    </a:ext>
                  </a:extLst>
                </a:gridCol>
                <a:gridCol w="404674">
                  <a:extLst>
                    <a:ext uri="{9D8B030D-6E8A-4147-A177-3AD203B41FA5}">
                      <a16:colId xmlns:a16="http://schemas.microsoft.com/office/drawing/2014/main" val="20011"/>
                    </a:ext>
                  </a:extLst>
                </a:gridCol>
                <a:gridCol w="404674">
                  <a:extLst>
                    <a:ext uri="{9D8B030D-6E8A-4147-A177-3AD203B41FA5}">
                      <a16:colId xmlns:a16="http://schemas.microsoft.com/office/drawing/2014/main" val="20012"/>
                    </a:ext>
                  </a:extLst>
                </a:gridCol>
                <a:gridCol w="404674">
                  <a:extLst>
                    <a:ext uri="{9D8B030D-6E8A-4147-A177-3AD203B41FA5}">
                      <a16:colId xmlns:a16="http://schemas.microsoft.com/office/drawing/2014/main" val="20013"/>
                    </a:ext>
                  </a:extLst>
                </a:gridCol>
                <a:gridCol w="404674">
                  <a:extLst>
                    <a:ext uri="{9D8B030D-6E8A-4147-A177-3AD203B41FA5}">
                      <a16:colId xmlns:a16="http://schemas.microsoft.com/office/drawing/2014/main" val="20014"/>
                    </a:ext>
                  </a:extLst>
                </a:gridCol>
                <a:gridCol w="475493">
                  <a:extLst>
                    <a:ext uri="{9D8B030D-6E8A-4147-A177-3AD203B41FA5}">
                      <a16:colId xmlns:a16="http://schemas.microsoft.com/office/drawing/2014/main" val="20015"/>
                    </a:ext>
                  </a:extLst>
                </a:gridCol>
                <a:gridCol w="495726">
                  <a:extLst>
                    <a:ext uri="{9D8B030D-6E8A-4147-A177-3AD203B41FA5}">
                      <a16:colId xmlns:a16="http://schemas.microsoft.com/office/drawing/2014/main" val="20016"/>
                    </a:ext>
                  </a:extLst>
                </a:gridCol>
                <a:gridCol w="404674">
                  <a:extLst>
                    <a:ext uri="{9D8B030D-6E8A-4147-A177-3AD203B41FA5}">
                      <a16:colId xmlns:a16="http://schemas.microsoft.com/office/drawing/2014/main" val="20017"/>
                    </a:ext>
                  </a:extLst>
                </a:gridCol>
                <a:gridCol w="202338">
                  <a:extLst>
                    <a:ext uri="{9D8B030D-6E8A-4147-A177-3AD203B41FA5}">
                      <a16:colId xmlns:a16="http://schemas.microsoft.com/office/drawing/2014/main" val="20018"/>
                    </a:ext>
                  </a:extLst>
                </a:gridCol>
              </a:tblGrid>
              <a:tr h="676290">
                <a:tc>
                  <a:txBody>
                    <a:bodyPr/>
                    <a:lstStyle/>
                    <a:p>
                      <a:pPr algn="l" fontAlgn="b"/>
                      <a:endParaRPr lang="en-US" sz="700" b="0" i="0" u="none" strike="noStrike" dirty="0">
                        <a:latin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ctr"/>
                      <a:r>
                        <a:rPr lang="en-US" sz="700" b="1" i="0" u="none" strike="noStrike">
                          <a:latin typeface="Trebuchet MS"/>
                        </a:rPr>
                        <a:t>2011 purple code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9">
                  <a:txBody>
                    <a:bodyPr/>
                    <a:lstStyle/>
                    <a:p>
                      <a:pPr algn="ctr" fontAlgn="ctr"/>
                      <a:r>
                        <a:rPr lang="en-US" sz="1900" b="1" i="0" u="none" strike="noStrike" dirty="0" err="1">
                          <a:latin typeface="Trebuchet MS"/>
                        </a:rPr>
                        <a:t>Ecopod</a:t>
                      </a:r>
                      <a:r>
                        <a:rPr lang="en-US" sz="1900" b="1" i="0" u="none" strike="noStrike" dirty="0">
                          <a:latin typeface="Trebuchet MS"/>
                        </a:rPr>
                        <a:t>  &amp; Pressure Bed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r>
                        <a:rPr lang="en-US" sz="800" b="0" i="0" u="none" strike="noStrike">
                          <a:latin typeface="Arial"/>
                        </a:rPr>
                        <a:t>www.SepticResource.com   (vers 14.2)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latin typeface="Trebuchet MS"/>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3">
                  <a:txBody>
                    <a:bodyPr/>
                    <a:lstStyle/>
                    <a:p>
                      <a:pPr algn="l" fontAlgn="ctr"/>
                      <a:r>
                        <a:rPr lang="en-US" sz="800" b="1" i="0" u="none" strike="noStrike">
                          <a:latin typeface="Trebuchet MS"/>
                        </a:rPr>
                        <a:t>Property Owner:</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5">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Date:</a:t>
                      </a:r>
                    </a:p>
                  </a:txBody>
                  <a:tcPr marL="0" marR="0" marT="0" marB="0" anchor="ctr">
                    <a:lnL>
                      <a:noFill/>
                    </a:lnL>
                    <a:lnR>
                      <a:noFill/>
                    </a:lnR>
                    <a:lnT>
                      <a:noFill/>
                    </a:lnT>
                    <a:lnB>
                      <a:noFill/>
                    </a:lnB>
                  </a:tcPr>
                </a:tc>
                <a:tc gridSpan="4">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800" b="1" i="0" u="none" strike="noStrike">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dirty="0">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9146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1" i="0" u="none" strike="noStrike">
                          <a:latin typeface="Trebuchet MS"/>
                        </a:rPr>
                        <a:t>Site Address:</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gridSpan="5">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PID:</a:t>
                      </a:r>
                    </a:p>
                  </a:txBody>
                  <a:tcPr marL="0" marR="0" marT="0" marB="0" anchor="ctr">
                    <a:lnL>
                      <a:noFill/>
                    </a:lnL>
                    <a:lnR>
                      <a:noFill/>
                    </a:lnR>
                    <a:lnT>
                      <a:noFill/>
                    </a:lnT>
                    <a:lnB>
                      <a:noFill/>
                    </a:lnB>
                  </a:tcPr>
                </a:tc>
                <a:tc gridSpan="4">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58094">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1" i="0" u="none" strike="noStrike">
                          <a:latin typeface="Trebuchet MS"/>
                        </a:rPr>
                        <a:t>Comments:</a:t>
                      </a:r>
                    </a:p>
                  </a:txBody>
                  <a:tcPr marL="0" marR="0" marT="0" marB="0" anchor="ctr">
                    <a:lnL>
                      <a:noFill/>
                    </a:lnL>
                    <a:lnR>
                      <a:noFill/>
                    </a:lnR>
                    <a:lnT>
                      <a:noFill/>
                    </a:lnT>
                    <a:lnB>
                      <a:noFill/>
                    </a:lnB>
                  </a:tcPr>
                </a:tc>
                <a:tc hMerge="1">
                  <a:txBody>
                    <a:bodyPr/>
                    <a:lstStyle/>
                    <a:p>
                      <a:endParaRPr lang="en-US"/>
                    </a:p>
                  </a:txBody>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1"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565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gridSpan="2">
                  <a:txBody>
                    <a:bodyPr/>
                    <a:lstStyle/>
                    <a:p>
                      <a:pPr algn="l" fontAlgn="ctr"/>
                      <a:r>
                        <a:rPr lang="en-US" sz="800" b="0" i="0" u="none" strike="noStrike">
                          <a:latin typeface="Trebuchet MS"/>
                        </a:rPr>
                        <a:t>instructions:</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ctr"/>
                      <a:r>
                        <a:rPr lang="en-US" sz="800" b="1" i="0" u="none" strike="noStrike" dirty="0">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ctr"/>
                      <a:r>
                        <a:rPr lang="en-US" sz="800" b="0" i="0" u="none" strike="noStrike">
                          <a:latin typeface="Trebuchet MS"/>
                        </a:rPr>
                        <a:t> = site specific input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ctr"/>
                      <a:r>
                        <a:rPr lang="en-US" sz="800" b="0" i="0" u="none" strike="noStrike">
                          <a:latin typeface="Trebuchet MS"/>
                        </a:rPr>
                        <a:t> = adjust if desired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l" fontAlgn="ctr"/>
                      <a:r>
                        <a:rPr lang="en-US" sz="800" b="1" i="0" u="none" strike="noStrike">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en-US" sz="800" b="1" i="0" u="none" strike="noStrike">
                          <a:latin typeface="Trebuchet MS"/>
                        </a:rPr>
                        <a:t> </a:t>
                      </a:r>
                      <a:r>
                        <a:rPr lang="en-US" sz="800" b="0" i="0" u="none" strike="noStrike">
                          <a:latin typeface="Trebuchet MS"/>
                        </a:rPr>
                        <a:t>= self-calculated (DO NOT ADJUST)</a:t>
                      </a:r>
                      <a:endParaRPr lang="en-US" sz="800" b="1" i="0" u="none" strike="noStrike">
                        <a:latin typeface="Trebuchet M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0791">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endParaRPr lang="en-US" sz="800" b="1" i="0" u="none" strike="noStrike">
                        <a:latin typeface="Trebuchet MS"/>
                      </a:endParaRPr>
                    </a:p>
                  </a:txBody>
                  <a:tcPr marL="0" marR="0" marT="0" marB="0" anchor="ctr">
                    <a:lnL>
                      <a:noFill/>
                    </a:lnL>
                    <a:lnR>
                      <a:noFill/>
                    </a:lnR>
                    <a:lnT>
                      <a:noFill/>
                    </a:lnT>
                    <a:lnB>
                      <a:noFill/>
                    </a:lnB>
                  </a:tcPr>
                </a:tc>
                <a:tc>
                  <a:txBody>
                    <a:bodyPr/>
                    <a:lstStyle/>
                    <a:p>
                      <a:pPr algn="l" fontAlgn="ctr"/>
                      <a:r>
                        <a:rPr lang="en-US" sz="800" b="1" i="0" u="none" strike="noStrike">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3226">
                <a:tc>
                  <a:txBody>
                    <a:bodyPr/>
                    <a:lstStyle/>
                    <a:p>
                      <a:pPr algn="l" fontAlgn="b"/>
                      <a:r>
                        <a:rPr lang="en-US" sz="700" b="0" i="0" u="none" strike="noStrike">
                          <a:latin typeface="Times New Roman"/>
                        </a:rPr>
                        <a:t>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en-US" sz="800" b="0" i="0" u="none" strike="noStrike" dirty="0">
                          <a:latin typeface="Trebuchet MS"/>
                        </a:rPr>
                        <a:t>bedroom</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800" b="0" i="0" u="none" strike="noStrike">
                          <a:latin typeface="Trebuchet MS"/>
                        </a:rPr>
                        <a:t>Type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endParaRPr lang="en-US" sz="800" b="0" i="0" u="none" strike="noStrike">
                        <a:latin typeface="Trebuchet M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800" b="0" i="0" u="none" strike="noStrike">
                          <a:latin typeface="Trebuchet MS"/>
                        </a:rPr>
                        <a:t>Residential</a:t>
                      </a:r>
                    </a:p>
                  </a:txBody>
                  <a:tcPr marL="0" marR="0" marT="0" marB="0" anchor="b">
                    <a:lnL>
                      <a:noFill/>
                    </a:lnL>
                    <a:lnR>
                      <a:noFill/>
                    </a:lnR>
                    <a:lnT>
                      <a:noFill/>
                    </a:lnT>
                    <a:lnB>
                      <a:noFill/>
                    </a:lnB>
                    <a:solidFill>
                      <a:srgbClr val="DBEEF3"/>
                    </a:solidFill>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Trebuchet MS"/>
                        </a:rPr>
                        <a:t>System</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0528">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3226">
                <a:tc>
                  <a:txBody>
                    <a:bodyPr/>
                    <a:lstStyle/>
                    <a:p>
                      <a:pPr algn="l" fontAlgn="b"/>
                      <a:r>
                        <a:rPr lang="en-US" sz="700" b="0" i="0" u="none" strike="noStrike">
                          <a:latin typeface="Times New Roman"/>
                        </a:rPr>
                        <a:t>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800" b="0" i="0" u="none" strike="noStrike">
                          <a:latin typeface="Trebuchet MS"/>
                        </a:rPr>
                        <a:t>GPD design flow</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7">
                  <a:txBody>
                    <a:bodyPr/>
                    <a:lstStyle/>
                    <a:p>
                      <a:pPr algn="l" fontAlgn="ctr"/>
                      <a:r>
                        <a:rPr lang="en-US" sz="800" b="0" i="0" u="none" strike="noStrike">
                          <a:latin typeface="Trebuchet MS"/>
                        </a:rPr>
                        <a:t>(average flow should be &lt; 70% of design flow)</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45923">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800" b="1" i="0" u="none" strike="noStrike">
                          <a:latin typeface="Trebuchet MS"/>
                        </a:rPr>
                        <a:t>PRETREATMENT:</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gridSpan="5">
                  <a:txBody>
                    <a:bodyPr/>
                    <a:lstStyle/>
                    <a:p>
                      <a:pPr algn="l" fontAlgn="ctr"/>
                      <a:r>
                        <a:rPr lang="en-US" sz="800" b="0" i="0" u="none" strike="noStrike">
                          <a:latin typeface="Trebuchet MS"/>
                        </a:rPr>
                        <a:t>(Residential strength to level A/B)</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3226">
                <a:tc>
                  <a:txBody>
                    <a:bodyPr/>
                    <a:lstStyle/>
                    <a:p>
                      <a:pPr algn="l" fontAlgn="b"/>
                      <a:r>
                        <a:rPr lang="en-US" sz="700" b="0" i="0" u="none" strike="noStrike">
                          <a:latin typeface="Times New Roman"/>
                        </a:rPr>
                        <a:t>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6">
                  <a:txBody>
                    <a:bodyPr/>
                    <a:lstStyle/>
                    <a:p>
                      <a:pPr algn="l" fontAlgn="ctr"/>
                      <a:r>
                        <a:rPr lang="en-US" sz="800" b="0" i="0" u="none" strike="noStrike" dirty="0">
                          <a:latin typeface="Trebuchet MS"/>
                        </a:rPr>
                        <a:t>Gallon Trash trap/pump tank to </a:t>
                      </a:r>
                      <a:r>
                        <a:rPr lang="en-US" sz="800" b="0" i="0" u="none" strike="noStrike" dirty="0" err="1">
                          <a:latin typeface="Trebuchet MS"/>
                        </a:rPr>
                        <a:t>Ecopod</a:t>
                      </a:r>
                      <a:endParaRPr lang="en-US" sz="800" b="0" i="0" u="none" strike="noStrike" dirty="0">
                        <a:latin typeface="Trebuchet MS"/>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ctr"/>
                      <a:r>
                        <a:rPr lang="en-US" sz="800" b="0" i="0" u="none" strike="noStrike">
                          <a:latin typeface="Trebuchet MS"/>
                        </a:rPr>
                        <a:t>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3226">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gridSpan="6">
                  <a:txBody>
                    <a:bodyPr/>
                    <a:lstStyle/>
                    <a:p>
                      <a:pPr algn="l" fontAlgn="ctr"/>
                      <a:r>
                        <a:rPr lang="en-US" sz="800" b="0" i="0" u="none" strike="noStrike">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3226">
                <a:tc>
                  <a:txBody>
                    <a:bodyPr/>
                    <a:lstStyle/>
                    <a:p>
                      <a:pPr algn="l" fontAlgn="b"/>
                      <a:r>
                        <a:rPr lang="en-US" sz="700" b="0" i="0" u="none" strike="noStrike">
                          <a:latin typeface="Times New Roman"/>
                        </a:rPr>
                        <a:t>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4">
                  <a:txBody>
                    <a:bodyPr/>
                    <a:lstStyle/>
                    <a:p>
                      <a:pPr algn="l" fontAlgn="ctr"/>
                      <a:r>
                        <a:rPr lang="en-US" sz="800" b="0" i="0" u="none" strike="noStrike" dirty="0">
                          <a:latin typeface="Trebuchet MS"/>
                        </a:rPr>
                        <a:t>Gallon </a:t>
                      </a:r>
                      <a:r>
                        <a:rPr lang="en-US" sz="800" b="0" i="0" u="none" strike="noStrike" dirty="0" err="1">
                          <a:latin typeface="Trebuchet MS"/>
                        </a:rPr>
                        <a:t>Ecopod</a:t>
                      </a:r>
                      <a:r>
                        <a:rPr lang="en-US" sz="800" b="0" i="0" u="none" strike="noStrike" baseline="0" dirty="0">
                          <a:latin typeface="Trebuchet MS"/>
                        </a:rPr>
                        <a:t> </a:t>
                      </a:r>
                      <a:r>
                        <a:rPr lang="en-US" sz="800" b="0" i="0" u="none" strike="noStrike" dirty="0">
                          <a:latin typeface="Trebuchet MS"/>
                        </a:rPr>
                        <a:t> unit</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Trebuchet MS"/>
                        </a:rPr>
                        <a:t>UV light req'd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ctr"/>
                      <a:r>
                        <a:rPr lang="en-US" sz="800" b="0" i="0" u="none" strike="noStrike">
                          <a:latin typeface="Trebuchet MS"/>
                        </a:rPr>
                        <a:t>Yes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endParaRPr lang="en-US" sz="800" b="0" i="0" u="none" strike="noStrike">
                        <a:latin typeface="Trebuchet MS"/>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49310">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75659">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ctr"/>
                      <a:r>
                        <a:rPr lang="en-US" sz="800" b="0" i="0" u="none" strike="noStrike">
                          <a:latin typeface="Trebuchet MS"/>
                        </a:rPr>
                        <a:t>gpm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4">
                  <a:txBody>
                    <a:bodyPr/>
                    <a:lstStyle/>
                    <a:p>
                      <a:pPr algn="l" fontAlgn="b"/>
                      <a:r>
                        <a:rPr lang="en-US" sz="800" b="0" i="0" u="none" strike="noStrike">
                          <a:latin typeface="Trebuchet MS"/>
                        </a:rPr>
                        <a:t>ft head    TREATMENT pump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latin typeface="Trebuchet MS"/>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b"/>
                      <a:r>
                        <a:rPr lang="en-US" sz="800" b="0" i="0" u="none" strike="noStrike">
                          <a:latin typeface="Trebuchet MS"/>
                        </a:rPr>
                        <a:t>doses per 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latin typeface="Trebuchet MS"/>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800" b="0" i="0" u="none" strike="noStrike">
                          <a:latin typeface="Trebuchet MS"/>
                        </a:rPr>
                        <a:t>gal /dose (treatment)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81056">
                <a:tc>
                  <a:txBody>
                    <a:bodyPr/>
                    <a:lstStyle/>
                    <a:p>
                      <a:pPr algn="l" fontAlgn="b"/>
                      <a:r>
                        <a:rPr lang="en-US" sz="700" b="0" i="0" u="none" strike="noStrike">
                          <a:latin typeface="Times New Roman"/>
                        </a:rPr>
                        <a:t>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latin typeface="Trebuchet MS"/>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a:latin typeface="Trebuchet M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2">
                  <a:txBody>
                    <a:bodyPr/>
                    <a:lstStyle/>
                    <a:p>
                      <a:pPr algn="l" fontAlgn="ctr"/>
                      <a:r>
                        <a:rPr lang="en-US" sz="800" b="0" i="0" u="none" strike="noStrike">
                          <a:latin typeface="Trebuchet MS"/>
                        </a:rPr>
                        <a:t>feet 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ctr"/>
                      <a:r>
                        <a:rPr lang="en-US" sz="800" b="0" i="0" u="none" strike="noStrike">
                          <a:latin typeface="Trebuchet M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gridSpan="3">
                  <a:txBody>
                    <a:bodyPr/>
                    <a:lstStyle/>
                    <a:p>
                      <a:pPr algn="l" fontAlgn="ctr"/>
                      <a:r>
                        <a:rPr lang="en-US" sz="800" b="0" i="0" u="none" strike="noStrike">
                          <a:latin typeface="Trebuchet MS"/>
                        </a:rPr>
                        <a:t>inch supply line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ctr"/>
                      <a:r>
                        <a:rPr lang="en-US" sz="800" b="0" i="0" u="none" strike="noStrike">
                          <a:latin typeface="Trebuchet MS"/>
                        </a:rPr>
                        <a:t>leads to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800" b="0" i="0" u="none" strike="noStrike">
                          <a:latin typeface="Trebuchet MS"/>
                        </a:rPr>
                        <a:t>gallons of drainback volume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93226">
                <a:tc>
                  <a:txBody>
                    <a:bodyPr/>
                    <a:lstStyle/>
                    <a:p>
                      <a:pPr algn="l" fontAlgn="b"/>
                      <a:r>
                        <a:rPr lang="en-US" sz="700" b="0" i="0" u="none" strike="noStrike">
                          <a:latin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1"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ctr" fontAlgn="ctr"/>
                      <a:endParaRPr lang="en-US" sz="800" b="0" i="0" u="none" strike="noStrike">
                        <a:latin typeface="Trebuchet MS"/>
                      </a:endParaRPr>
                    </a:p>
                  </a:txBody>
                  <a:tcPr marL="0" marR="0" marT="0" marB="0" anchor="ctr">
                    <a:lnL>
                      <a:noFill/>
                    </a:lnL>
                    <a:lnR>
                      <a:noFill/>
                    </a:lnR>
                    <a:lnT>
                      <a:noFill/>
                    </a:lnT>
                    <a:lnB>
                      <a:noFill/>
                    </a:lnB>
                  </a:tcPr>
                </a:tc>
                <a:tc>
                  <a:txBody>
                    <a:bodyPr/>
                    <a:lstStyle/>
                    <a:p>
                      <a:pPr algn="r" fontAlgn="ctr"/>
                      <a:endParaRPr lang="en-US" sz="800" b="0" i="0" u="none" strike="noStrike">
                        <a:latin typeface="Trebuchet MS"/>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latin typeface="Trebuchet MS"/>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800" b="0" i="0" u="none" strike="noStrike">
                          <a:latin typeface="Trebuchet MS"/>
                        </a:rPr>
                        <a:t>gallons total pump out volume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endParaRPr lang="en-US" sz="800" b="0" i="0" u="none" strike="noStrike">
                        <a:latin typeface="Trebuchet MS"/>
                      </a:endParaRPr>
                    </a:p>
                  </a:txBody>
                  <a:tcPr marL="0" marR="0" marT="0" marB="0" anchor="b">
                    <a:lnL>
                      <a:noFill/>
                    </a:lnL>
                    <a:lnR>
                      <a:noFill/>
                    </a:lnR>
                    <a:lnT>
                      <a:noFill/>
                    </a:lnT>
                    <a:lnB>
                      <a:noFill/>
                    </a:lnB>
                  </a:tcPr>
                </a:tc>
                <a:tc>
                  <a:txBody>
                    <a:bodyPr/>
                    <a:lstStyle/>
                    <a:p>
                      <a:pPr algn="l" fontAlgn="b"/>
                      <a:r>
                        <a:rPr lang="en-US" sz="800" b="0" i="0" u="none" strike="noStrike" dirty="0">
                          <a:latin typeface="Trebuchet MS"/>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a:bodyPr>
          <a:lstStyle/>
          <a:p>
            <a:r>
              <a:rPr lang="en-US" sz="2000" b="1" dirty="0"/>
              <a:t>The design sheet will also produce a System elevation template</a:t>
            </a:r>
          </a:p>
        </p:txBody>
      </p:sp>
      <p:grpSp>
        <p:nvGrpSpPr>
          <p:cNvPr id="8" name="Group 4">
            <a:extLst>
              <a:ext uri="{FF2B5EF4-FFF2-40B4-BE49-F238E27FC236}">
                <a16:creationId xmlns:a16="http://schemas.microsoft.com/office/drawing/2014/main" id="{A50906ED-7A3C-41AC-B344-9E73BDF233A0}"/>
              </a:ext>
            </a:extLst>
          </p:cNvPr>
          <p:cNvGrpSpPr>
            <a:grpSpLocks/>
          </p:cNvGrpSpPr>
          <p:nvPr/>
        </p:nvGrpSpPr>
        <p:grpSpPr bwMode="auto">
          <a:xfrm rot="5400000">
            <a:off x="1569800" y="-426799"/>
            <a:ext cx="6080602" cy="9067802"/>
            <a:chOff x="480" y="688"/>
            <a:chExt cx="4656" cy="3603"/>
          </a:xfrm>
        </p:grpSpPr>
        <p:sp>
          <p:nvSpPr>
            <p:cNvPr id="9" name="AutoShape 3">
              <a:extLst>
                <a:ext uri="{FF2B5EF4-FFF2-40B4-BE49-F238E27FC236}">
                  <a16:creationId xmlns:a16="http://schemas.microsoft.com/office/drawing/2014/main" id="{80B00C58-D7D4-4ED5-ADB3-AD4FC9A99B43}"/>
                </a:ext>
              </a:extLst>
            </p:cNvPr>
            <p:cNvSpPr>
              <a:spLocks noChangeAspect="1" noChangeArrowheads="1" noTextEdit="1"/>
            </p:cNvSpPr>
            <p:nvPr/>
          </p:nvSpPr>
          <p:spPr bwMode="auto">
            <a:xfrm>
              <a:off x="480" y="688"/>
              <a:ext cx="4656" cy="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E739C94A-1878-44C5-9654-63FC5D0B04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 y="688"/>
              <a:ext cx="4659" cy="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a:t>	This concludes the basic </a:t>
            </a:r>
            <a:r>
              <a:rPr lang="en-US" sz="2000" dirty="0" err="1"/>
              <a:t>Ecopod</a:t>
            </a:r>
            <a:r>
              <a:rPr lang="en-US" sz="2000" dirty="0"/>
              <a:t> “need to know” training.</a:t>
            </a:r>
          </a:p>
          <a:p>
            <a:pPr>
              <a:buNone/>
            </a:pPr>
            <a:endParaRPr lang="en-US" sz="2000" dirty="0"/>
          </a:p>
          <a:p>
            <a:pPr>
              <a:buNone/>
            </a:pPr>
            <a:r>
              <a:rPr lang="en-US" sz="2000" dirty="0"/>
              <a:t>	For further information contact your local distributor or the manufacturer at  </a:t>
            </a:r>
            <a:r>
              <a:rPr lang="en-US" sz="2000" dirty="0">
                <a:hlinkClick r:id="rId2"/>
              </a:rPr>
              <a:t>www.InfiltratorWater.com</a:t>
            </a:r>
            <a:r>
              <a:rPr lang="en-US" sz="2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buNone/>
            </a:pPr>
            <a:r>
              <a:rPr lang="en-US" sz="2000" dirty="0"/>
              <a:t>MN7080 requires “treatment level A” effluent to be:</a:t>
            </a:r>
          </a:p>
          <a:p>
            <a:pPr marL="0" indent="0">
              <a:spcBef>
                <a:spcPts val="0"/>
              </a:spcBef>
              <a:buNone/>
            </a:pPr>
            <a:r>
              <a:rPr lang="en-US" sz="2000" dirty="0"/>
              <a:t>	-  time dosed and </a:t>
            </a:r>
          </a:p>
          <a:p>
            <a:pPr marL="0" indent="0">
              <a:spcBef>
                <a:spcPts val="0"/>
              </a:spcBef>
              <a:buNone/>
            </a:pPr>
            <a:r>
              <a:rPr lang="en-US" sz="2000" dirty="0"/>
              <a:t>	- uniformly distributed.  </a:t>
            </a:r>
          </a:p>
          <a:p>
            <a:pPr marL="0" indent="0">
              <a:spcBef>
                <a:spcPts val="0"/>
              </a:spcBef>
              <a:buNone/>
            </a:pPr>
            <a:r>
              <a:rPr lang="en-US" sz="2000" dirty="0"/>
              <a:t>This typically results in using a standard pressure bed or pressure trenches.</a:t>
            </a:r>
          </a:p>
          <a:p>
            <a:pPr marL="0" indent="0">
              <a:spcBef>
                <a:spcPts val="0"/>
              </a:spcBef>
              <a:buNone/>
            </a:pPr>
            <a:endParaRPr lang="en-US" sz="2000" dirty="0"/>
          </a:p>
          <a:p>
            <a:pPr marL="0" indent="0">
              <a:spcBef>
                <a:spcPts val="0"/>
              </a:spcBef>
              <a:buNone/>
            </a:pPr>
            <a:r>
              <a:rPr lang="en-US" sz="2000" dirty="0"/>
              <a:t>You must be at least an Intermediate designer to design a residential strength Type IV pretreatment system  &lt; 2500 </a:t>
            </a:r>
            <a:r>
              <a:rPr lang="en-US" sz="2000" dirty="0" err="1"/>
              <a:t>gpd</a:t>
            </a:r>
            <a:r>
              <a:rPr lang="en-US" sz="2000" dirty="0"/>
              <a:t>. </a:t>
            </a:r>
          </a:p>
          <a:p>
            <a:pPr marL="0" indent="0">
              <a:spcBef>
                <a:spcPts val="0"/>
              </a:spcBef>
              <a:buNone/>
            </a:pPr>
            <a:endParaRPr lang="en-US" sz="2000" dirty="0"/>
          </a:p>
          <a:p>
            <a:pPr marL="0" indent="0">
              <a:spcBef>
                <a:spcPts val="0"/>
              </a:spcBef>
              <a:buNone/>
            </a:pPr>
            <a:r>
              <a:rPr lang="en-US" sz="2000" dirty="0"/>
              <a:t>An operating permit and a management plan are also required.</a:t>
            </a:r>
          </a:p>
          <a:p>
            <a:pPr marL="0" indent="0">
              <a:spcBef>
                <a:spcPts val="0"/>
              </a:spcBef>
              <a:buNone/>
            </a:pPr>
            <a:endParaRPr lang="en-US" sz="2000" dirty="0"/>
          </a:p>
          <a:p>
            <a:pPr>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r>
              <a:rPr lang="en-US" sz="2000" dirty="0"/>
              <a:t>The basic layout of the </a:t>
            </a:r>
            <a:r>
              <a:rPr lang="en-US" sz="2000" dirty="0" err="1"/>
              <a:t>Ecopod</a:t>
            </a:r>
            <a:r>
              <a:rPr lang="en-US" sz="2000" dirty="0"/>
              <a:t> system is similar to a standard pressure bed. </a:t>
            </a:r>
          </a:p>
          <a:p>
            <a:pPr marL="0" indent="0">
              <a:spcBef>
                <a:spcPts val="0"/>
              </a:spcBef>
              <a:buNone/>
            </a:pPr>
            <a:endParaRPr lang="en-US" sz="2000" dirty="0"/>
          </a:p>
          <a:p>
            <a:pPr marL="0" indent="0">
              <a:spcBef>
                <a:spcPts val="0"/>
              </a:spcBef>
              <a:buNone/>
            </a:pPr>
            <a:r>
              <a:rPr lang="en-US" sz="2000" dirty="0"/>
              <a:t>To better understand this concept,  a typical layout is shown on the following slides: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932296" y="3418865"/>
            <a:ext cx="575852" cy="475882"/>
          </a:xfrm>
          <a:prstGeom prst="rect">
            <a:avLst/>
          </a:prstGeom>
          <a:noFill/>
          <a:ln w="9525">
            <a:solidFill>
              <a:schemeClr val="tx1"/>
            </a:solidFill>
            <a:miter lim="800000"/>
            <a:headEnd/>
            <a:tailEnd/>
          </a:ln>
        </p:spPr>
        <p:txBody>
          <a:bodyPr wrap="none" anchor="ctr"/>
          <a:lstStyle/>
          <a:p>
            <a:endParaRPr lang="en-US" dirty="0"/>
          </a:p>
        </p:txBody>
      </p:sp>
      <p:sp>
        <p:nvSpPr>
          <p:cNvPr id="3083" name="Line 11"/>
          <p:cNvSpPr>
            <a:spLocks noChangeShapeType="1"/>
          </p:cNvSpPr>
          <p:nvPr/>
        </p:nvSpPr>
        <p:spPr bwMode="auto">
          <a:xfrm flipV="1">
            <a:off x="2871600" y="4114800"/>
            <a:ext cx="612757" cy="0"/>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95600" y="4191000"/>
            <a:ext cx="612757" cy="0"/>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5867400" y="5181600"/>
            <a:ext cx="1295400" cy="369322"/>
          </a:xfrm>
          <a:prstGeom prst="rect">
            <a:avLst/>
          </a:prstGeom>
          <a:noFill/>
          <a:ln w="9525">
            <a:noFill/>
            <a:miter lim="800000"/>
            <a:headEnd/>
            <a:tailEnd/>
          </a:ln>
        </p:spPr>
        <p:txBody>
          <a:bodyPr wrap="square" lIns="91431" tIns="45715" rIns="91431" bIns="45715">
            <a:spAutoFit/>
          </a:bodyPr>
          <a:lstStyle/>
          <a:p>
            <a:r>
              <a:rPr lang="en-US" dirty="0"/>
              <a:t>Lift tank</a:t>
            </a:r>
          </a:p>
        </p:txBody>
      </p:sp>
      <p:sp>
        <p:nvSpPr>
          <p:cNvPr id="3113" name="Line 41"/>
          <p:cNvSpPr>
            <a:spLocks noChangeShapeType="1"/>
          </p:cNvSpPr>
          <p:nvPr/>
        </p:nvSpPr>
        <p:spPr bwMode="auto">
          <a:xfrm>
            <a:off x="5933991" y="3886200"/>
            <a:ext cx="0" cy="10668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1" y="3886200"/>
            <a:ext cx="884319" cy="0"/>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8253" y="142852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4" name="Line 82"/>
          <p:cNvSpPr>
            <a:spLocks noChangeShapeType="1"/>
          </p:cNvSpPr>
          <p:nvPr/>
        </p:nvSpPr>
        <p:spPr bwMode="auto">
          <a:xfrm>
            <a:off x="2803362"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cxnSp>
        <p:nvCxnSpPr>
          <p:cNvPr id="90" name="Straight Connector 89"/>
          <p:cNvCxnSpPr>
            <a:stCxn id="3083" idx="1"/>
          </p:cNvCxnSpPr>
          <p:nvPr/>
        </p:nvCxnSpPr>
        <p:spPr>
          <a:xfrm rot="16200000" flipH="1">
            <a:off x="4713978" y="2885178"/>
            <a:ext cx="1588" cy="2459243"/>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52800" y="4191000"/>
            <a:ext cx="2590800" cy="1588"/>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4419600" y="5334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86000" y="609600"/>
            <a:ext cx="5421418" cy="400110"/>
          </a:xfrm>
          <a:prstGeom prst="rect">
            <a:avLst/>
          </a:prstGeom>
          <a:noFill/>
        </p:spPr>
        <p:txBody>
          <a:bodyPr wrap="square" rtlCol="0">
            <a:spAutoFit/>
          </a:bodyPr>
          <a:lstStyle/>
          <a:p>
            <a:r>
              <a:rPr lang="en-US" sz="2000" b="1" dirty="0"/>
              <a:t>Standard</a:t>
            </a:r>
            <a:r>
              <a:rPr lang="en-US" sz="2000" dirty="0"/>
              <a:t> </a:t>
            </a:r>
            <a:r>
              <a:rPr lang="en-US" sz="2000" b="1" dirty="0"/>
              <a:t>pressure bed layout  </a:t>
            </a:r>
          </a:p>
        </p:txBody>
      </p:sp>
      <p:cxnSp>
        <p:nvCxnSpPr>
          <p:cNvPr id="58" name="Straight Connector 57"/>
          <p:cNvCxnSpPr>
            <a:cxnSpLocks/>
          </p:cNvCxnSpPr>
          <p:nvPr/>
        </p:nvCxnSpPr>
        <p:spPr>
          <a:xfrm flipV="1">
            <a:off x="1828800" y="4267200"/>
            <a:ext cx="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V="1">
            <a:off x="1827607" y="3974307"/>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2000" y="5181600"/>
            <a:ext cx="2667000" cy="369332"/>
          </a:xfrm>
          <a:prstGeom prst="rect">
            <a:avLst/>
          </a:prstGeom>
          <a:noFill/>
        </p:spPr>
        <p:txBody>
          <a:bodyPr wrap="square" rtlCol="0">
            <a:spAutoFit/>
          </a:bodyPr>
          <a:lstStyle/>
          <a:p>
            <a:r>
              <a:rPr lang="en-US" dirty="0"/>
              <a:t>2 – compartment septic</a:t>
            </a:r>
          </a:p>
        </p:txBody>
      </p:sp>
      <p:sp>
        <p:nvSpPr>
          <p:cNvPr id="62" name="Line 34"/>
          <p:cNvSpPr>
            <a:spLocks noChangeShapeType="1"/>
          </p:cNvSpPr>
          <p:nvPr/>
        </p:nvSpPr>
        <p:spPr bwMode="auto">
          <a:xfrm>
            <a:off x="1905000" y="4076700"/>
            <a:ext cx="0" cy="381000"/>
          </a:xfrm>
          <a:prstGeom prst="line">
            <a:avLst/>
          </a:prstGeom>
          <a:noFill/>
          <a:ln w="9525">
            <a:solidFill>
              <a:schemeClr val="tx1"/>
            </a:solidFill>
            <a:round/>
            <a:headEnd/>
            <a:tailEnd/>
          </a:ln>
        </p:spPr>
        <p:txBody>
          <a:bodyPr/>
          <a:lstStyle/>
          <a:p>
            <a:endParaRPr lang="en-US" dirty="0"/>
          </a:p>
        </p:txBody>
      </p:sp>
      <p:sp>
        <p:nvSpPr>
          <p:cNvPr id="59" name="Line 8">
            <a:extLst>
              <a:ext uri="{FF2B5EF4-FFF2-40B4-BE49-F238E27FC236}">
                <a16:creationId xmlns:a16="http://schemas.microsoft.com/office/drawing/2014/main" id="{0ECEF74E-F404-4696-9F2F-8C5F80994618}"/>
              </a:ext>
            </a:extLst>
          </p:cNvPr>
          <p:cNvSpPr>
            <a:spLocks noChangeShapeType="1"/>
          </p:cNvSpPr>
          <p:nvPr/>
        </p:nvSpPr>
        <p:spPr bwMode="auto">
          <a:xfrm flipH="1" flipV="1">
            <a:off x="1447799" y="3452446"/>
            <a:ext cx="18615" cy="470266"/>
          </a:xfrm>
          <a:prstGeom prst="line">
            <a:avLst/>
          </a:prstGeom>
          <a:noFill/>
          <a:ln w="9525">
            <a:solidFill>
              <a:schemeClr val="tx1"/>
            </a:solidFill>
            <a:round/>
            <a:headEnd/>
            <a:tailEnd/>
          </a:ln>
        </p:spPr>
        <p:txBody>
          <a:bodyPr/>
          <a:lstStyle/>
          <a:p>
            <a:endParaRPr lang="en-US" dirty="0"/>
          </a:p>
        </p:txBody>
      </p:sp>
      <p:sp>
        <p:nvSpPr>
          <p:cNvPr id="63" name="Line 8">
            <a:extLst>
              <a:ext uri="{FF2B5EF4-FFF2-40B4-BE49-F238E27FC236}">
                <a16:creationId xmlns:a16="http://schemas.microsoft.com/office/drawing/2014/main" id="{9AA74E0F-4C8B-42CE-A1AC-69B646A8CC6A}"/>
              </a:ext>
            </a:extLst>
          </p:cNvPr>
          <p:cNvSpPr>
            <a:spLocks noChangeShapeType="1"/>
          </p:cNvSpPr>
          <p:nvPr/>
        </p:nvSpPr>
        <p:spPr bwMode="auto">
          <a:xfrm flipV="1">
            <a:off x="1676400" y="3452446"/>
            <a:ext cx="0" cy="457200"/>
          </a:xfrm>
          <a:prstGeom prst="line">
            <a:avLst/>
          </a:prstGeom>
          <a:noFill/>
          <a:ln w="9525">
            <a:solidFill>
              <a:schemeClr val="tx1"/>
            </a:solidFill>
            <a:round/>
            <a:headEnd/>
            <a:tailEnd/>
          </a:ln>
        </p:spPr>
        <p:txBody>
          <a:bodyPr/>
          <a:lstStyle/>
          <a:p>
            <a:endParaRPr lang="en-US" dirty="0"/>
          </a:p>
        </p:txBody>
      </p:sp>
      <p:sp>
        <p:nvSpPr>
          <p:cNvPr id="64" name="Line 43">
            <a:extLst>
              <a:ext uri="{FF2B5EF4-FFF2-40B4-BE49-F238E27FC236}">
                <a16:creationId xmlns:a16="http://schemas.microsoft.com/office/drawing/2014/main" id="{7ECB58F4-3822-4C01-9F55-D9ADBA1EFDCA}"/>
              </a:ext>
            </a:extLst>
          </p:cNvPr>
          <p:cNvSpPr>
            <a:spLocks noChangeShapeType="1"/>
          </p:cNvSpPr>
          <p:nvPr/>
        </p:nvSpPr>
        <p:spPr bwMode="auto">
          <a:xfrm flipH="1">
            <a:off x="1420505" y="3887297"/>
            <a:ext cx="236562" cy="1588"/>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417997" y="3418620"/>
            <a:ext cx="236192"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8600" y="5486400"/>
            <a:ext cx="3337866" cy="369322"/>
          </a:xfrm>
          <a:prstGeom prst="rect">
            <a:avLst/>
          </a:prstGeom>
          <a:noFill/>
          <a:ln w="9525">
            <a:noFill/>
            <a:miter lim="800000"/>
            <a:headEnd/>
            <a:tailEnd/>
          </a:ln>
        </p:spPr>
        <p:txBody>
          <a:bodyPr wrap="square" lIns="91431" tIns="45715" rIns="91431" bIns="45715">
            <a:spAutoFit/>
          </a:bodyPr>
          <a:lstStyle/>
          <a:p>
            <a:r>
              <a:rPr lang="en-US" dirty="0"/>
              <a:t>Trash trap /  treatment tank</a:t>
            </a:r>
          </a:p>
        </p:txBody>
      </p:sp>
      <p:sp>
        <p:nvSpPr>
          <p:cNvPr id="3083" name="Line 11"/>
          <p:cNvSpPr>
            <a:spLocks noChangeShapeType="1"/>
          </p:cNvSpPr>
          <p:nvPr/>
        </p:nvSpPr>
        <p:spPr bwMode="auto">
          <a:xfrm>
            <a:off x="2886930" y="4111625"/>
            <a:ext cx="846870" cy="3175"/>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7" name="Oval 15"/>
          <p:cNvSpPr>
            <a:spLocks noChangeArrowheads="1"/>
          </p:cNvSpPr>
          <p:nvPr/>
        </p:nvSpPr>
        <p:spPr bwMode="auto">
          <a:xfrm>
            <a:off x="1295400" y="2743200"/>
            <a:ext cx="2286000" cy="2514600"/>
          </a:xfrm>
          <a:prstGeom prst="ellipse">
            <a:avLst/>
          </a:prstGeom>
          <a:noFill/>
          <a:ln w="44450" cap="rnd">
            <a:solidFill>
              <a:schemeClr val="tx1"/>
            </a:solidFill>
            <a:prstDash val="sysDot"/>
            <a:round/>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77732" y="4187824"/>
            <a:ext cx="856067" cy="3176"/>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5577536" y="5377938"/>
            <a:ext cx="1747961" cy="369322"/>
          </a:xfrm>
          <a:prstGeom prst="rect">
            <a:avLst/>
          </a:prstGeom>
          <a:noFill/>
          <a:ln w="9525">
            <a:noFill/>
            <a:miter lim="800000"/>
            <a:headEnd/>
            <a:tailEnd/>
          </a:ln>
        </p:spPr>
        <p:txBody>
          <a:bodyPr wrap="none" lIns="91431" tIns="45715" rIns="91431" bIns="45715">
            <a:spAutoFit/>
          </a:bodyPr>
          <a:lstStyle/>
          <a:p>
            <a:r>
              <a:rPr lang="en-US" dirty="0"/>
              <a:t>Lift tank with UV</a:t>
            </a:r>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0" y="3884612"/>
            <a:ext cx="164911" cy="1588"/>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88" name="TextBox 87"/>
          <p:cNvSpPr txBox="1"/>
          <p:nvPr/>
        </p:nvSpPr>
        <p:spPr>
          <a:xfrm>
            <a:off x="2057399" y="685800"/>
            <a:ext cx="6391677" cy="1015663"/>
          </a:xfrm>
          <a:prstGeom prst="rect">
            <a:avLst/>
          </a:prstGeom>
          <a:noFill/>
        </p:spPr>
        <p:txBody>
          <a:bodyPr wrap="square" rtlCol="0">
            <a:spAutoFit/>
          </a:bodyPr>
          <a:lstStyle/>
          <a:p>
            <a:r>
              <a:rPr lang="en-US" sz="2000" b="1" dirty="0"/>
              <a:t>Now add the </a:t>
            </a:r>
            <a:r>
              <a:rPr lang="en-US" sz="2000" b="1" dirty="0" err="1"/>
              <a:t>Ecopod</a:t>
            </a:r>
            <a:r>
              <a:rPr lang="en-US" sz="2000" b="1" dirty="0"/>
              <a:t> unit to the 2</a:t>
            </a:r>
            <a:r>
              <a:rPr lang="en-US" sz="2000" b="1" baseline="30000" dirty="0"/>
              <a:t>nd</a:t>
            </a:r>
            <a:r>
              <a:rPr lang="en-US" sz="2000" b="1" dirty="0"/>
              <a:t> compartment, </a:t>
            </a:r>
          </a:p>
          <a:p>
            <a:r>
              <a:rPr lang="en-US" sz="2000" b="1" dirty="0"/>
              <a:t>the 1</a:t>
            </a:r>
            <a:r>
              <a:rPr lang="en-US" sz="2000" b="1" baseline="30000" dirty="0"/>
              <a:t>st</a:t>
            </a:r>
            <a:r>
              <a:rPr lang="en-US" sz="2000" b="1" dirty="0"/>
              <a:t> compartment becomes a “trash trap”.</a:t>
            </a:r>
          </a:p>
          <a:p>
            <a:r>
              <a:rPr lang="en-US" sz="2000" b="1" dirty="0"/>
              <a:t>Also install the blower assembly and UV lite.</a:t>
            </a:r>
          </a:p>
        </p:txBody>
      </p:sp>
      <p:sp>
        <p:nvSpPr>
          <p:cNvPr id="91" name="Line 27"/>
          <p:cNvSpPr>
            <a:spLocks noChangeShapeType="1"/>
          </p:cNvSpPr>
          <p:nvPr/>
        </p:nvSpPr>
        <p:spPr bwMode="auto">
          <a:xfrm>
            <a:off x="3657600" y="4114800"/>
            <a:ext cx="2286000" cy="0"/>
          </a:xfrm>
          <a:prstGeom prst="line">
            <a:avLst/>
          </a:prstGeom>
          <a:noFill/>
          <a:ln w="9525">
            <a:solidFill>
              <a:schemeClr val="tx1"/>
            </a:solidFill>
            <a:round/>
            <a:headEnd/>
            <a:tailEnd/>
          </a:ln>
        </p:spPr>
        <p:txBody>
          <a:bodyPr/>
          <a:lstStyle/>
          <a:p>
            <a:endParaRPr lang="en-US" dirty="0"/>
          </a:p>
        </p:txBody>
      </p:sp>
      <p:cxnSp>
        <p:nvCxnSpPr>
          <p:cNvPr id="82" name="Straight Connector 81"/>
          <p:cNvCxnSpPr>
            <a:cxnSpLocks/>
          </p:cNvCxnSpPr>
          <p:nvPr/>
        </p:nvCxnSpPr>
        <p:spPr>
          <a:xfrm flipH="1">
            <a:off x="1676075" y="4191001"/>
            <a:ext cx="252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11" idx="1"/>
          </p:cNvCxnSpPr>
          <p:nvPr/>
        </p:nvCxnSpPr>
        <p:spPr>
          <a:xfrm>
            <a:off x="1693502" y="4114801"/>
            <a:ext cx="235148"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868490" y="4038600"/>
            <a:ext cx="87471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324100" y="3246085"/>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a:off x="1674683" y="4189412"/>
            <a:ext cx="20767" cy="763589"/>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flipH="1">
            <a:off x="1693502" y="3960812"/>
            <a:ext cx="1947" cy="153989"/>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600" y="3466008"/>
            <a:ext cx="0" cy="417016"/>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2436400" y="3724632"/>
            <a:ext cx="78199" cy="9168"/>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flipH="1">
            <a:off x="2424181" y="3454509"/>
            <a:ext cx="14219" cy="277704"/>
          </a:xfrm>
          <a:prstGeom prst="line">
            <a:avLst/>
          </a:prstGeom>
          <a:noFill/>
          <a:ln w="9525">
            <a:solidFill>
              <a:schemeClr val="tx1"/>
            </a:solidFill>
            <a:round/>
            <a:headEnd/>
            <a:tailEnd/>
          </a:ln>
        </p:spPr>
        <p:txBody>
          <a:bodyPr/>
          <a:lstStyle/>
          <a:p>
            <a:endParaRPr lang="en-US" dirty="0"/>
          </a:p>
        </p:txBody>
      </p:sp>
      <p:sp>
        <p:nvSpPr>
          <p:cNvPr id="115" name="Line 36"/>
          <p:cNvSpPr>
            <a:spLocks noChangeShapeType="1"/>
          </p:cNvSpPr>
          <p:nvPr/>
        </p:nvSpPr>
        <p:spPr bwMode="auto">
          <a:xfrm>
            <a:off x="2886930" y="4189412"/>
            <a:ext cx="1172303" cy="3176"/>
          </a:xfrm>
          <a:prstGeom prst="line">
            <a:avLst/>
          </a:prstGeom>
          <a:noFill/>
          <a:ln w="9525">
            <a:solidFill>
              <a:schemeClr val="tx1"/>
            </a:solidFill>
            <a:round/>
            <a:headEnd/>
            <a:tailEnd/>
          </a:ln>
        </p:spPr>
        <p:txBody>
          <a:bodyPr/>
          <a:lstStyle/>
          <a:p>
            <a:endParaRPr lang="en-US" dirty="0"/>
          </a:p>
        </p:txBody>
      </p:sp>
      <p:sp>
        <p:nvSpPr>
          <p:cNvPr id="116" name="Line 36"/>
          <p:cNvSpPr>
            <a:spLocks noChangeShapeType="1"/>
          </p:cNvSpPr>
          <p:nvPr/>
        </p:nvSpPr>
        <p:spPr bwMode="auto">
          <a:xfrm>
            <a:off x="2879676" y="4113223"/>
            <a:ext cx="1179558" cy="3165"/>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flipH="1">
            <a:off x="1990507" y="4724400"/>
            <a:ext cx="9609"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a:off x="1876424" y="4722811"/>
            <a:ext cx="1"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
        <p:nvSpPr>
          <p:cNvPr id="75" name="Line 43">
            <a:extLst>
              <a:ext uri="{FF2B5EF4-FFF2-40B4-BE49-F238E27FC236}">
                <a16:creationId xmlns:a16="http://schemas.microsoft.com/office/drawing/2014/main" id="{8A62C98B-5DEA-45A4-9532-B83554382825}"/>
              </a:ext>
            </a:extLst>
          </p:cNvPr>
          <p:cNvSpPr>
            <a:spLocks noChangeShapeType="1"/>
          </p:cNvSpPr>
          <p:nvPr/>
        </p:nvSpPr>
        <p:spPr bwMode="auto">
          <a:xfrm flipH="1">
            <a:off x="6355956" y="3883024"/>
            <a:ext cx="460957" cy="0"/>
          </a:xfrm>
          <a:prstGeom prst="line">
            <a:avLst/>
          </a:prstGeom>
          <a:noFill/>
          <a:ln w="9525">
            <a:solidFill>
              <a:schemeClr val="tx1"/>
            </a:solidFill>
            <a:round/>
            <a:headEnd/>
            <a:tailEnd/>
          </a:ln>
        </p:spPr>
        <p:txBody>
          <a:bodyPr/>
          <a:lstStyle/>
          <a:p>
            <a:endParaRPr lang="en-US" dirty="0"/>
          </a:p>
        </p:txBody>
      </p:sp>
      <p:sp>
        <p:nvSpPr>
          <p:cNvPr id="76" name="Line 42">
            <a:extLst>
              <a:ext uri="{FF2B5EF4-FFF2-40B4-BE49-F238E27FC236}">
                <a16:creationId xmlns:a16="http://schemas.microsoft.com/office/drawing/2014/main" id="{83C6782B-9611-41DD-89C3-B5A85BC7387E}"/>
              </a:ext>
            </a:extLst>
          </p:cNvPr>
          <p:cNvSpPr>
            <a:spLocks noChangeShapeType="1"/>
          </p:cNvSpPr>
          <p:nvPr/>
        </p:nvSpPr>
        <p:spPr bwMode="auto">
          <a:xfrm>
            <a:off x="6355956" y="3448050"/>
            <a:ext cx="0" cy="457200"/>
          </a:xfrm>
          <a:prstGeom prst="line">
            <a:avLst/>
          </a:prstGeom>
          <a:noFill/>
          <a:ln w="9525">
            <a:solidFill>
              <a:schemeClr val="tx1"/>
            </a:solidFill>
            <a:round/>
            <a:headEnd/>
            <a:tailEnd/>
          </a:ln>
        </p:spPr>
        <p:txBody>
          <a:bodyPr/>
          <a:lstStyle/>
          <a:p>
            <a:endParaRPr lang="en-US" dirty="0"/>
          </a:p>
        </p:txBody>
      </p:sp>
      <p:sp>
        <p:nvSpPr>
          <p:cNvPr id="77" name="Line 42">
            <a:extLst>
              <a:ext uri="{FF2B5EF4-FFF2-40B4-BE49-F238E27FC236}">
                <a16:creationId xmlns:a16="http://schemas.microsoft.com/office/drawing/2014/main" id="{7C48FA65-0CD0-48FD-A5FD-B6B5B846D5CC}"/>
              </a:ext>
            </a:extLst>
          </p:cNvPr>
          <p:cNvSpPr>
            <a:spLocks noChangeShapeType="1"/>
          </p:cNvSpPr>
          <p:nvPr/>
        </p:nvSpPr>
        <p:spPr bwMode="auto">
          <a:xfrm>
            <a:off x="6098901" y="3448050"/>
            <a:ext cx="0" cy="457200"/>
          </a:xfrm>
          <a:prstGeom prst="line">
            <a:avLst/>
          </a:prstGeom>
          <a:noFill/>
          <a:ln w="9525">
            <a:solidFill>
              <a:schemeClr val="tx1"/>
            </a:solidFill>
            <a:round/>
            <a:headEnd/>
            <a:tailEnd/>
          </a:ln>
        </p:spPr>
        <p:txBody>
          <a:bodyPr/>
          <a:lstStyle/>
          <a:p>
            <a:endParaRPr lang="en-US" dirty="0"/>
          </a:p>
        </p:txBody>
      </p:sp>
      <p:sp>
        <p:nvSpPr>
          <p:cNvPr id="78" name="Rectangle 78">
            <a:extLst>
              <a:ext uri="{FF2B5EF4-FFF2-40B4-BE49-F238E27FC236}">
                <a16:creationId xmlns:a16="http://schemas.microsoft.com/office/drawing/2014/main" id="{F04B8ADE-034F-44E0-9E6B-B96D4C151EAA}"/>
              </a:ext>
            </a:extLst>
          </p:cNvPr>
          <p:cNvSpPr>
            <a:spLocks noChangeArrowheads="1"/>
          </p:cNvSpPr>
          <p:nvPr/>
        </p:nvSpPr>
        <p:spPr bwMode="auto">
          <a:xfrm rot="5400000">
            <a:off x="5815478" y="4246092"/>
            <a:ext cx="559648" cy="731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79" name="Line 43">
            <a:extLst>
              <a:ext uri="{FF2B5EF4-FFF2-40B4-BE49-F238E27FC236}">
                <a16:creationId xmlns:a16="http://schemas.microsoft.com/office/drawing/2014/main" id="{EFBAB3C7-A151-463F-A91F-BF2C363B16A8}"/>
              </a:ext>
            </a:extLst>
          </p:cNvPr>
          <p:cNvSpPr>
            <a:spLocks noChangeShapeType="1"/>
          </p:cNvSpPr>
          <p:nvPr/>
        </p:nvSpPr>
        <p:spPr bwMode="auto">
          <a:xfrm flipH="1">
            <a:off x="5713120" y="4114799"/>
            <a:ext cx="460957" cy="0"/>
          </a:xfrm>
          <a:prstGeom prst="line">
            <a:avLst/>
          </a:prstGeom>
          <a:noFill/>
          <a:ln w="9525">
            <a:solidFill>
              <a:schemeClr val="tx1"/>
            </a:solidFill>
            <a:round/>
            <a:headEnd/>
            <a:tailEnd/>
          </a:ln>
        </p:spPr>
        <p:txBody>
          <a:bodyPr/>
          <a:lstStyle/>
          <a:p>
            <a:endParaRPr lang="en-US" dirty="0"/>
          </a:p>
        </p:txBody>
      </p:sp>
      <p:sp>
        <p:nvSpPr>
          <p:cNvPr id="80" name="Line 43">
            <a:extLst>
              <a:ext uri="{FF2B5EF4-FFF2-40B4-BE49-F238E27FC236}">
                <a16:creationId xmlns:a16="http://schemas.microsoft.com/office/drawing/2014/main" id="{EFFCB911-BC94-4510-9348-45B89246C5D9}"/>
              </a:ext>
            </a:extLst>
          </p:cNvPr>
          <p:cNvSpPr>
            <a:spLocks noChangeShapeType="1"/>
          </p:cNvSpPr>
          <p:nvPr/>
        </p:nvSpPr>
        <p:spPr bwMode="auto">
          <a:xfrm flipH="1">
            <a:off x="5713120" y="4187824"/>
            <a:ext cx="460957" cy="0"/>
          </a:xfrm>
          <a:prstGeom prst="line">
            <a:avLst/>
          </a:prstGeom>
          <a:noFill/>
          <a:ln w="9525">
            <a:solidFill>
              <a:schemeClr val="tx1"/>
            </a:solidFill>
            <a:round/>
            <a:headEnd/>
            <a:tailEnd/>
          </a:ln>
        </p:spPr>
        <p:txBody>
          <a:bodyPr/>
          <a:lstStyle/>
          <a:p>
            <a:endParaRPr lang="en-US" dirty="0"/>
          </a:p>
        </p:txBody>
      </p:sp>
      <p:sp>
        <p:nvSpPr>
          <p:cNvPr id="81" name="Oval 15">
            <a:extLst>
              <a:ext uri="{FF2B5EF4-FFF2-40B4-BE49-F238E27FC236}">
                <a16:creationId xmlns:a16="http://schemas.microsoft.com/office/drawing/2014/main" id="{548E3AFA-4DA0-4BBE-975C-1D8ADD6424A2}"/>
              </a:ext>
            </a:extLst>
          </p:cNvPr>
          <p:cNvSpPr>
            <a:spLocks noChangeArrowheads="1"/>
          </p:cNvSpPr>
          <p:nvPr/>
        </p:nvSpPr>
        <p:spPr bwMode="auto">
          <a:xfrm>
            <a:off x="5277169" y="3454509"/>
            <a:ext cx="1389730" cy="1427472"/>
          </a:xfrm>
          <a:prstGeom prst="ellipse">
            <a:avLst/>
          </a:prstGeom>
          <a:noFill/>
          <a:ln w="44450" cap="rnd">
            <a:solidFill>
              <a:schemeClr val="tx1"/>
            </a:solidFill>
            <a:prstDash val="sysDot"/>
            <a:round/>
            <a:headEnd/>
            <a:tailEnd/>
          </a:ln>
        </p:spPr>
        <p:txBody>
          <a:bodyPr wrap="none" anchor="ctr"/>
          <a:lstStyle/>
          <a:p>
            <a:endParaRPr lang="en-US" dirty="0"/>
          </a:p>
        </p:txBody>
      </p:sp>
      <p:sp>
        <p:nvSpPr>
          <p:cNvPr id="83" name="Line 41">
            <a:extLst>
              <a:ext uri="{FF2B5EF4-FFF2-40B4-BE49-F238E27FC236}">
                <a16:creationId xmlns:a16="http://schemas.microsoft.com/office/drawing/2014/main" id="{C308C1BA-42A2-4ABB-81BE-1FC79F7384E4}"/>
              </a:ext>
            </a:extLst>
          </p:cNvPr>
          <p:cNvSpPr>
            <a:spLocks noChangeShapeType="1"/>
          </p:cNvSpPr>
          <p:nvPr/>
        </p:nvSpPr>
        <p:spPr bwMode="auto">
          <a:xfrm flipH="1">
            <a:off x="2798730" y="4038600"/>
            <a:ext cx="11993" cy="290507"/>
          </a:xfrm>
          <a:prstGeom prst="line">
            <a:avLst/>
          </a:prstGeom>
          <a:noFill/>
          <a:ln w="9525">
            <a:solidFill>
              <a:schemeClr val="tx1"/>
            </a:solidFill>
            <a:round/>
            <a:headEnd/>
            <a:tailEnd/>
          </a:ln>
        </p:spPr>
        <p:txBody>
          <a:bodyPr/>
          <a:lstStyle/>
          <a:p>
            <a:endParaRPr lang="en-US" dirty="0"/>
          </a:p>
        </p:txBody>
      </p:sp>
      <p:sp>
        <p:nvSpPr>
          <p:cNvPr id="2" name="Rectangle 1">
            <a:extLst>
              <a:ext uri="{FF2B5EF4-FFF2-40B4-BE49-F238E27FC236}">
                <a16:creationId xmlns:a16="http://schemas.microsoft.com/office/drawing/2014/main" id="{64FBB4C5-0782-476C-9487-154890E9C177}"/>
              </a:ext>
            </a:extLst>
          </p:cNvPr>
          <p:cNvSpPr/>
          <p:nvPr/>
        </p:nvSpPr>
        <p:spPr>
          <a:xfrm>
            <a:off x="1775475" y="2919938"/>
            <a:ext cx="838948" cy="369332"/>
          </a:xfrm>
          <a:prstGeom prst="rect">
            <a:avLst/>
          </a:prstGeom>
        </p:spPr>
        <p:txBody>
          <a:bodyPr wrap="none">
            <a:spAutoFit/>
          </a:bodyPr>
          <a:lstStyle/>
          <a:p>
            <a:r>
              <a:rPr lang="en-US" dirty="0"/>
              <a:t>blower</a:t>
            </a:r>
          </a:p>
        </p:txBody>
      </p:sp>
      <p:sp>
        <p:nvSpPr>
          <p:cNvPr id="86" name="Line 35">
            <a:extLst>
              <a:ext uri="{FF2B5EF4-FFF2-40B4-BE49-F238E27FC236}">
                <a16:creationId xmlns:a16="http://schemas.microsoft.com/office/drawing/2014/main" id="{D88C5B70-F295-4BBA-B52C-99064AFF3559}"/>
              </a:ext>
            </a:extLst>
          </p:cNvPr>
          <p:cNvSpPr>
            <a:spLocks noChangeShapeType="1"/>
          </p:cNvSpPr>
          <p:nvPr/>
        </p:nvSpPr>
        <p:spPr bwMode="auto">
          <a:xfrm flipH="1">
            <a:off x="1884669" y="3866160"/>
            <a:ext cx="635139" cy="16863"/>
          </a:xfrm>
          <a:prstGeom prst="line">
            <a:avLst/>
          </a:prstGeom>
          <a:noFill/>
          <a:ln w="9525">
            <a:solidFill>
              <a:schemeClr val="tx1"/>
            </a:solidFill>
            <a:round/>
            <a:headEnd/>
            <a:tailEnd/>
          </a:ln>
        </p:spPr>
        <p:txBody>
          <a:bodyPr/>
          <a:lstStyle/>
          <a:p>
            <a:endParaRPr lang="en-US" dirty="0"/>
          </a:p>
        </p:txBody>
      </p:sp>
      <p:sp>
        <p:nvSpPr>
          <p:cNvPr id="87" name="Line 8">
            <a:extLst>
              <a:ext uri="{FF2B5EF4-FFF2-40B4-BE49-F238E27FC236}">
                <a16:creationId xmlns:a16="http://schemas.microsoft.com/office/drawing/2014/main" id="{7DA495EC-9736-4586-8D17-447CD2F61B3A}"/>
              </a:ext>
            </a:extLst>
          </p:cNvPr>
          <p:cNvSpPr>
            <a:spLocks noChangeShapeType="1"/>
          </p:cNvSpPr>
          <p:nvPr/>
        </p:nvSpPr>
        <p:spPr bwMode="auto">
          <a:xfrm flipV="1">
            <a:off x="1904161" y="3425823"/>
            <a:ext cx="0" cy="457200"/>
          </a:xfrm>
          <a:prstGeom prst="line">
            <a:avLst/>
          </a:prstGeom>
          <a:noFill/>
          <a:ln w="9525">
            <a:solidFill>
              <a:schemeClr val="tx1"/>
            </a:solidFill>
            <a:round/>
            <a:headEnd/>
            <a:tailEnd/>
          </a:ln>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0" y="3429000"/>
            <a:ext cx="9144000" cy="1588"/>
          </a:xfrm>
          <a:prstGeom prst="line">
            <a:avLst/>
          </a:prstGeom>
          <a:noFill/>
          <a:ln w="9525">
            <a:solidFill>
              <a:schemeClr val="tx1"/>
            </a:solidFill>
            <a:round/>
            <a:headEnd/>
            <a:tailEnd/>
          </a:ln>
        </p:spPr>
        <p:txBody>
          <a:bodyPr/>
          <a:lstStyle/>
          <a:p>
            <a:endParaRPr lang="en-US" dirty="0"/>
          </a:p>
        </p:txBody>
      </p:sp>
      <p:sp>
        <p:nvSpPr>
          <p:cNvPr id="3075" name="Line 3"/>
          <p:cNvSpPr>
            <a:spLocks noChangeShapeType="1"/>
          </p:cNvSpPr>
          <p:nvPr/>
        </p:nvSpPr>
        <p:spPr bwMode="auto">
          <a:xfrm>
            <a:off x="353728" y="3429000"/>
            <a:ext cx="1393" cy="687388"/>
          </a:xfrm>
          <a:prstGeom prst="line">
            <a:avLst/>
          </a:prstGeom>
          <a:noFill/>
          <a:ln w="9525">
            <a:solidFill>
              <a:schemeClr val="tx1"/>
            </a:solidFill>
            <a:round/>
            <a:headEnd/>
            <a:tailEnd/>
          </a:ln>
        </p:spPr>
        <p:txBody>
          <a:bodyPr/>
          <a:lstStyle/>
          <a:p>
            <a:endParaRPr lang="en-US" dirty="0"/>
          </a:p>
        </p:txBody>
      </p:sp>
      <p:sp>
        <p:nvSpPr>
          <p:cNvPr id="3076" name="Line 4"/>
          <p:cNvSpPr>
            <a:spLocks noChangeShapeType="1"/>
          </p:cNvSpPr>
          <p:nvPr/>
        </p:nvSpPr>
        <p:spPr bwMode="auto">
          <a:xfrm>
            <a:off x="353728" y="4114800"/>
            <a:ext cx="749234" cy="0"/>
          </a:xfrm>
          <a:prstGeom prst="line">
            <a:avLst/>
          </a:prstGeom>
          <a:noFill/>
          <a:ln w="9525">
            <a:solidFill>
              <a:schemeClr val="tx1"/>
            </a:solidFill>
            <a:round/>
            <a:headEnd/>
            <a:tailEnd/>
          </a:ln>
        </p:spPr>
        <p:txBody>
          <a:bodyPr/>
          <a:lstStyle/>
          <a:p>
            <a:endParaRPr lang="en-US" dirty="0"/>
          </a:p>
        </p:txBody>
      </p:sp>
      <p:sp>
        <p:nvSpPr>
          <p:cNvPr id="3077" name="Line 5"/>
          <p:cNvSpPr>
            <a:spLocks noChangeShapeType="1"/>
          </p:cNvSpPr>
          <p:nvPr/>
        </p:nvSpPr>
        <p:spPr bwMode="auto">
          <a:xfrm flipV="1">
            <a:off x="1239440" y="3429000"/>
            <a:ext cx="0" cy="457200"/>
          </a:xfrm>
          <a:prstGeom prst="line">
            <a:avLst/>
          </a:prstGeom>
          <a:noFill/>
          <a:ln w="9525">
            <a:solidFill>
              <a:schemeClr val="tx1"/>
            </a:solidFill>
            <a:round/>
            <a:headEnd/>
            <a:tailEnd/>
          </a:ln>
        </p:spPr>
        <p:txBody>
          <a:bodyPr/>
          <a:lstStyle/>
          <a:p>
            <a:endParaRPr lang="en-US" dirty="0"/>
          </a:p>
        </p:txBody>
      </p:sp>
      <p:sp>
        <p:nvSpPr>
          <p:cNvPr id="3078" name="Line 6"/>
          <p:cNvSpPr>
            <a:spLocks noChangeShapeType="1"/>
          </p:cNvSpPr>
          <p:nvPr/>
        </p:nvSpPr>
        <p:spPr bwMode="auto">
          <a:xfrm>
            <a:off x="1102962" y="4953000"/>
            <a:ext cx="1792314" cy="1588"/>
          </a:xfrm>
          <a:prstGeom prst="line">
            <a:avLst/>
          </a:prstGeom>
          <a:noFill/>
          <a:ln w="9525">
            <a:solidFill>
              <a:schemeClr val="tx1"/>
            </a:solidFill>
            <a:round/>
            <a:headEnd/>
            <a:tailEnd/>
          </a:ln>
        </p:spPr>
        <p:txBody>
          <a:bodyPr/>
          <a:lstStyle/>
          <a:p>
            <a:endParaRPr lang="en-US" dirty="0"/>
          </a:p>
        </p:txBody>
      </p:sp>
      <p:sp>
        <p:nvSpPr>
          <p:cNvPr id="3079" name="Line 7"/>
          <p:cNvSpPr>
            <a:spLocks noChangeShapeType="1"/>
          </p:cNvSpPr>
          <p:nvPr/>
        </p:nvSpPr>
        <p:spPr bwMode="auto">
          <a:xfrm flipH="1">
            <a:off x="2735123" y="3886200"/>
            <a:ext cx="136478" cy="0"/>
          </a:xfrm>
          <a:prstGeom prst="line">
            <a:avLst/>
          </a:prstGeom>
          <a:noFill/>
          <a:ln w="9525">
            <a:solidFill>
              <a:schemeClr val="tx1"/>
            </a:solidFill>
            <a:round/>
            <a:headEnd/>
            <a:tailEnd/>
          </a:ln>
        </p:spPr>
        <p:txBody>
          <a:bodyPr/>
          <a:lstStyle/>
          <a:p>
            <a:endParaRPr lang="en-US" dirty="0"/>
          </a:p>
        </p:txBody>
      </p:sp>
      <p:sp>
        <p:nvSpPr>
          <p:cNvPr id="3080" name="Line 8"/>
          <p:cNvSpPr>
            <a:spLocks noChangeShapeType="1"/>
          </p:cNvSpPr>
          <p:nvPr/>
        </p:nvSpPr>
        <p:spPr bwMode="auto">
          <a:xfrm flipV="1">
            <a:off x="2735123" y="3429000"/>
            <a:ext cx="0" cy="457200"/>
          </a:xfrm>
          <a:prstGeom prst="line">
            <a:avLst/>
          </a:prstGeom>
          <a:noFill/>
          <a:ln w="9525">
            <a:solidFill>
              <a:schemeClr val="tx1"/>
            </a:solidFill>
            <a:round/>
            <a:headEnd/>
            <a:tailEnd/>
          </a:ln>
        </p:spPr>
        <p:txBody>
          <a:bodyPr/>
          <a:lstStyle/>
          <a:p>
            <a:endParaRPr lang="en-US" dirty="0"/>
          </a:p>
        </p:txBody>
      </p:sp>
      <p:sp>
        <p:nvSpPr>
          <p:cNvPr id="3081" name="Rectangle 9"/>
          <p:cNvSpPr>
            <a:spLocks noChangeArrowheads="1"/>
          </p:cNvSpPr>
          <p:nvPr/>
        </p:nvSpPr>
        <p:spPr bwMode="auto">
          <a:xfrm>
            <a:off x="1463304" y="3444876"/>
            <a:ext cx="156811" cy="457200"/>
          </a:xfrm>
          <a:prstGeom prst="rect">
            <a:avLst/>
          </a:prstGeom>
          <a:noFill/>
          <a:ln w="9525">
            <a:solidFill>
              <a:schemeClr val="tx1"/>
            </a:solidFill>
            <a:miter lim="800000"/>
            <a:headEnd/>
            <a:tailEnd/>
          </a:ln>
        </p:spPr>
        <p:txBody>
          <a:bodyPr wrap="none" anchor="ctr"/>
          <a:lstStyle/>
          <a:p>
            <a:endParaRPr lang="en-US" dirty="0"/>
          </a:p>
        </p:txBody>
      </p:sp>
      <p:sp>
        <p:nvSpPr>
          <p:cNvPr id="3082" name="Text Box 10"/>
          <p:cNvSpPr txBox="1">
            <a:spLocks noChangeArrowheads="1"/>
          </p:cNvSpPr>
          <p:nvPr/>
        </p:nvSpPr>
        <p:spPr bwMode="auto">
          <a:xfrm>
            <a:off x="228600" y="5486400"/>
            <a:ext cx="3337866" cy="646321"/>
          </a:xfrm>
          <a:prstGeom prst="rect">
            <a:avLst/>
          </a:prstGeom>
          <a:noFill/>
          <a:ln w="9525">
            <a:noFill/>
            <a:miter lim="800000"/>
            <a:headEnd/>
            <a:tailEnd/>
          </a:ln>
        </p:spPr>
        <p:txBody>
          <a:bodyPr wrap="square" lIns="91431" tIns="45715" rIns="91431" bIns="45715">
            <a:spAutoFit/>
          </a:bodyPr>
          <a:lstStyle/>
          <a:p>
            <a:r>
              <a:rPr lang="en-US" dirty="0"/>
              <a:t>Trash trap /  treatment tank</a:t>
            </a:r>
          </a:p>
          <a:p>
            <a:r>
              <a:rPr lang="en-US" dirty="0"/>
              <a:t>1500 gallon 2 compartment tank</a:t>
            </a:r>
          </a:p>
        </p:txBody>
      </p:sp>
      <p:sp>
        <p:nvSpPr>
          <p:cNvPr id="3083" name="Line 11"/>
          <p:cNvSpPr>
            <a:spLocks noChangeShapeType="1"/>
          </p:cNvSpPr>
          <p:nvPr/>
        </p:nvSpPr>
        <p:spPr bwMode="auto">
          <a:xfrm>
            <a:off x="2886930" y="4111625"/>
            <a:ext cx="846870" cy="3175"/>
          </a:xfrm>
          <a:prstGeom prst="line">
            <a:avLst/>
          </a:prstGeom>
          <a:noFill/>
          <a:ln w="9525">
            <a:solidFill>
              <a:schemeClr val="tx1"/>
            </a:solidFill>
            <a:round/>
            <a:headEnd/>
            <a:tailEnd/>
          </a:ln>
        </p:spPr>
        <p:txBody>
          <a:bodyPr/>
          <a:lstStyle/>
          <a:p>
            <a:endParaRPr lang="en-US" dirty="0"/>
          </a:p>
        </p:txBody>
      </p:sp>
      <p:sp>
        <p:nvSpPr>
          <p:cNvPr id="3084" name="Rectangle 12"/>
          <p:cNvSpPr>
            <a:spLocks noChangeArrowheads="1"/>
          </p:cNvSpPr>
          <p:nvPr/>
        </p:nvSpPr>
        <p:spPr bwMode="auto">
          <a:xfrm>
            <a:off x="686567" y="3429000"/>
            <a:ext cx="151796"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5" name="Rectangle 13"/>
          <p:cNvSpPr>
            <a:spLocks noChangeArrowheads="1"/>
          </p:cNvSpPr>
          <p:nvPr/>
        </p:nvSpPr>
        <p:spPr bwMode="auto">
          <a:xfrm>
            <a:off x="686567" y="3581400"/>
            <a:ext cx="151796" cy="1508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086" name="Rectangle 14"/>
          <p:cNvSpPr>
            <a:spLocks noChangeArrowheads="1"/>
          </p:cNvSpPr>
          <p:nvPr/>
        </p:nvSpPr>
        <p:spPr bwMode="auto">
          <a:xfrm>
            <a:off x="686567" y="3732214"/>
            <a:ext cx="151796" cy="153987"/>
          </a:xfrm>
          <a:prstGeom prst="rect">
            <a:avLst/>
          </a:prstGeom>
          <a:solidFill>
            <a:schemeClr val="accent1"/>
          </a:solidFill>
          <a:ln w="9525">
            <a:solidFill>
              <a:schemeClr val="tx1"/>
            </a:solidFill>
            <a:miter lim="800000"/>
            <a:headEnd/>
            <a:tailEnd/>
          </a:ln>
        </p:spPr>
        <p:txBody>
          <a:bodyPr wrap="none" anchor="ctr"/>
          <a:lstStyle/>
          <a:p>
            <a:endParaRPr lang="en-US" dirty="0"/>
          </a:p>
        </p:txBody>
      </p:sp>
      <p:pic>
        <p:nvPicPr>
          <p:cNvPr id="3089" name="Picture 17" descr="MC900389534[1]"/>
          <p:cNvPicPr>
            <a:picLocks noChangeAspect="1" noChangeArrowheads="1"/>
          </p:cNvPicPr>
          <p:nvPr/>
        </p:nvPicPr>
        <p:blipFill>
          <a:blip r:embed="rId2" cstate="print"/>
          <a:srcRect/>
          <a:stretch>
            <a:fillRect/>
          </a:stretch>
        </p:blipFill>
        <p:spPr bwMode="auto">
          <a:xfrm>
            <a:off x="82166" y="2971801"/>
            <a:ext cx="410825" cy="473075"/>
          </a:xfrm>
          <a:prstGeom prst="rect">
            <a:avLst/>
          </a:prstGeom>
          <a:noFill/>
          <a:ln w="9525">
            <a:noFill/>
            <a:miter lim="800000"/>
            <a:headEnd/>
            <a:tailEnd/>
          </a:ln>
        </p:spPr>
      </p:pic>
      <p:sp>
        <p:nvSpPr>
          <p:cNvPr id="3090" name="Line 18"/>
          <p:cNvSpPr>
            <a:spLocks noChangeShapeType="1"/>
          </p:cNvSpPr>
          <p:nvPr/>
        </p:nvSpPr>
        <p:spPr bwMode="auto">
          <a:xfrm>
            <a:off x="286882" y="4191000"/>
            <a:ext cx="816080" cy="0"/>
          </a:xfrm>
          <a:prstGeom prst="line">
            <a:avLst/>
          </a:prstGeom>
          <a:noFill/>
          <a:ln w="9525">
            <a:solidFill>
              <a:schemeClr val="tx1"/>
            </a:solidFill>
            <a:round/>
            <a:headEnd/>
            <a:tailEnd/>
          </a:ln>
        </p:spPr>
        <p:txBody>
          <a:bodyPr/>
          <a:lstStyle/>
          <a:p>
            <a:endParaRPr lang="en-US" dirty="0"/>
          </a:p>
        </p:txBody>
      </p:sp>
      <p:sp>
        <p:nvSpPr>
          <p:cNvPr id="3091" name="Line 19"/>
          <p:cNvSpPr>
            <a:spLocks noChangeShapeType="1"/>
          </p:cNvSpPr>
          <p:nvPr/>
        </p:nvSpPr>
        <p:spPr bwMode="auto">
          <a:xfrm>
            <a:off x="286882" y="3429000"/>
            <a:ext cx="0" cy="762000"/>
          </a:xfrm>
          <a:prstGeom prst="line">
            <a:avLst/>
          </a:prstGeom>
          <a:noFill/>
          <a:ln w="9525">
            <a:solidFill>
              <a:schemeClr val="tx1"/>
            </a:solidFill>
            <a:round/>
            <a:headEnd/>
            <a:tailEnd/>
          </a:ln>
        </p:spPr>
        <p:txBody>
          <a:bodyPr/>
          <a:lstStyle/>
          <a:p>
            <a:endParaRPr lang="en-US" dirty="0"/>
          </a:p>
        </p:txBody>
      </p:sp>
      <p:sp>
        <p:nvSpPr>
          <p:cNvPr id="3092" name="Line 20"/>
          <p:cNvSpPr>
            <a:spLocks noChangeShapeType="1"/>
          </p:cNvSpPr>
          <p:nvPr/>
        </p:nvSpPr>
        <p:spPr bwMode="auto">
          <a:xfrm>
            <a:off x="1102962" y="4191000"/>
            <a:ext cx="0" cy="762000"/>
          </a:xfrm>
          <a:prstGeom prst="line">
            <a:avLst/>
          </a:prstGeom>
          <a:noFill/>
          <a:ln w="9525">
            <a:solidFill>
              <a:schemeClr val="tx1"/>
            </a:solidFill>
            <a:round/>
            <a:headEnd/>
            <a:tailEnd/>
          </a:ln>
        </p:spPr>
        <p:txBody>
          <a:bodyPr/>
          <a:lstStyle/>
          <a:p>
            <a:endParaRPr lang="en-US" dirty="0"/>
          </a:p>
        </p:txBody>
      </p:sp>
      <p:sp>
        <p:nvSpPr>
          <p:cNvPr id="3093" name="Line 21"/>
          <p:cNvSpPr>
            <a:spLocks noChangeShapeType="1"/>
          </p:cNvSpPr>
          <p:nvPr/>
        </p:nvSpPr>
        <p:spPr bwMode="auto">
          <a:xfrm>
            <a:off x="1102962" y="3886200"/>
            <a:ext cx="0" cy="228600"/>
          </a:xfrm>
          <a:prstGeom prst="line">
            <a:avLst/>
          </a:prstGeom>
          <a:noFill/>
          <a:ln w="9525">
            <a:solidFill>
              <a:schemeClr val="tx1"/>
            </a:solidFill>
            <a:round/>
            <a:headEnd/>
            <a:tailEnd/>
          </a:ln>
        </p:spPr>
        <p:txBody>
          <a:bodyPr/>
          <a:lstStyle/>
          <a:p>
            <a:endParaRPr lang="en-US" dirty="0"/>
          </a:p>
        </p:txBody>
      </p:sp>
      <p:sp>
        <p:nvSpPr>
          <p:cNvPr id="3094" name="Line 22"/>
          <p:cNvSpPr>
            <a:spLocks noChangeShapeType="1"/>
          </p:cNvSpPr>
          <p:nvPr/>
        </p:nvSpPr>
        <p:spPr bwMode="auto">
          <a:xfrm>
            <a:off x="1102962" y="3886200"/>
            <a:ext cx="136478" cy="0"/>
          </a:xfrm>
          <a:prstGeom prst="line">
            <a:avLst/>
          </a:prstGeom>
          <a:noFill/>
          <a:ln w="9525">
            <a:solidFill>
              <a:schemeClr val="tx1"/>
            </a:solidFill>
            <a:round/>
            <a:headEnd/>
            <a:tailEnd/>
          </a:ln>
        </p:spPr>
        <p:txBody>
          <a:bodyPr/>
          <a:lstStyle/>
          <a:p>
            <a:endParaRPr lang="en-US" dirty="0"/>
          </a:p>
        </p:txBody>
      </p:sp>
      <p:sp>
        <p:nvSpPr>
          <p:cNvPr id="3098" name="Line 26"/>
          <p:cNvSpPr>
            <a:spLocks noChangeShapeType="1"/>
          </p:cNvSpPr>
          <p:nvPr/>
        </p:nvSpPr>
        <p:spPr bwMode="auto">
          <a:xfrm flipH="1">
            <a:off x="3733800" y="4191000"/>
            <a:ext cx="2209799" cy="0"/>
          </a:xfrm>
          <a:prstGeom prst="line">
            <a:avLst/>
          </a:prstGeom>
          <a:noFill/>
          <a:ln w="9525">
            <a:solidFill>
              <a:schemeClr val="tx1"/>
            </a:solidFill>
            <a:round/>
            <a:headEnd/>
            <a:tailEnd/>
          </a:ln>
        </p:spPr>
        <p:txBody>
          <a:bodyPr/>
          <a:lstStyle/>
          <a:p>
            <a:endParaRPr lang="en-US" dirty="0"/>
          </a:p>
        </p:txBody>
      </p:sp>
      <p:sp>
        <p:nvSpPr>
          <p:cNvPr id="3105" name="Line 33"/>
          <p:cNvSpPr>
            <a:spLocks noChangeShapeType="1"/>
          </p:cNvSpPr>
          <p:nvPr/>
        </p:nvSpPr>
        <p:spPr bwMode="auto">
          <a:xfrm>
            <a:off x="2877732" y="4187824"/>
            <a:ext cx="856067" cy="3176"/>
          </a:xfrm>
          <a:prstGeom prst="line">
            <a:avLst/>
          </a:prstGeom>
          <a:noFill/>
          <a:ln w="9525">
            <a:solidFill>
              <a:schemeClr val="tx1"/>
            </a:solidFill>
            <a:round/>
            <a:headEnd/>
            <a:tailEnd/>
          </a:ln>
        </p:spPr>
        <p:txBody>
          <a:bodyPr/>
          <a:lstStyle/>
          <a:p>
            <a:endParaRPr lang="en-US" dirty="0"/>
          </a:p>
        </p:txBody>
      </p:sp>
      <p:sp>
        <p:nvSpPr>
          <p:cNvPr id="3106" name="Line 34"/>
          <p:cNvSpPr>
            <a:spLocks noChangeShapeType="1"/>
          </p:cNvSpPr>
          <p:nvPr/>
        </p:nvSpPr>
        <p:spPr bwMode="auto">
          <a:xfrm>
            <a:off x="2871600" y="4191000"/>
            <a:ext cx="0" cy="762000"/>
          </a:xfrm>
          <a:prstGeom prst="line">
            <a:avLst/>
          </a:prstGeom>
          <a:noFill/>
          <a:ln w="9525">
            <a:solidFill>
              <a:schemeClr val="tx1"/>
            </a:solidFill>
            <a:round/>
            <a:headEnd/>
            <a:tailEnd/>
          </a:ln>
        </p:spPr>
        <p:txBody>
          <a:bodyPr/>
          <a:lstStyle/>
          <a:p>
            <a:endParaRPr lang="en-US" dirty="0"/>
          </a:p>
        </p:txBody>
      </p:sp>
      <p:sp>
        <p:nvSpPr>
          <p:cNvPr id="3107" name="Line 35"/>
          <p:cNvSpPr>
            <a:spLocks noChangeShapeType="1"/>
          </p:cNvSpPr>
          <p:nvPr/>
        </p:nvSpPr>
        <p:spPr bwMode="auto">
          <a:xfrm>
            <a:off x="2871600" y="3886200"/>
            <a:ext cx="0" cy="228600"/>
          </a:xfrm>
          <a:prstGeom prst="line">
            <a:avLst/>
          </a:prstGeom>
          <a:noFill/>
          <a:ln w="9525">
            <a:solidFill>
              <a:schemeClr val="tx1"/>
            </a:solidFill>
            <a:round/>
            <a:headEnd/>
            <a:tailEnd/>
          </a:ln>
        </p:spPr>
        <p:txBody>
          <a:bodyPr/>
          <a:lstStyle/>
          <a:p>
            <a:endParaRPr lang="en-US" dirty="0"/>
          </a:p>
        </p:txBody>
      </p:sp>
      <p:sp>
        <p:nvSpPr>
          <p:cNvPr id="3108" name="Line 36"/>
          <p:cNvSpPr>
            <a:spLocks noChangeShapeType="1"/>
          </p:cNvSpPr>
          <p:nvPr/>
        </p:nvSpPr>
        <p:spPr bwMode="auto">
          <a:xfrm>
            <a:off x="5933992" y="4953000"/>
            <a:ext cx="1316034" cy="1588"/>
          </a:xfrm>
          <a:prstGeom prst="line">
            <a:avLst/>
          </a:prstGeom>
          <a:noFill/>
          <a:ln w="9525">
            <a:solidFill>
              <a:schemeClr val="tx1"/>
            </a:solidFill>
            <a:round/>
            <a:headEnd/>
            <a:tailEnd/>
          </a:ln>
        </p:spPr>
        <p:txBody>
          <a:bodyPr/>
          <a:lstStyle/>
          <a:p>
            <a:endParaRPr lang="en-US" dirty="0"/>
          </a:p>
        </p:txBody>
      </p:sp>
      <p:sp>
        <p:nvSpPr>
          <p:cNvPr id="3109" name="Line 37"/>
          <p:cNvSpPr>
            <a:spLocks noChangeShapeType="1"/>
          </p:cNvSpPr>
          <p:nvPr/>
        </p:nvSpPr>
        <p:spPr bwMode="auto">
          <a:xfrm flipV="1">
            <a:off x="7250025" y="3886200"/>
            <a:ext cx="1393" cy="1066800"/>
          </a:xfrm>
          <a:prstGeom prst="line">
            <a:avLst/>
          </a:prstGeom>
          <a:noFill/>
          <a:ln w="9525">
            <a:solidFill>
              <a:schemeClr val="tx1"/>
            </a:solidFill>
            <a:round/>
            <a:headEnd/>
            <a:tailEnd/>
          </a:ln>
        </p:spPr>
        <p:txBody>
          <a:bodyPr/>
          <a:lstStyle/>
          <a:p>
            <a:endParaRPr lang="en-US" dirty="0"/>
          </a:p>
        </p:txBody>
      </p:sp>
      <p:sp>
        <p:nvSpPr>
          <p:cNvPr id="3110" name="Line 38"/>
          <p:cNvSpPr>
            <a:spLocks noChangeShapeType="1"/>
          </p:cNvSpPr>
          <p:nvPr/>
        </p:nvSpPr>
        <p:spPr bwMode="auto">
          <a:xfrm flipH="1">
            <a:off x="7089873" y="3886200"/>
            <a:ext cx="160152" cy="0"/>
          </a:xfrm>
          <a:prstGeom prst="line">
            <a:avLst/>
          </a:prstGeom>
          <a:noFill/>
          <a:ln w="9525">
            <a:solidFill>
              <a:schemeClr val="tx1"/>
            </a:solidFill>
            <a:round/>
            <a:headEnd/>
            <a:tailEnd/>
          </a:ln>
        </p:spPr>
        <p:txBody>
          <a:bodyPr/>
          <a:lstStyle/>
          <a:p>
            <a:endParaRPr lang="en-US" dirty="0"/>
          </a:p>
        </p:txBody>
      </p:sp>
      <p:sp>
        <p:nvSpPr>
          <p:cNvPr id="3111" name="Line 39"/>
          <p:cNvSpPr>
            <a:spLocks noChangeShapeType="1"/>
          </p:cNvSpPr>
          <p:nvPr/>
        </p:nvSpPr>
        <p:spPr bwMode="auto">
          <a:xfrm flipV="1">
            <a:off x="7089873" y="3429000"/>
            <a:ext cx="0" cy="457200"/>
          </a:xfrm>
          <a:prstGeom prst="line">
            <a:avLst/>
          </a:prstGeom>
          <a:noFill/>
          <a:ln w="9525">
            <a:solidFill>
              <a:schemeClr val="tx1"/>
            </a:solidFill>
            <a:round/>
            <a:headEnd/>
            <a:tailEnd/>
          </a:ln>
        </p:spPr>
        <p:txBody>
          <a:bodyPr/>
          <a:lstStyle/>
          <a:p>
            <a:endParaRPr lang="en-US" dirty="0"/>
          </a:p>
        </p:txBody>
      </p:sp>
      <p:sp>
        <p:nvSpPr>
          <p:cNvPr id="3112" name="Text Box 40"/>
          <p:cNvSpPr txBox="1">
            <a:spLocks noChangeArrowheads="1"/>
          </p:cNvSpPr>
          <p:nvPr/>
        </p:nvSpPr>
        <p:spPr bwMode="auto">
          <a:xfrm>
            <a:off x="6019800" y="5334000"/>
            <a:ext cx="2743490" cy="646321"/>
          </a:xfrm>
          <a:prstGeom prst="rect">
            <a:avLst/>
          </a:prstGeom>
          <a:noFill/>
          <a:ln w="9525">
            <a:noFill/>
            <a:miter lim="800000"/>
            <a:headEnd/>
            <a:tailEnd/>
          </a:ln>
        </p:spPr>
        <p:txBody>
          <a:bodyPr wrap="none" lIns="91431" tIns="45715" rIns="91431" bIns="45715">
            <a:spAutoFit/>
          </a:bodyPr>
          <a:lstStyle/>
          <a:p>
            <a:r>
              <a:rPr lang="en-US" dirty="0"/>
              <a:t>Lift tank</a:t>
            </a:r>
          </a:p>
          <a:p>
            <a:r>
              <a:rPr lang="en-US" dirty="0"/>
              <a:t>1000 gallon for time dosing</a:t>
            </a:r>
          </a:p>
        </p:txBody>
      </p:sp>
      <p:sp>
        <p:nvSpPr>
          <p:cNvPr id="3113" name="Line 41"/>
          <p:cNvSpPr>
            <a:spLocks noChangeShapeType="1"/>
          </p:cNvSpPr>
          <p:nvPr/>
        </p:nvSpPr>
        <p:spPr bwMode="auto">
          <a:xfrm flipH="1">
            <a:off x="5933990" y="4191000"/>
            <a:ext cx="9609" cy="762000"/>
          </a:xfrm>
          <a:prstGeom prst="line">
            <a:avLst/>
          </a:prstGeom>
          <a:noFill/>
          <a:ln w="9525">
            <a:solidFill>
              <a:schemeClr val="tx1"/>
            </a:solidFill>
            <a:round/>
            <a:headEnd/>
            <a:tailEnd/>
          </a:ln>
        </p:spPr>
        <p:txBody>
          <a:bodyPr/>
          <a:lstStyle/>
          <a:p>
            <a:endParaRPr lang="en-US" dirty="0"/>
          </a:p>
        </p:txBody>
      </p:sp>
      <p:sp>
        <p:nvSpPr>
          <p:cNvPr id="3114" name="Line 42"/>
          <p:cNvSpPr>
            <a:spLocks noChangeShapeType="1"/>
          </p:cNvSpPr>
          <p:nvPr/>
        </p:nvSpPr>
        <p:spPr bwMode="auto">
          <a:xfrm>
            <a:off x="6818310" y="3429000"/>
            <a:ext cx="0" cy="457200"/>
          </a:xfrm>
          <a:prstGeom prst="line">
            <a:avLst/>
          </a:prstGeom>
          <a:noFill/>
          <a:ln w="9525">
            <a:solidFill>
              <a:schemeClr val="tx1"/>
            </a:solidFill>
            <a:round/>
            <a:headEnd/>
            <a:tailEnd/>
          </a:ln>
        </p:spPr>
        <p:txBody>
          <a:bodyPr/>
          <a:lstStyle/>
          <a:p>
            <a:endParaRPr lang="en-US" dirty="0"/>
          </a:p>
        </p:txBody>
      </p:sp>
      <p:sp>
        <p:nvSpPr>
          <p:cNvPr id="3115" name="Line 43"/>
          <p:cNvSpPr>
            <a:spLocks noChangeShapeType="1"/>
          </p:cNvSpPr>
          <p:nvPr/>
        </p:nvSpPr>
        <p:spPr bwMode="auto">
          <a:xfrm flipH="1">
            <a:off x="5933990" y="3884612"/>
            <a:ext cx="164911" cy="1588"/>
          </a:xfrm>
          <a:prstGeom prst="line">
            <a:avLst/>
          </a:prstGeom>
          <a:noFill/>
          <a:ln w="9525">
            <a:solidFill>
              <a:schemeClr val="tx1"/>
            </a:solidFill>
            <a:round/>
            <a:headEnd/>
            <a:tailEnd/>
          </a:ln>
        </p:spPr>
        <p:txBody>
          <a:bodyPr/>
          <a:lstStyle/>
          <a:p>
            <a:endParaRPr lang="en-US" dirty="0"/>
          </a:p>
        </p:txBody>
      </p:sp>
      <p:sp>
        <p:nvSpPr>
          <p:cNvPr id="3136" name="Line 64"/>
          <p:cNvSpPr>
            <a:spLocks noChangeShapeType="1"/>
          </p:cNvSpPr>
          <p:nvPr/>
        </p:nvSpPr>
        <p:spPr bwMode="auto">
          <a:xfrm>
            <a:off x="7021634" y="4572000"/>
            <a:ext cx="68239" cy="0"/>
          </a:xfrm>
          <a:prstGeom prst="line">
            <a:avLst/>
          </a:prstGeom>
          <a:noFill/>
          <a:ln w="9525">
            <a:solidFill>
              <a:schemeClr val="tx1"/>
            </a:solidFill>
            <a:round/>
            <a:headEnd/>
            <a:tailEnd/>
          </a:ln>
        </p:spPr>
        <p:txBody>
          <a:bodyPr/>
          <a:lstStyle/>
          <a:p>
            <a:endParaRPr lang="en-US" dirty="0"/>
          </a:p>
        </p:txBody>
      </p:sp>
      <p:sp>
        <p:nvSpPr>
          <p:cNvPr id="3137" name="Line 65"/>
          <p:cNvSpPr>
            <a:spLocks noChangeShapeType="1"/>
          </p:cNvSpPr>
          <p:nvPr/>
        </p:nvSpPr>
        <p:spPr bwMode="auto">
          <a:xfrm>
            <a:off x="7089873" y="4572000"/>
            <a:ext cx="0" cy="304800"/>
          </a:xfrm>
          <a:prstGeom prst="line">
            <a:avLst/>
          </a:prstGeom>
          <a:noFill/>
          <a:ln w="9525">
            <a:solidFill>
              <a:schemeClr val="tx1"/>
            </a:solidFill>
            <a:round/>
            <a:headEnd/>
            <a:tailEnd/>
          </a:ln>
        </p:spPr>
        <p:txBody>
          <a:bodyPr/>
          <a:lstStyle/>
          <a:p>
            <a:endParaRPr lang="en-US" dirty="0"/>
          </a:p>
        </p:txBody>
      </p:sp>
      <p:sp>
        <p:nvSpPr>
          <p:cNvPr id="3138" name="Line 66"/>
          <p:cNvSpPr>
            <a:spLocks noChangeShapeType="1"/>
          </p:cNvSpPr>
          <p:nvPr/>
        </p:nvSpPr>
        <p:spPr bwMode="auto">
          <a:xfrm flipH="1">
            <a:off x="7021634" y="4876800"/>
            <a:ext cx="68239" cy="0"/>
          </a:xfrm>
          <a:prstGeom prst="line">
            <a:avLst/>
          </a:prstGeom>
          <a:noFill/>
          <a:ln w="9525">
            <a:solidFill>
              <a:schemeClr val="tx1"/>
            </a:solidFill>
            <a:round/>
            <a:headEnd/>
            <a:tailEnd/>
          </a:ln>
        </p:spPr>
        <p:txBody>
          <a:bodyPr/>
          <a:lstStyle/>
          <a:p>
            <a:endParaRPr lang="en-US" dirty="0"/>
          </a:p>
        </p:txBody>
      </p:sp>
      <p:sp>
        <p:nvSpPr>
          <p:cNvPr id="3139" name="Line 67"/>
          <p:cNvSpPr>
            <a:spLocks noChangeShapeType="1"/>
          </p:cNvSpPr>
          <p:nvPr/>
        </p:nvSpPr>
        <p:spPr bwMode="auto">
          <a:xfrm flipV="1">
            <a:off x="7021634" y="4800600"/>
            <a:ext cx="0" cy="76200"/>
          </a:xfrm>
          <a:prstGeom prst="line">
            <a:avLst/>
          </a:prstGeom>
          <a:noFill/>
          <a:ln w="9525">
            <a:solidFill>
              <a:schemeClr val="tx1"/>
            </a:solidFill>
            <a:round/>
            <a:headEnd/>
            <a:tailEnd/>
          </a:ln>
        </p:spPr>
        <p:txBody>
          <a:bodyPr/>
          <a:lstStyle/>
          <a:p>
            <a:endParaRPr lang="en-US" dirty="0"/>
          </a:p>
        </p:txBody>
      </p:sp>
      <p:sp>
        <p:nvSpPr>
          <p:cNvPr id="3140" name="Line 68"/>
          <p:cNvSpPr>
            <a:spLocks noChangeShapeType="1"/>
          </p:cNvSpPr>
          <p:nvPr/>
        </p:nvSpPr>
        <p:spPr bwMode="auto">
          <a:xfrm flipH="1">
            <a:off x="6953396" y="4800600"/>
            <a:ext cx="68238" cy="0"/>
          </a:xfrm>
          <a:prstGeom prst="line">
            <a:avLst/>
          </a:prstGeom>
          <a:noFill/>
          <a:ln w="9525">
            <a:solidFill>
              <a:schemeClr val="tx1"/>
            </a:solidFill>
            <a:round/>
            <a:headEnd/>
            <a:tailEnd/>
          </a:ln>
        </p:spPr>
        <p:txBody>
          <a:bodyPr/>
          <a:lstStyle/>
          <a:p>
            <a:endParaRPr lang="en-US" dirty="0"/>
          </a:p>
        </p:txBody>
      </p:sp>
      <p:sp>
        <p:nvSpPr>
          <p:cNvPr id="3141" name="Line 69"/>
          <p:cNvSpPr>
            <a:spLocks noChangeShapeType="1"/>
          </p:cNvSpPr>
          <p:nvPr/>
        </p:nvSpPr>
        <p:spPr bwMode="auto">
          <a:xfrm>
            <a:off x="6953396" y="4800600"/>
            <a:ext cx="0" cy="76200"/>
          </a:xfrm>
          <a:prstGeom prst="line">
            <a:avLst/>
          </a:prstGeom>
          <a:noFill/>
          <a:ln w="9525">
            <a:solidFill>
              <a:schemeClr val="tx1"/>
            </a:solidFill>
            <a:round/>
            <a:headEnd/>
            <a:tailEnd/>
          </a:ln>
        </p:spPr>
        <p:txBody>
          <a:bodyPr/>
          <a:lstStyle/>
          <a:p>
            <a:endParaRPr lang="en-US" dirty="0"/>
          </a:p>
        </p:txBody>
      </p:sp>
      <p:sp>
        <p:nvSpPr>
          <p:cNvPr id="3142" name="Line 70"/>
          <p:cNvSpPr>
            <a:spLocks noChangeShapeType="1"/>
          </p:cNvSpPr>
          <p:nvPr/>
        </p:nvSpPr>
        <p:spPr bwMode="auto">
          <a:xfrm flipH="1">
            <a:off x="6886549" y="4876800"/>
            <a:ext cx="66846" cy="0"/>
          </a:xfrm>
          <a:prstGeom prst="line">
            <a:avLst/>
          </a:prstGeom>
          <a:noFill/>
          <a:ln w="9525">
            <a:solidFill>
              <a:schemeClr val="tx1"/>
            </a:solidFill>
            <a:round/>
            <a:headEnd/>
            <a:tailEnd/>
          </a:ln>
        </p:spPr>
        <p:txBody>
          <a:bodyPr/>
          <a:lstStyle/>
          <a:p>
            <a:endParaRPr lang="en-US" dirty="0"/>
          </a:p>
        </p:txBody>
      </p:sp>
      <p:sp>
        <p:nvSpPr>
          <p:cNvPr id="3143" name="Line 71"/>
          <p:cNvSpPr>
            <a:spLocks noChangeShapeType="1"/>
          </p:cNvSpPr>
          <p:nvPr/>
        </p:nvSpPr>
        <p:spPr bwMode="auto">
          <a:xfrm flipV="1">
            <a:off x="6886549" y="4724400"/>
            <a:ext cx="0" cy="152400"/>
          </a:xfrm>
          <a:prstGeom prst="line">
            <a:avLst/>
          </a:prstGeom>
          <a:noFill/>
          <a:ln w="9525">
            <a:solidFill>
              <a:schemeClr val="tx1"/>
            </a:solidFill>
            <a:round/>
            <a:headEnd/>
            <a:tailEnd/>
          </a:ln>
        </p:spPr>
        <p:txBody>
          <a:bodyPr/>
          <a:lstStyle/>
          <a:p>
            <a:endParaRPr lang="en-US" dirty="0"/>
          </a:p>
        </p:txBody>
      </p:sp>
      <p:sp>
        <p:nvSpPr>
          <p:cNvPr id="3144" name="Line 72"/>
          <p:cNvSpPr>
            <a:spLocks noChangeShapeType="1"/>
          </p:cNvSpPr>
          <p:nvPr/>
        </p:nvSpPr>
        <p:spPr bwMode="auto">
          <a:xfrm>
            <a:off x="6886549" y="4724400"/>
            <a:ext cx="66846" cy="0"/>
          </a:xfrm>
          <a:prstGeom prst="line">
            <a:avLst/>
          </a:prstGeom>
          <a:noFill/>
          <a:ln w="9525">
            <a:solidFill>
              <a:schemeClr val="tx1"/>
            </a:solidFill>
            <a:round/>
            <a:headEnd/>
            <a:tailEnd/>
          </a:ln>
        </p:spPr>
        <p:txBody>
          <a:bodyPr/>
          <a:lstStyle/>
          <a:p>
            <a:endParaRPr lang="en-US" dirty="0"/>
          </a:p>
        </p:txBody>
      </p:sp>
      <p:sp>
        <p:nvSpPr>
          <p:cNvPr id="3145" name="Line 73"/>
          <p:cNvSpPr>
            <a:spLocks noChangeShapeType="1"/>
          </p:cNvSpPr>
          <p:nvPr/>
        </p:nvSpPr>
        <p:spPr bwMode="auto">
          <a:xfrm flipV="1">
            <a:off x="6953396" y="4572000"/>
            <a:ext cx="0" cy="152400"/>
          </a:xfrm>
          <a:prstGeom prst="line">
            <a:avLst/>
          </a:prstGeom>
          <a:noFill/>
          <a:ln w="9525">
            <a:solidFill>
              <a:schemeClr val="tx1"/>
            </a:solidFill>
            <a:round/>
            <a:headEnd/>
            <a:tailEnd/>
          </a:ln>
        </p:spPr>
        <p:txBody>
          <a:bodyPr/>
          <a:lstStyle/>
          <a:p>
            <a:endParaRPr lang="en-US" dirty="0"/>
          </a:p>
        </p:txBody>
      </p:sp>
      <p:sp>
        <p:nvSpPr>
          <p:cNvPr id="3146" name="Line 74"/>
          <p:cNvSpPr>
            <a:spLocks noChangeShapeType="1"/>
          </p:cNvSpPr>
          <p:nvPr/>
        </p:nvSpPr>
        <p:spPr bwMode="auto">
          <a:xfrm>
            <a:off x="6953396" y="4572000"/>
            <a:ext cx="136478" cy="0"/>
          </a:xfrm>
          <a:prstGeom prst="line">
            <a:avLst/>
          </a:prstGeom>
          <a:noFill/>
          <a:ln w="9525">
            <a:solidFill>
              <a:schemeClr val="tx1"/>
            </a:solidFill>
            <a:round/>
            <a:headEnd/>
            <a:tailEnd/>
          </a:ln>
        </p:spPr>
        <p:txBody>
          <a:bodyPr/>
          <a:lstStyle/>
          <a:p>
            <a:endParaRPr lang="en-US" dirty="0"/>
          </a:p>
        </p:txBody>
      </p:sp>
      <p:sp>
        <p:nvSpPr>
          <p:cNvPr id="3147" name="AutoShape 75"/>
          <p:cNvSpPr>
            <a:spLocks noChangeArrowheads="1"/>
          </p:cNvSpPr>
          <p:nvPr/>
        </p:nvSpPr>
        <p:spPr bwMode="auto">
          <a:xfrm>
            <a:off x="6953396" y="4572000"/>
            <a:ext cx="136478" cy="76200"/>
          </a:xfrm>
          <a:custGeom>
            <a:avLst/>
            <a:gdLst>
              <a:gd name="T0" fmla="*/ 77788 w 21600"/>
              <a:gd name="T1" fmla="*/ 0 h 21600"/>
              <a:gd name="T2" fmla="*/ 19447 w 21600"/>
              <a:gd name="T3" fmla="*/ 38100 h 21600"/>
              <a:gd name="T4" fmla="*/ 77788 w 21600"/>
              <a:gd name="T5" fmla="*/ 19050 h 21600"/>
              <a:gd name="T6" fmla="*/ 136128 w 21600"/>
              <a:gd name="T7" fmla="*/ 381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3148" name="Line 76"/>
          <p:cNvSpPr>
            <a:spLocks noChangeShapeType="1"/>
          </p:cNvSpPr>
          <p:nvPr/>
        </p:nvSpPr>
        <p:spPr bwMode="auto">
          <a:xfrm flipV="1">
            <a:off x="6886549" y="3810000"/>
            <a:ext cx="0" cy="914400"/>
          </a:xfrm>
          <a:prstGeom prst="line">
            <a:avLst/>
          </a:prstGeom>
          <a:noFill/>
          <a:ln w="31750">
            <a:solidFill>
              <a:schemeClr val="tx1"/>
            </a:solidFill>
            <a:round/>
            <a:headEnd/>
            <a:tailEnd/>
          </a:ln>
        </p:spPr>
        <p:txBody>
          <a:bodyPr/>
          <a:lstStyle/>
          <a:p>
            <a:endParaRPr lang="en-US" dirty="0"/>
          </a:p>
        </p:txBody>
      </p:sp>
      <p:sp>
        <p:nvSpPr>
          <p:cNvPr id="3149" name="Line 77"/>
          <p:cNvSpPr>
            <a:spLocks noChangeShapeType="1"/>
          </p:cNvSpPr>
          <p:nvPr/>
        </p:nvSpPr>
        <p:spPr bwMode="auto">
          <a:xfrm flipV="1">
            <a:off x="6886549" y="3733800"/>
            <a:ext cx="679603" cy="76200"/>
          </a:xfrm>
          <a:prstGeom prst="line">
            <a:avLst/>
          </a:prstGeom>
          <a:noFill/>
          <a:ln w="31750">
            <a:solidFill>
              <a:schemeClr val="tx1"/>
            </a:solidFill>
            <a:round/>
            <a:headEnd/>
            <a:tailEnd/>
          </a:ln>
        </p:spPr>
        <p:txBody>
          <a:bodyPr/>
          <a:lstStyle/>
          <a:p>
            <a:endParaRPr lang="en-US" dirty="0"/>
          </a:p>
        </p:txBody>
      </p:sp>
      <p:sp>
        <p:nvSpPr>
          <p:cNvPr id="3150" name="Rectangle 78"/>
          <p:cNvSpPr>
            <a:spLocks noChangeArrowheads="1"/>
          </p:cNvSpPr>
          <p:nvPr/>
        </p:nvSpPr>
        <p:spPr bwMode="auto">
          <a:xfrm>
            <a:off x="7566152" y="3657600"/>
            <a:ext cx="1360598" cy="1524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1" name="Rectangle 79"/>
          <p:cNvSpPr>
            <a:spLocks noChangeArrowheads="1"/>
          </p:cNvSpPr>
          <p:nvPr/>
        </p:nvSpPr>
        <p:spPr bwMode="auto">
          <a:xfrm>
            <a:off x="694923" y="1600200"/>
            <a:ext cx="68238" cy="18288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2" name="Rectangle 80"/>
          <p:cNvSpPr>
            <a:spLocks noChangeArrowheads="1"/>
          </p:cNvSpPr>
          <p:nvPr/>
        </p:nvSpPr>
        <p:spPr bwMode="auto">
          <a:xfrm rot="1784693">
            <a:off x="-55705" y="1447800"/>
            <a:ext cx="1171201" cy="762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3153" name="Line 81"/>
          <p:cNvSpPr>
            <a:spLocks noChangeShapeType="1"/>
          </p:cNvSpPr>
          <p:nvPr/>
        </p:nvSpPr>
        <p:spPr bwMode="auto">
          <a:xfrm>
            <a:off x="1171201" y="4038600"/>
            <a:ext cx="0" cy="457200"/>
          </a:xfrm>
          <a:prstGeom prst="line">
            <a:avLst/>
          </a:prstGeom>
          <a:noFill/>
          <a:ln w="9525">
            <a:solidFill>
              <a:schemeClr val="tx1"/>
            </a:solidFill>
            <a:round/>
            <a:headEnd/>
            <a:tailEnd/>
          </a:ln>
        </p:spPr>
        <p:txBody>
          <a:bodyPr/>
          <a:lstStyle/>
          <a:p>
            <a:endParaRPr lang="en-US" dirty="0"/>
          </a:p>
        </p:txBody>
      </p:sp>
      <p:sp>
        <p:nvSpPr>
          <p:cNvPr id="3156" name="TextBox 86"/>
          <p:cNvSpPr txBox="1">
            <a:spLocks noChangeArrowheads="1"/>
          </p:cNvSpPr>
          <p:nvPr/>
        </p:nvSpPr>
        <p:spPr bwMode="auto">
          <a:xfrm>
            <a:off x="7713771" y="3886201"/>
            <a:ext cx="1203231" cy="276225"/>
          </a:xfrm>
          <a:prstGeom prst="rect">
            <a:avLst/>
          </a:prstGeom>
          <a:noFill/>
          <a:ln w="9525">
            <a:noFill/>
            <a:miter lim="800000"/>
            <a:headEnd/>
            <a:tailEnd/>
          </a:ln>
        </p:spPr>
        <p:txBody>
          <a:bodyPr>
            <a:spAutoFit/>
          </a:bodyPr>
          <a:lstStyle/>
          <a:p>
            <a:r>
              <a:rPr lang="en-US" sz="1200" b="1" dirty="0"/>
              <a:t>Drain field</a:t>
            </a:r>
          </a:p>
        </p:txBody>
      </p:sp>
      <p:sp>
        <p:nvSpPr>
          <p:cNvPr id="91" name="Line 27"/>
          <p:cNvSpPr>
            <a:spLocks noChangeShapeType="1"/>
          </p:cNvSpPr>
          <p:nvPr/>
        </p:nvSpPr>
        <p:spPr bwMode="auto">
          <a:xfrm>
            <a:off x="3657600" y="4114800"/>
            <a:ext cx="2286000" cy="0"/>
          </a:xfrm>
          <a:prstGeom prst="line">
            <a:avLst/>
          </a:prstGeom>
          <a:noFill/>
          <a:ln w="9525">
            <a:solidFill>
              <a:schemeClr val="tx1"/>
            </a:solidFill>
            <a:round/>
            <a:headEnd/>
            <a:tailEnd/>
          </a:ln>
        </p:spPr>
        <p:txBody>
          <a:bodyPr/>
          <a:lstStyle/>
          <a:p>
            <a:endParaRPr lang="en-US" dirty="0"/>
          </a:p>
        </p:txBody>
      </p:sp>
      <p:cxnSp>
        <p:nvCxnSpPr>
          <p:cNvPr id="82" name="Straight Connector 81"/>
          <p:cNvCxnSpPr>
            <a:cxnSpLocks/>
          </p:cNvCxnSpPr>
          <p:nvPr/>
        </p:nvCxnSpPr>
        <p:spPr>
          <a:xfrm flipH="1">
            <a:off x="1676075" y="4191001"/>
            <a:ext cx="252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11" idx="1"/>
          </p:cNvCxnSpPr>
          <p:nvPr/>
        </p:nvCxnSpPr>
        <p:spPr>
          <a:xfrm>
            <a:off x="1693502" y="4114801"/>
            <a:ext cx="235148"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868490" y="4038600"/>
            <a:ext cx="87471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26670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743200" y="4724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191545" y="3259138"/>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ine 41"/>
          <p:cNvSpPr>
            <a:spLocks noChangeShapeType="1"/>
          </p:cNvSpPr>
          <p:nvPr/>
        </p:nvSpPr>
        <p:spPr bwMode="auto">
          <a:xfrm>
            <a:off x="1674683" y="4189412"/>
            <a:ext cx="20767" cy="763589"/>
          </a:xfrm>
          <a:prstGeom prst="line">
            <a:avLst/>
          </a:prstGeom>
          <a:noFill/>
          <a:ln w="9525">
            <a:solidFill>
              <a:schemeClr val="tx1"/>
            </a:solidFill>
            <a:round/>
            <a:headEnd/>
            <a:tailEnd/>
          </a:ln>
        </p:spPr>
        <p:txBody>
          <a:bodyPr/>
          <a:lstStyle/>
          <a:p>
            <a:endParaRPr lang="en-US" dirty="0"/>
          </a:p>
        </p:txBody>
      </p:sp>
      <p:sp>
        <p:nvSpPr>
          <p:cNvPr id="111" name="Line 41"/>
          <p:cNvSpPr>
            <a:spLocks noChangeShapeType="1"/>
          </p:cNvSpPr>
          <p:nvPr/>
        </p:nvSpPr>
        <p:spPr bwMode="auto">
          <a:xfrm flipH="1">
            <a:off x="1693502" y="3960812"/>
            <a:ext cx="1947" cy="153989"/>
          </a:xfrm>
          <a:prstGeom prst="line">
            <a:avLst/>
          </a:prstGeom>
          <a:noFill/>
          <a:ln w="9525">
            <a:solidFill>
              <a:schemeClr val="tx1"/>
            </a:solidFill>
            <a:round/>
            <a:headEnd/>
            <a:tailEnd/>
          </a:ln>
        </p:spPr>
        <p:txBody>
          <a:bodyPr/>
          <a:lstStyle/>
          <a:p>
            <a:endParaRPr lang="en-US" dirty="0"/>
          </a:p>
        </p:txBody>
      </p:sp>
      <p:sp>
        <p:nvSpPr>
          <p:cNvPr id="112" name="Line 41"/>
          <p:cNvSpPr>
            <a:spLocks noChangeShapeType="1"/>
          </p:cNvSpPr>
          <p:nvPr/>
        </p:nvSpPr>
        <p:spPr bwMode="auto">
          <a:xfrm>
            <a:off x="2514599" y="3477186"/>
            <a:ext cx="0" cy="391551"/>
          </a:xfrm>
          <a:prstGeom prst="line">
            <a:avLst/>
          </a:prstGeom>
          <a:noFill/>
          <a:ln w="9525">
            <a:solidFill>
              <a:schemeClr val="tx1"/>
            </a:solidFill>
            <a:round/>
            <a:headEnd/>
            <a:tailEnd/>
          </a:ln>
        </p:spPr>
        <p:txBody>
          <a:bodyPr/>
          <a:lstStyle/>
          <a:p>
            <a:endParaRPr lang="en-US" dirty="0"/>
          </a:p>
        </p:txBody>
      </p:sp>
      <p:sp>
        <p:nvSpPr>
          <p:cNvPr id="113" name="Line 41"/>
          <p:cNvSpPr>
            <a:spLocks noChangeShapeType="1"/>
          </p:cNvSpPr>
          <p:nvPr/>
        </p:nvSpPr>
        <p:spPr bwMode="auto">
          <a:xfrm>
            <a:off x="2349306" y="3732213"/>
            <a:ext cx="165293" cy="1587"/>
          </a:xfrm>
          <a:prstGeom prst="line">
            <a:avLst/>
          </a:prstGeom>
          <a:noFill/>
          <a:ln w="9525">
            <a:solidFill>
              <a:schemeClr val="tx1"/>
            </a:solidFill>
            <a:round/>
            <a:headEnd/>
            <a:tailEnd/>
          </a:ln>
        </p:spPr>
        <p:txBody>
          <a:bodyPr/>
          <a:lstStyle/>
          <a:p>
            <a:endParaRPr lang="en-US" dirty="0"/>
          </a:p>
        </p:txBody>
      </p:sp>
      <p:sp>
        <p:nvSpPr>
          <p:cNvPr id="114" name="Line 41"/>
          <p:cNvSpPr>
            <a:spLocks noChangeShapeType="1"/>
          </p:cNvSpPr>
          <p:nvPr/>
        </p:nvSpPr>
        <p:spPr bwMode="auto">
          <a:xfrm flipH="1">
            <a:off x="2349306" y="3444876"/>
            <a:ext cx="5142" cy="266698"/>
          </a:xfrm>
          <a:prstGeom prst="line">
            <a:avLst/>
          </a:prstGeom>
          <a:noFill/>
          <a:ln w="9525">
            <a:solidFill>
              <a:schemeClr val="tx1"/>
            </a:solidFill>
            <a:round/>
            <a:headEnd/>
            <a:tailEnd/>
          </a:ln>
        </p:spPr>
        <p:txBody>
          <a:bodyPr/>
          <a:lstStyle/>
          <a:p>
            <a:endParaRPr lang="en-US" dirty="0"/>
          </a:p>
        </p:txBody>
      </p:sp>
      <p:sp>
        <p:nvSpPr>
          <p:cNvPr id="115" name="Line 36"/>
          <p:cNvSpPr>
            <a:spLocks noChangeShapeType="1"/>
          </p:cNvSpPr>
          <p:nvPr/>
        </p:nvSpPr>
        <p:spPr bwMode="auto">
          <a:xfrm>
            <a:off x="2886930" y="4189412"/>
            <a:ext cx="1172303" cy="3176"/>
          </a:xfrm>
          <a:prstGeom prst="line">
            <a:avLst/>
          </a:prstGeom>
          <a:noFill/>
          <a:ln w="9525">
            <a:solidFill>
              <a:schemeClr val="tx1"/>
            </a:solidFill>
            <a:round/>
            <a:headEnd/>
            <a:tailEnd/>
          </a:ln>
        </p:spPr>
        <p:txBody>
          <a:bodyPr/>
          <a:lstStyle/>
          <a:p>
            <a:endParaRPr lang="en-US" dirty="0"/>
          </a:p>
        </p:txBody>
      </p:sp>
      <p:sp>
        <p:nvSpPr>
          <p:cNvPr id="116" name="Line 36"/>
          <p:cNvSpPr>
            <a:spLocks noChangeShapeType="1"/>
          </p:cNvSpPr>
          <p:nvPr/>
        </p:nvSpPr>
        <p:spPr bwMode="auto">
          <a:xfrm>
            <a:off x="2879676" y="4113223"/>
            <a:ext cx="1179558" cy="3165"/>
          </a:xfrm>
          <a:prstGeom prst="line">
            <a:avLst/>
          </a:prstGeom>
          <a:noFill/>
          <a:ln w="9525">
            <a:solidFill>
              <a:schemeClr val="tx1"/>
            </a:solidFill>
            <a:round/>
            <a:headEnd/>
            <a:tailEnd/>
          </a:ln>
        </p:spPr>
        <p:txBody>
          <a:bodyPr/>
          <a:lstStyle/>
          <a:p>
            <a:endParaRPr lang="en-US" dirty="0"/>
          </a:p>
        </p:txBody>
      </p:sp>
      <p:sp>
        <p:nvSpPr>
          <p:cNvPr id="118" name="Line 41"/>
          <p:cNvSpPr>
            <a:spLocks noChangeShapeType="1"/>
          </p:cNvSpPr>
          <p:nvPr/>
        </p:nvSpPr>
        <p:spPr bwMode="auto">
          <a:xfrm flipH="1">
            <a:off x="5943600" y="3886200"/>
            <a:ext cx="0" cy="228600"/>
          </a:xfrm>
          <a:prstGeom prst="line">
            <a:avLst/>
          </a:prstGeom>
          <a:noFill/>
          <a:ln w="9525">
            <a:solidFill>
              <a:schemeClr val="tx1"/>
            </a:solidFill>
            <a:round/>
            <a:headEnd/>
            <a:tailEnd/>
          </a:ln>
        </p:spPr>
        <p:txBody>
          <a:bodyPr/>
          <a:lstStyle/>
          <a:p>
            <a:endParaRPr lang="en-US" dirty="0"/>
          </a:p>
        </p:txBody>
      </p:sp>
      <p:sp>
        <p:nvSpPr>
          <p:cNvPr id="119" name="Line 41"/>
          <p:cNvSpPr>
            <a:spLocks noChangeShapeType="1"/>
          </p:cNvSpPr>
          <p:nvPr/>
        </p:nvSpPr>
        <p:spPr bwMode="auto">
          <a:xfrm flipH="1">
            <a:off x="1990507" y="4724400"/>
            <a:ext cx="9609" cy="228600"/>
          </a:xfrm>
          <a:prstGeom prst="line">
            <a:avLst/>
          </a:prstGeom>
          <a:noFill/>
          <a:ln w="9525">
            <a:solidFill>
              <a:schemeClr val="tx1"/>
            </a:solidFill>
            <a:round/>
            <a:headEnd/>
            <a:tailEnd/>
          </a:ln>
        </p:spPr>
        <p:txBody>
          <a:bodyPr/>
          <a:lstStyle/>
          <a:p>
            <a:endParaRPr lang="en-US" dirty="0"/>
          </a:p>
        </p:txBody>
      </p:sp>
      <p:sp>
        <p:nvSpPr>
          <p:cNvPr id="120" name="Line 41"/>
          <p:cNvSpPr>
            <a:spLocks noChangeShapeType="1"/>
          </p:cNvSpPr>
          <p:nvPr/>
        </p:nvSpPr>
        <p:spPr bwMode="auto">
          <a:xfrm>
            <a:off x="1876424" y="4722811"/>
            <a:ext cx="1" cy="228600"/>
          </a:xfrm>
          <a:prstGeom prst="line">
            <a:avLst/>
          </a:prstGeom>
          <a:noFill/>
          <a:ln w="9525">
            <a:solidFill>
              <a:schemeClr val="tx1"/>
            </a:solidFill>
            <a:round/>
            <a:headEnd/>
            <a:tailEnd/>
          </a:ln>
        </p:spPr>
        <p:txBody>
          <a:bodyPr/>
          <a:lstStyle/>
          <a:p>
            <a:endParaRPr lang="en-US" dirty="0"/>
          </a:p>
        </p:txBody>
      </p:sp>
      <p:sp>
        <p:nvSpPr>
          <p:cNvPr id="121" name="Line 41"/>
          <p:cNvSpPr>
            <a:spLocks noChangeShapeType="1"/>
          </p:cNvSpPr>
          <p:nvPr/>
        </p:nvSpPr>
        <p:spPr bwMode="auto">
          <a:xfrm flipH="1">
            <a:off x="2666999" y="4724400"/>
            <a:ext cx="9609" cy="228600"/>
          </a:xfrm>
          <a:prstGeom prst="line">
            <a:avLst/>
          </a:prstGeom>
          <a:noFill/>
          <a:ln w="9525">
            <a:solidFill>
              <a:schemeClr val="tx1"/>
            </a:solidFill>
            <a:round/>
            <a:headEnd/>
            <a:tailEnd/>
          </a:ln>
        </p:spPr>
        <p:txBody>
          <a:bodyPr/>
          <a:lstStyle/>
          <a:p>
            <a:endParaRPr lang="en-US" dirty="0"/>
          </a:p>
        </p:txBody>
      </p:sp>
      <p:sp>
        <p:nvSpPr>
          <p:cNvPr id="122" name="Line 41"/>
          <p:cNvSpPr>
            <a:spLocks noChangeShapeType="1"/>
          </p:cNvSpPr>
          <p:nvPr/>
        </p:nvSpPr>
        <p:spPr bwMode="auto">
          <a:xfrm flipH="1">
            <a:off x="2743199" y="4724400"/>
            <a:ext cx="9609" cy="228600"/>
          </a:xfrm>
          <a:prstGeom prst="line">
            <a:avLst/>
          </a:prstGeom>
          <a:noFill/>
          <a:ln w="9525">
            <a:solidFill>
              <a:schemeClr val="tx1"/>
            </a:solidFill>
            <a:round/>
            <a:headEnd/>
            <a:tailEnd/>
          </a:ln>
        </p:spPr>
        <p:txBody>
          <a:bodyPr/>
          <a:lstStyle/>
          <a:p>
            <a:endParaRPr lang="en-US" dirty="0"/>
          </a:p>
        </p:txBody>
      </p:sp>
      <p:sp>
        <p:nvSpPr>
          <p:cNvPr id="75" name="Line 43">
            <a:extLst>
              <a:ext uri="{FF2B5EF4-FFF2-40B4-BE49-F238E27FC236}">
                <a16:creationId xmlns:a16="http://schemas.microsoft.com/office/drawing/2014/main" id="{8A62C98B-5DEA-45A4-9532-B83554382825}"/>
              </a:ext>
            </a:extLst>
          </p:cNvPr>
          <p:cNvSpPr>
            <a:spLocks noChangeShapeType="1"/>
          </p:cNvSpPr>
          <p:nvPr/>
        </p:nvSpPr>
        <p:spPr bwMode="auto">
          <a:xfrm flipH="1">
            <a:off x="6355956" y="3883024"/>
            <a:ext cx="460957" cy="0"/>
          </a:xfrm>
          <a:prstGeom prst="line">
            <a:avLst/>
          </a:prstGeom>
          <a:noFill/>
          <a:ln w="9525">
            <a:solidFill>
              <a:schemeClr val="tx1"/>
            </a:solidFill>
            <a:round/>
            <a:headEnd/>
            <a:tailEnd/>
          </a:ln>
        </p:spPr>
        <p:txBody>
          <a:bodyPr/>
          <a:lstStyle/>
          <a:p>
            <a:endParaRPr lang="en-US" dirty="0"/>
          </a:p>
        </p:txBody>
      </p:sp>
      <p:sp>
        <p:nvSpPr>
          <p:cNvPr id="76" name="Line 42">
            <a:extLst>
              <a:ext uri="{FF2B5EF4-FFF2-40B4-BE49-F238E27FC236}">
                <a16:creationId xmlns:a16="http://schemas.microsoft.com/office/drawing/2014/main" id="{83C6782B-9611-41DD-89C3-B5A85BC7387E}"/>
              </a:ext>
            </a:extLst>
          </p:cNvPr>
          <p:cNvSpPr>
            <a:spLocks noChangeShapeType="1"/>
          </p:cNvSpPr>
          <p:nvPr/>
        </p:nvSpPr>
        <p:spPr bwMode="auto">
          <a:xfrm>
            <a:off x="6355956" y="3448050"/>
            <a:ext cx="0" cy="457200"/>
          </a:xfrm>
          <a:prstGeom prst="line">
            <a:avLst/>
          </a:prstGeom>
          <a:noFill/>
          <a:ln w="9525">
            <a:solidFill>
              <a:schemeClr val="tx1"/>
            </a:solidFill>
            <a:round/>
            <a:headEnd/>
            <a:tailEnd/>
          </a:ln>
        </p:spPr>
        <p:txBody>
          <a:bodyPr/>
          <a:lstStyle/>
          <a:p>
            <a:endParaRPr lang="en-US" dirty="0"/>
          </a:p>
        </p:txBody>
      </p:sp>
      <p:sp>
        <p:nvSpPr>
          <p:cNvPr id="77" name="Line 42">
            <a:extLst>
              <a:ext uri="{FF2B5EF4-FFF2-40B4-BE49-F238E27FC236}">
                <a16:creationId xmlns:a16="http://schemas.microsoft.com/office/drawing/2014/main" id="{7C48FA65-0CD0-48FD-A5FD-B6B5B846D5CC}"/>
              </a:ext>
            </a:extLst>
          </p:cNvPr>
          <p:cNvSpPr>
            <a:spLocks noChangeShapeType="1"/>
          </p:cNvSpPr>
          <p:nvPr/>
        </p:nvSpPr>
        <p:spPr bwMode="auto">
          <a:xfrm>
            <a:off x="6098901" y="3448050"/>
            <a:ext cx="0" cy="457200"/>
          </a:xfrm>
          <a:prstGeom prst="line">
            <a:avLst/>
          </a:prstGeom>
          <a:noFill/>
          <a:ln w="9525">
            <a:solidFill>
              <a:schemeClr val="tx1"/>
            </a:solidFill>
            <a:round/>
            <a:headEnd/>
            <a:tailEnd/>
          </a:ln>
        </p:spPr>
        <p:txBody>
          <a:bodyPr/>
          <a:lstStyle/>
          <a:p>
            <a:endParaRPr lang="en-US" dirty="0"/>
          </a:p>
        </p:txBody>
      </p:sp>
      <p:sp>
        <p:nvSpPr>
          <p:cNvPr id="78" name="Rectangle 78">
            <a:extLst>
              <a:ext uri="{FF2B5EF4-FFF2-40B4-BE49-F238E27FC236}">
                <a16:creationId xmlns:a16="http://schemas.microsoft.com/office/drawing/2014/main" id="{F04B8ADE-034F-44E0-9E6B-B96D4C151EAA}"/>
              </a:ext>
            </a:extLst>
          </p:cNvPr>
          <p:cNvSpPr>
            <a:spLocks noChangeArrowheads="1"/>
          </p:cNvSpPr>
          <p:nvPr/>
        </p:nvSpPr>
        <p:spPr bwMode="auto">
          <a:xfrm rot="5400000">
            <a:off x="5815478" y="4246092"/>
            <a:ext cx="559648" cy="73113"/>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79" name="Line 43">
            <a:extLst>
              <a:ext uri="{FF2B5EF4-FFF2-40B4-BE49-F238E27FC236}">
                <a16:creationId xmlns:a16="http://schemas.microsoft.com/office/drawing/2014/main" id="{EFBAB3C7-A151-463F-A91F-BF2C363B16A8}"/>
              </a:ext>
            </a:extLst>
          </p:cNvPr>
          <p:cNvSpPr>
            <a:spLocks noChangeShapeType="1"/>
          </p:cNvSpPr>
          <p:nvPr/>
        </p:nvSpPr>
        <p:spPr bwMode="auto">
          <a:xfrm flipH="1">
            <a:off x="5713120" y="4114799"/>
            <a:ext cx="460957" cy="0"/>
          </a:xfrm>
          <a:prstGeom prst="line">
            <a:avLst/>
          </a:prstGeom>
          <a:noFill/>
          <a:ln w="9525">
            <a:solidFill>
              <a:schemeClr val="tx1"/>
            </a:solidFill>
            <a:round/>
            <a:headEnd/>
            <a:tailEnd/>
          </a:ln>
        </p:spPr>
        <p:txBody>
          <a:bodyPr/>
          <a:lstStyle/>
          <a:p>
            <a:endParaRPr lang="en-US" dirty="0"/>
          </a:p>
        </p:txBody>
      </p:sp>
      <p:sp>
        <p:nvSpPr>
          <p:cNvPr id="80" name="Line 43">
            <a:extLst>
              <a:ext uri="{FF2B5EF4-FFF2-40B4-BE49-F238E27FC236}">
                <a16:creationId xmlns:a16="http://schemas.microsoft.com/office/drawing/2014/main" id="{EFFCB911-BC94-4510-9348-45B89246C5D9}"/>
              </a:ext>
            </a:extLst>
          </p:cNvPr>
          <p:cNvSpPr>
            <a:spLocks noChangeShapeType="1"/>
          </p:cNvSpPr>
          <p:nvPr/>
        </p:nvSpPr>
        <p:spPr bwMode="auto">
          <a:xfrm flipH="1">
            <a:off x="5713120" y="4187824"/>
            <a:ext cx="460957" cy="0"/>
          </a:xfrm>
          <a:prstGeom prst="line">
            <a:avLst/>
          </a:prstGeom>
          <a:noFill/>
          <a:ln w="9525">
            <a:solidFill>
              <a:schemeClr val="tx1"/>
            </a:solidFill>
            <a:round/>
            <a:headEnd/>
            <a:tailEnd/>
          </a:ln>
        </p:spPr>
        <p:txBody>
          <a:bodyPr/>
          <a:lstStyle/>
          <a:p>
            <a:endParaRPr lang="en-US" dirty="0"/>
          </a:p>
        </p:txBody>
      </p:sp>
      <p:sp>
        <p:nvSpPr>
          <p:cNvPr id="2" name="Rectangle 1">
            <a:extLst>
              <a:ext uri="{FF2B5EF4-FFF2-40B4-BE49-F238E27FC236}">
                <a16:creationId xmlns:a16="http://schemas.microsoft.com/office/drawing/2014/main" id="{D887CA8A-61BA-4C12-91B8-E3AF80A3AD6F}"/>
              </a:ext>
            </a:extLst>
          </p:cNvPr>
          <p:cNvSpPr/>
          <p:nvPr/>
        </p:nvSpPr>
        <p:spPr>
          <a:xfrm>
            <a:off x="1685066" y="322168"/>
            <a:ext cx="6695772" cy="2308324"/>
          </a:xfrm>
          <a:prstGeom prst="rect">
            <a:avLst/>
          </a:prstGeom>
        </p:spPr>
        <p:txBody>
          <a:bodyPr wrap="square">
            <a:spAutoFit/>
          </a:bodyPr>
          <a:lstStyle/>
          <a:p>
            <a:r>
              <a:rPr lang="en-US" dirty="0"/>
              <a:t>The  1</a:t>
            </a:r>
            <a:r>
              <a:rPr lang="en-US" baseline="30000" dirty="0"/>
              <a:t>st</a:t>
            </a:r>
            <a:r>
              <a:rPr lang="en-US" dirty="0"/>
              <a:t>  compartment of the septic tank  (trash trap) should be sized around 1 days retention,  500 gallons works on most systems.</a:t>
            </a:r>
          </a:p>
          <a:p>
            <a:endParaRPr lang="en-US" dirty="0"/>
          </a:p>
          <a:p>
            <a:r>
              <a:rPr lang="en-US" dirty="0"/>
              <a:t>The 2</a:t>
            </a:r>
            <a:r>
              <a:rPr lang="en-US" baseline="30000" dirty="0"/>
              <a:t>nd</a:t>
            </a:r>
            <a:r>
              <a:rPr lang="en-US" dirty="0"/>
              <a:t> compartment  (treatment zone) should be sized at about 1.5 days retention, 1000 gallons works on most systems.</a:t>
            </a:r>
          </a:p>
          <a:p>
            <a:endParaRPr lang="en-US" dirty="0"/>
          </a:p>
          <a:p>
            <a:r>
              <a:rPr lang="en-US" dirty="0"/>
              <a:t>Thus a 1500 gallon 2-compartment tank works well as a “standard size”  (the 750 gpd </a:t>
            </a:r>
            <a:r>
              <a:rPr lang="en-US" dirty="0" err="1"/>
              <a:t>ecopod</a:t>
            </a:r>
            <a:r>
              <a:rPr lang="en-US" dirty="0"/>
              <a:t> would need larger tanks).</a:t>
            </a:r>
          </a:p>
        </p:txBody>
      </p:sp>
      <p:sp>
        <p:nvSpPr>
          <p:cNvPr id="81" name="Line 81">
            <a:extLst>
              <a:ext uri="{FF2B5EF4-FFF2-40B4-BE49-F238E27FC236}">
                <a16:creationId xmlns:a16="http://schemas.microsoft.com/office/drawing/2014/main" id="{B11A1CC2-4CB8-4A4D-BCF7-94C0D2C6D90F}"/>
              </a:ext>
            </a:extLst>
          </p:cNvPr>
          <p:cNvSpPr>
            <a:spLocks noChangeShapeType="1"/>
          </p:cNvSpPr>
          <p:nvPr/>
        </p:nvSpPr>
        <p:spPr bwMode="auto">
          <a:xfrm flipH="1">
            <a:off x="2801620" y="4002823"/>
            <a:ext cx="7875" cy="338989"/>
          </a:xfrm>
          <a:prstGeom prst="line">
            <a:avLst/>
          </a:prstGeom>
          <a:noFill/>
          <a:ln w="9525">
            <a:solidFill>
              <a:schemeClr val="tx1"/>
            </a:solidFill>
            <a:round/>
            <a:headEnd/>
            <a:tailEnd/>
          </a:ln>
        </p:spPr>
        <p:txBody>
          <a:bodyPr/>
          <a:lstStyle/>
          <a:p>
            <a:endParaRPr lang="en-US" dirty="0"/>
          </a:p>
        </p:txBody>
      </p:sp>
      <p:sp>
        <p:nvSpPr>
          <p:cNvPr id="83" name="Line 5">
            <a:extLst>
              <a:ext uri="{FF2B5EF4-FFF2-40B4-BE49-F238E27FC236}">
                <a16:creationId xmlns:a16="http://schemas.microsoft.com/office/drawing/2014/main" id="{B19CAC5F-4936-40CC-A77E-62FCBB3153B8}"/>
              </a:ext>
            </a:extLst>
          </p:cNvPr>
          <p:cNvSpPr>
            <a:spLocks noChangeShapeType="1"/>
          </p:cNvSpPr>
          <p:nvPr/>
        </p:nvSpPr>
        <p:spPr bwMode="auto">
          <a:xfrm flipV="1">
            <a:off x="1868490" y="3411538"/>
            <a:ext cx="0" cy="457200"/>
          </a:xfrm>
          <a:prstGeom prst="line">
            <a:avLst/>
          </a:prstGeom>
          <a:noFill/>
          <a:ln w="9525">
            <a:solidFill>
              <a:schemeClr val="tx1"/>
            </a:solidFill>
            <a:round/>
            <a:headEnd/>
            <a:tailEnd/>
          </a:ln>
        </p:spPr>
        <p:txBody>
          <a:bodyPr/>
          <a:lstStyle/>
          <a:p>
            <a:endParaRPr lang="en-US" dirty="0"/>
          </a:p>
        </p:txBody>
      </p:sp>
      <p:sp>
        <p:nvSpPr>
          <p:cNvPr id="86" name="Line 8">
            <a:extLst>
              <a:ext uri="{FF2B5EF4-FFF2-40B4-BE49-F238E27FC236}">
                <a16:creationId xmlns:a16="http://schemas.microsoft.com/office/drawing/2014/main" id="{A1C12C91-EA1C-423C-90CB-9E62B215511A}"/>
              </a:ext>
            </a:extLst>
          </p:cNvPr>
          <p:cNvSpPr>
            <a:spLocks noChangeShapeType="1"/>
          </p:cNvSpPr>
          <p:nvPr/>
        </p:nvSpPr>
        <p:spPr bwMode="auto">
          <a:xfrm flipH="1">
            <a:off x="1854000" y="3825086"/>
            <a:ext cx="677800" cy="1924"/>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967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791199"/>
          </a:xfrm>
        </p:spPr>
        <p:txBody>
          <a:bodyPr>
            <a:normAutofit/>
          </a:bodyPr>
          <a:lstStyle/>
          <a:p>
            <a:pPr marL="0" indent="0" algn="ctr">
              <a:spcBef>
                <a:spcPts val="0"/>
              </a:spcBef>
              <a:buNone/>
            </a:pPr>
            <a:r>
              <a:rPr lang="en-US" sz="2000" b="1" dirty="0"/>
              <a:t>Water flow &amp; Treatment</a:t>
            </a:r>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000" dirty="0"/>
              <a:t>The 1</a:t>
            </a:r>
            <a:r>
              <a:rPr lang="en-US" sz="2000" baseline="30000" dirty="0"/>
              <a:t>st</a:t>
            </a:r>
            <a:r>
              <a:rPr lang="en-US" sz="2000" dirty="0"/>
              <a:t> compartment (trash trap) receives the sewage and normal settling occurs.  </a:t>
            </a:r>
          </a:p>
          <a:p>
            <a:pPr marL="0" indent="0">
              <a:spcBef>
                <a:spcPts val="0"/>
              </a:spcBef>
              <a:buNone/>
            </a:pPr>
            <a:r>
              <a:rPr lang="en-US" sz="2000" dirty="0"/>
              <a:t>The effluent then moves to the 2</a:t>
            </a:r>
            <a:r>
              <a:rPr lang="en-US" sz="2000" baseline="30000" dirty="0"/>
              <a:t>nd</a:t>
            </a:r>
            <a:r>
              <a:rPr lang="en-US" sz="2000" dirty="0"/>
              <a:t> compartment containing the </a:t>
            </a:r>
            <a:r>
              <a:rPr lang="en-US" sz="2000" dirty="0" err="1"/>
              <a:t>Ecopod</a:t>
            </a:r>
            <a:r>
              <a:rPr lang="en-US" sz="2000" dirty="0"/>
              <a:t> unit.   </a:t>
            </a:r>
          </a:p>
          <a:p>
            <a:pPr marL="0" indent="0">
              <a:spcBef>
                <a:spcPts val="0"/>
              </a:spcBef>
              <a:buNone/>
            </a:pPr>
            <a:r>
              <a:rPr lang="en-US" sz="2000" dirty="0"/>
              <a:t>The sewer pipe directs the effluent to the top of the media.</a:t>
            </a:r>
          </a:p>
          <a:p>
            <a:pPr marL="0" indent="0">
              <a:spcBef>
                <a:spcPts val="0"/>
              </a:spcBef>
              <a:buNone/>
            </a:pPr>
            <a:r>
              <a:rPr lang="en-US" sz="2000" dirty="0"/>
              <a:t>The effluent flows down through the media and exits the bottom of the unit.</a:t>
            </a:r>
          </a:p>
          <a:p>
            <a:pPr marL="0" indent="0">
              <a:spcBef>
                <a:spcPts val="0"/>
              </a:spcBef>
              <a:buNone/>
            </a:pPr>
            <a:r>
              <a:rPr lang="en-US" sz="2000" dirty="0"/>
              <a:t>Once outside of the unit the tank works as a clarifier, and the effluent leaves the tank through the outlet “T”.</a:t>
            </a:r>
          </a:p>
          <a:p>
            <a:pPr marL="0" indent="0">
              <a:spcBef>
                <a:spcPts val="0"/>
              </a:spcBef>
              <a:buNone/>
            </a:pPr>
            <a:endParaRPr lang="en-US" sz="2000" dirty="0"/>
          </a:p>
          <a:p>
            <a:pPr marL="0" indent="0">
              <a:spcBef>
                <a:spcPts val="0"/>
              </a:spcBef>
              <a:buNone/>
            </a:pPr>
            <a:r>
              <a:rPr lang="en-US" sz="2000" dirty="0"/>
              <a:t>Since this is a gravity on-demand system, excessive surges  should be avoided. </a:t>
            </a:r>
          </a:p>
          <a:p>
            <a:pPr marL="0" indent="0">
              <a:spcBef>
                <a:spcPts val="0"/>
              </a:spcBef>
              <a:buNone/>
            </a:pPr>
            <a:r>
              <a:rPr lang="en-US" sz="2000" dirty="0"/>
              <a:t>As long as the surges are not extreme the treatment will not suffer.</a:t>
            </a:r>
          </a:p>
          <a:p>
            <a:pPr marL="0" indent="0">
              <a:spcBef>
                <a:spcPts val="0"/>
              </a:spcBef>
              <a:buNone/>
            </a:pPr>
            <a:endParaRPr lang="en-US" sz="2000" dirty="0"/>
          </a:p>
          <a:p>
            <a:pPr marL="0" indent="0">
              <a:spcBef>
                <a:spcPts val="0"/>
              </a:spcBef>
              <a:buNone/>
            </a:pPr>
            <a:r>
              <a:rPr lang="en-US" sz="2000" dirty="0"/>
              <a:t>If the designer chooses to pump the effluent to the </a:t>
            </a:r>
            <a:r>
              <a:rPr lang="en-US" sz="2000" dirty="0" err="1"/>
              <a:t>Ecopod</a:t>
            </a:r>
            <a:r>
              <a:rPr lang="en-US" sz="2000" dirty="0"/>
              <a:t> unit, the pump rate should be less than 5 </a:t>
            </a:r>
            <a:r>
              <a:rPr lang="en-US" sz="2000" dirty="0" err="1"/>
              <a:t>gpm</a:t>
            </a:r>
            <a:r>
              <a:rPr lang="en-US" sz="2000" dirty="0"/>
              <a:t>, and  the maximum flow in any 1 hour should be less than 1/10</a:t>
            </a:r>
            <a:r>
              <a:rPr lang="en-US" sz="2000" baseline="30000" dirty="0"/>
              <a:t>th</a:t>
            </a:r>
            <a:r>
              <a:rPr lang="en-US" sz="2000" dirty="0"/>
              <a:t> the design flow (for a 500 gpd system that would be 50 gallons maximum in any 1 hour).</a:t>
            </a:r>
          </a:p>
          <a:p>
            <a:pPr marL="0" indent="0">
              <a:spcBef>
                <a:spcPts val="0"/>
              </a:spcBef>
              <a:buNone/>
            </a:pPr>
            <a:endParaRPr lang="en-US" sz="2000" dirty="0"/>
          </a:p>
          <a:p>
            <a:pPr marL="0" indent="0">
              <a:spcBef>
                <a:spcPts val="0"/>
              </a:spcBef>
              <a:buNone/>
            </a:pP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2889</TotalTime>
  <Words>2327</Words>
  <Application>Microsoft Office PowerPoint</Application>
  <PresentationFormat>On-screen Show (4:3)</PresentationFormat>
  <Paragraphs>319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Trebuchet MS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baffle wall pipe must bring effluent to inside top of unit, so the pipe is often level coming from the baffle wall. The water level MUST be 2” above media, so the media must be  2” below the outlet invert. The unit legs need to be cut to meet this specific height. As such this custom tank requires a 2” drop from the inlet to the baffle wall, and another 2” drop to the outlet invert.</vt:lpstr>
      <vt:lpstr>Cut legs as needed</vt:lpstr>
      <vt:lpstr>PowerPoint Presentation</vt:lpstr>
      <vt:lpstr>Air Supply Line in riser  from blower to unit</vt:lpstr>
      <vt:lpstr>Air manifold on Underside of unit</vt:lpstr>
      <vt:lpstr>PowerPoint Presentation</vt:lpstr>
      <vt:lpstr>tank outlet  sanitary T, with “a base T” This helps to keep air bubbles from carrying solids up and out.</vt:lpstr>
      <vt:lpstr>PowerPoint Presentation</vt:lpstr>
      <vt:lpstr>PowerPoint Presentation</vt:lpstr>
      <vt:lpstr>This is the riser to the lift tank.  The UV lite is typically installed here and is shown with an angled pipe fitting.  This helps makes room for the float tree and lift pump to all be installed in ONE riser.   Or you can put the UV lite in the 1st riser and the pump in the 2nd riser.</vt:lpstr>
      <vt:lpstr>PowerPoint Presentation</vt:lpstr>
      <vt:lpstr>Control panel </vt:lpstr>
      <vt:lpstr>Control panel wiring diagram</vt:lpstr>
      <vt:lpstr>Control panel wiring schematic</vt:lpstr>
      <vt:lpstr>PowerPoint Presentation</vt:lpstr>
      <vt:lpstr>         Venting through the treatment riser  Be aware of the placement of the exhaust vent in regard to potential odors. </vt:lpstr>
      <vt:lpstr>PowerPoint Presentation</vt:lpstr>
      <vt:lpstr>Control panel, 4” vent cap and Blower  housing with 2” supply line (vent should be a foot higher to be above winter snow)</vt:lpstr>
      <vt:lpstr>Blower with screened housing removed. Air cleaner is inside along with brass air pressure switch that sends a signal to the panel if the blower fails.</vt:lpstr>
      <vt:lpstr>PowerPoint Presentation</vt:lpstr>
      <vt:lpstr>PowerPoint Presentation</vt:lpstr>
      <vt:lpstr>The design sheet will also produce a System elevation template</vt:lpstr>
      <vt:lpstr>PowerPoint Presentation</vt:lpstr>
    </vt:vector>
  </TitlesOfParts>
  <Company>Wright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Wright County</dc:creator>
  <cp:lastModifiedBy>Troy J. Johnson</cp:lastModifiedBy>
  <cp:revision>275</cp:revision>
  <cp:lastPrinted>2020-11-16T23:32:10Z</cp:lastPrinted>
  <dcterms:created xsi:type="dcterms:W3CDTF">2015-02-09T16:57:53Z</dcterms:created>
  <dcterms:modified xsi:type="dcterms:W3CDTF">2021-10-07T16:06:39Z</dcterms:modified>
</cp:coreProperties>
</file>