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82" r:id="rId5"/>
    <p:sldId id="261" r:id="rId6"/>
    <p:sldId id="262" r:id="rId7"/>
    <p:sldId id="263" r:id="rId8"/>
    <p:sldId id="310" r:id="rId9"/>
    <p:sldId id="323" r:id="rId10"/>
    <p:sldId id="312" r:id="rId11"/>
    <p:sldId id="313" r:id="rId12"/>
    <p:sldId id="314" r:id="rId13"/>
    <p:sldId id="316" r:id="rId14"/>
    <p:sldId id="317" r:id="rId15"/>
    <p:sldId id="319" r:id="rId16"/>
    <p:sldId id="328" r:id="rId17"/>
    <p:sldId id="329" r:id="rId18"/>
    <p:sldId id="281" r:id="rId19"/>
    <p:sldId id="280" r:id="rId20"/>
    <p:sldId id="269" r:id="rId21"/>
    <p:sldId id="279" r:id="rId22"/>
    <p:sldId id="307" r:id="rId23"/>
    <p:sldId id="299" r:id="rId24"/>
    <p:sldId id="300" r:id="rId25"/>
    <p:sldId id="301" r:id="rId26"/>
    <p:sldId id="302" r:id="rId27"/>
    <p:sldId id="330" r:id="rId28"/>
    <p:sldId id="286" r:id="rId29"/>
    <p:sldId id="287" r:id="rId30"/>
    <p:sldId id="288" r:id="rId31"/>
    <p:sldId id="298" r:id="rId32"/>
    <p:sldId id="331" r:id="rId33"/>
    <p:sldId id="332" r:id="rId34"/>
    <p:sldId id="290" r:id="rId35"/>
    <p:sldId id="291" r:id="rId36"/>
    <p:sldId id="30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6352A-CCC4-4E13-BD27-B1377F55BECE}" type="datetimeFigureOut">
              <a:rPr lang="en-US" smtClean="0"/>
              <a:pPr/>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6352A-CCC4-4E13-BD27-B1377F55BECE}" type="datetimeFigureOut">
              <a:rPr lang="en-US" smtClean="0"/>
              <a:pPr/>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6352A-CCC4-4E13-BD27-B1377F55BECE}" type="datetimeFigureOut">
              <a:rPr lang="en-US" smtClean="0"/>
              <a:pPr/>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6352A-CCC4-4E13-BD27-B1377F55BECE}" type="datetimeFigureOut">
              <a:rPr lang="en-US" smtClean="0"/>
              <a:pPr/>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6352A-CCC4-4E13-BD27-B1377F55BECE}" type="datetimeFigureOut">
              <a:rPr lang="en-US" smtClean="0"/>
              <a:pPr/>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6352A-CCC4-4E13-BD27-B1377F55BECE}" type="datetimeFigureOut">
              <a:rPr lang="en-US" smtClean="0"/>
              <a:pPr/>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6352A-CCC4-4E13-BD27-B1377F55BECE}" type="datetimeFigureOut">
              <a:rPr lang="en-US" smtClean="0"/>
              <a:pPr/>
              <a:t>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9DF9F-A7E3-4C22-AB25-6CE11EB2DE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epticresourc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orenc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Subtitle 2"/>
          <p:cNvSpPr>
            <a:spLocks noGrp="1"/>
          </p:cNvSpPr>
          <p:nvPr>
            <p:ph type="subTitle" idx="1"/>
          </p:nvPr>
        </p:nvSpPr>
        <p:spPr>
          <a:xfrm>
            <a:off x="381000" y="1752600"/>
            <a:ext cx="8229600" cy="3962400"/>
          </a:xfrm>
        </p:spPr>
        <p:txBody>
          <a:bodyPr>
            <a:normAutofit/>
          </a:bodyPr>
          <a:lstStyle/>
          <a:p>
            <a:r>
              <a:rPr lang="en-US" b="1" dirty="0" smtClean="0">
                <a:solidFill>
                  <a:schemeClr val="tx1"/>
                </a:solidFill>
              </a:rPr>
              <a:t>Basic  “need-to-know”  </a:t>
            </a:r>
            <a:r>
              <a:rPr lang="en-US" b="1" dirty="0">
                <a:solidFill>
                  <a:schemeClr val="tx1"/>
                </a:solidFill>
              </a:rPr>
              <a:t>for </a:t>
            </a:r>
            <a:endParaRPr lang="en-US" b="1" dirty="0" smtClean="0">
              <a:solidFill>
                <a:schemeClr val="tx1"/>
              </a:solidFill>
            </a:endParaRPr>
          </a:p>
          <a:p>
            <a:r>
              <a:rPr lang="en-US" b="1" dirty="0" smtClean="0">
                <a:solidFill>
                  <a:schemeClr val="tx1"/>
                </a:solidFill>
              </a:rPr>
              <a:t>Advantex AX-20 pretreatment </a:t>
            </a:r>
            <a:r>
              <a:rPr lang="en-US" b="1" dirty="0">
                <a:solidFill>
                  <a:schemeClr val="tx1"/>
                </a:solidFill>
              </a:rPr>
              <a:t>systems.  </a:t>
            </a:r>
          </a:p>
          <a:p>
            <a:r>
              <a:rPr lang="en-US" dirty="0">
                <a:solidFill>
                  <a:schemeClr val="tx1"/>
                </a:solidFill>
              </a:rPr>
              <a:t>	</a:t>
            </a:r>
            <a:endParaRPr lang="en-US" dirty="0" smtClean="0">
              <a:solidFill>
                <a:schemeClr val="tx1"/>
              </a:solidFill>
            </a:endParaRPr>
          </a:p>
          <a:p>
            <a:endParaRPr lang="en-US" dirty="0">
              <a:solidFill>
                <a:schemeClr val="tx1"/>
              </a:solidFill>
            </a:endParaRPr>
          </a:p>
          <a:p>
            <a:r>
              <a:rPr lang="en-US" dirty="0" smtClean="0">
                <a:solidFill>
                  <a:schemeClr val="tx1"/>
                </a:solidFill>
              </a:rPr>
              <a:t>Specific requirements for </a:t>
            </a:r>
            <a:r>
              <a:rPr lang="en-US" dirty="0">
                <a:solidFill>
                  <a:schemeClr val="tx1"/>
                </a:solidFill>
              </a:rPr>
              <a:t>MN </a:t>
            </a:r>
            <a:r>
              <a:rPr lang="en-US" dirty="0" smtClean="0">
                <a:solidFill>
                  <a:schemeClr val="tx1"/>
                </a:solidFill>
              </a:rPr>
              <a:t>applications</a:t>
            </a:r>
            <a:r>
              <a:rPr lang="en-US" dirty="0">
                <a:solidFill>
                  <a:schemeClr val="tx1"/>
                </a:solidFill>
              </a:rPr>
              <a:t>.</a:t>
            </a:r>
          </a:p>
          <a:p>
            <a:r>
              <a:rPr lang="en-US"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2200" b="1" dirty="0" smtClean="0"/>
              <a:t>Water flow</a:t>
            </a:r>
            <a:r>
              <a:rPr lang="en-US" sz="2200" dirty="0" smtClean="0"/>
              <a:t/>
            </a:r>
            <a:br>
              <a:rPr lang="en-US" sz="2200" dirty="0" smtClean="0"/>
            </a:br>
            <a:r>
              <a:rPr lang="en-US" sz="2200" dirty="0" smtClean="0"/>
              <a:t> </a:t>
            </a:r>
            <a:br>
              <a:rPr lang="en-US" sz="2200" dirty="0" smtClean="0"/>
            </a:br>
            <a:r>
              <a:rPr lang="en-US" sz="2200" dirty="0" smtClean="0"/>
              <a:t>As the effluent drains back to the </a:t>
            </a:r>
            <a:r>
              <a:rPr lang="en-US" sz="2200" dirty="0" err="1" smtClean="0"/>
              <a:t>recirc</a:t>
            </a:r>
            <a:r>
              <a:rPr lang="en-US" sz="2200" dirty="0" smtClean="0"/>
              <a:t> tank, part of the water is diverted to the lift tank (drain line shown in red).</a:t>
            </a:r>
            <a:br>
              <a:rPr lang="en-US" sz="2200" dirty="0" smtClean="0"/>
            </a:br>
            <a:endParaRPr lang="en-US" dirty="0"/>
          </a:p>
        </p:txBody>
      </p:sp>
      <p:pic>
        <p:nvPicPr>
          <p:cNvPr id="80898" name="Picture 2" descr="C:\Documents and Settings\tjj7335\Desktop\Picture1.png"/>
          <p:cNvPicPr>
            <a:picLocks noGrp="1" noChangeAspect="1" noChangeArrowheads="1"/>
          </p:cNvPicPr>
          <p:nvPr>
            <p:ph idx="1"/>
          </p:nvPr>
        </p:nvPicPr>
        <p:blipFill>
          <a:blip r:embed="rId2" cstate="print"/>
          <a:srcRect l="669" t="2283" r="669" b="1141"/>
          <a:stretch>
            <a:fillRect/>
          </a:stretch>
        </p:blipFill>
        <p:spPr bwMode="auto">
          <a:xfrm>
            <a:off x="228600" y="1787190"/>
            <a:ext cx="8845595" cy="50708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pPr algn="l"/>
            <a:r>
              <a:rPr lang="en-US" sz="2000" dirty="0" smtClean="0"/>
              <a:t>The “ball cage” is the component that diverts the flow and also provides for our recirculation, giving us our desired 3:1, 4:1  </a:t>
            </a:r>
            <a:r>
              <a:rPr lang="en-US" sz="2000" dirty="0" err="1" smtClean="0"/>
              <a:t>recirc</a:t>
            </a:r>
            <a:r>
              <a:rPr lang="en-US" sz="2000" dirty="0" smtClean="0"/>
              <a:t> ratios.</a:t>
            </a:r>
            <a:endParaRPr lang="en-US" sz="2000" dirty="0"/>
          </a:p>
        </p:txBody>
      </p:sp>
      <p:pic>
        <p:nvPicPr>
          <p:cNvPr id="81923" name="Picture 3" descr="C:\Documents and Settings\tjj7335\Desktop\Picture2.png"/>
          <p:cNvPicPr>
            <a:picLocks noGrp="1" noChangeAspect="1" noChangeArrowheads="1"/>
          </p:cNvPicPr>
          <p:nvPr>
            <p:ph idx="1"/>
          </p:nvPr>
        </p:nvPicPr>
        <p:blipFill>
          <a:blip r:embed="rId2" cstate="print"/>
          <a:srcRect l="1282" t="2212" r="1282" b="2212"/>
          <a:stretch>
            <a:fillRect/>
          </a:stretch>
        </p:blipFill>
        <p:spPr bwMode="auto">
          <a:xfrm>
            <a:off x="354241" y="1850072"/>
            <a:ext cx="8408759" cy="4779328"/>
          </a:xfrm>
          <a:prstGeom prst="rect">
            <a:avLst/>
          </a:prstGeom>
          <a:noFill/>
        </p:spPr>
      </p:pic>
    </p:spTree>
    <p:extLst>
      <p:ext uri="{BB962C8B-B14F-4D97-AF65-F5344CB8AC3E}">
        <p14:creationId xmlns="" xmlns:p14="http://schemas.microsoft.com/office/powerpoint/2010/main" val="318437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The ball cage assembly is shown </a:t>
            </a:r>
          </a:p>
          <a:p>
            <a:pPr>
              <a:buNone/>
            </a:pPr>
            <a:r>
              <a:rPr lang="en-US" sz="2000" dirty="0" smtClean="0"/>
              <a:t>In the middle of the photo.</a:t>
            </a:r>
            <a:endParaRPr lang="en-US" sz="2000" dirty="0"/>
          </a:p>
        </p:txBody>
      </p:sp>
      <p:pic>
        <p:nvPicPr>
          <p:cNvPr id="58369" name="Picture 1" descr="C:\Documents and Settings\tjj7335\Desktop\Picture4.jpg"/>
          <p:cNvPicPr>
            <a:picLocks noChangeAspect="1" noChangeArrowheads="1"/>
          </p:cNvPicPr>
          <p:nvPr/>
        </p:nvPicPr>
        <p:blipFill>
          <a:blip r:embed="rId2" cstate="print"/>
          <a:srcRect/>
          <a:stretch>
            <a:fillRect/>
          </a:stretch>
        </p:blipFill>
        <p:spPr bwMode="auto">
          <a:xfrm>
            <a:off x="4267200" y="644316"/>
            <a:ext cx="4876800" cy="62136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525963"/>
          </a:xfrm>
        </p:spPr>
        <p:txBody>
          <a:bodyPr>
            <a:normAutofit/>
          </a:bodyPr>
          <a:lstStyle/>
          <a:p>
            <a:pPr marL="0" indent="0">
              <a:spcBef>
                <a:spcPts val="0"/>
              </a:spcBef>
              <a:buNone/>
            </a:pPr>
            <a:r>
              <a:rPr lang="en-US" sz="2000" dirty="0" smtClean="0"/>
              <a:t>The “ball cage” assembly works similar to a trench drop box.</a:t>
            </a:r>
          </a:p>
          <a:p>
            <a:pPr marL="0" indent="0">
              <a:spcBef>
                <a:spcPts val="0"/>
              </a:spcBef>
              <a:buNone/>
            </a:pPr>
            <a:endParaRPr lang="en-US" sz="2000" dirty="0" smtClean="0"/>
          </a:p>
          <a:p>
            <a:pPr marL="0" indent="0">
              <a:spcBef>
                <a:spcPts val="0"/>
              </a:spcBef>
              <a:buNone/>
            </a:pPr>
            <a:r>
              <a:rPr lang="en-US" sz="2000" dirty="0" smtClean="0"/>
              <a:t>The effluent comes in one end of the “T” at the top of the ball cage, and when the water level in the recirc tank is high, the balls in the ball cage are up and seated, this causes the effluent to back up and flow out the other end of the “T”  which leads to the lift tank.</a:t>
            </a:r>
          </a:p>
          <a:p>
            <a:pPr marL="0" indent="0">
              <a:spcBef>
                <a:spcPts val="0"/>
              </a:spcBef>
              <a:buNone/>
            </a:pPr>
            <a:endParaRPr lang="en-US" sz="2000" dirty="0" smtClean="0"/>
          </a:p>
          <a:p>
            <a:pPr marL="0" indent="0">
              <a:spcBef>
                <a:spcPts val="0"/>
              </a:spcBef>
              <a:buNone/>
            </a:pPr>
            <a:r>
              <a:rPr lang="en-US" sz="2000" dirty="0" smtClean="0"/>
              <a:t>Just like a trench drop box, when the first trench is full, it diverts the water to the next trench.</a:t>
            </a:r>
          </a:p>
          <a:p>
            <a:pPr marL="0" indent="0">
              <a:spcBef>
                <a:spcPts val="0"/>
              </a:spcBef>
              <a:buNone/>
            </a:pPr>
            <a:r>
              <a:rPr lang="en-US" sz="2000" dirty="0" smtClean="0"/>
              <a:t>In this case, when the </a:t>
            </a:r>
            <a:r>
              <a:rPr lang="en-US" sz="2000" dirty="0" err="1" smtClean="0"/>
              <a:t>recirc</a:t>
            </a:r>
            <a:r>
              <a:rPr lang="en-US" sz="2000" dirty="0" smtClean="0"/>
              <a:t> tank is full it diverts the water to the lift tank.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800" dirty="0" smtClean="0"/>
              <a:t>Low water level :                       High water level :</a:t>
            </a:r>
            <a:r>
              <a:rPr lang="en-US" sz="2800" dirty="0"/>
              <a:t/>
            </a:r>
            <a:br>
              <a:rPr lang="en-US" sz="2800" dirty="0"/>
            </a:br>
            <a:r>
              <a:rPr lang="en-US" sz="2800" dirty="0" smtClean="0"/>
              <a:t>water returns to the  	   water moves on to </a:t>
            </a:r>
            <a:br>
              <a:rPr lang="en-US" sz="2800" dirty="0" smtClean="0"/>
            </a:br>
            <a:r>
              <a:rPr lang="en-US" sz="2800" dirty="0" err="1" smtClean="0"/>
              <a:t>recirc</a:t>
            </a:r>
            <a:r>
              <a:rPr lang="en-US" sz="2800" dirty="0" smtClean="0"/>
              <a:t> tank			the lift tank</a:t>
            </a:r>
            <a:endParaRPr lang="en-US" sz="2800" dirty="0"/>
          </a:p>
        </p:txBody>
      </p:sp>
      <p:pic>
        <p:nvPicPr>
          <p:cNvPr id="32770" name="Picture 2" descr="C:\Documents and Settings\tjj7335\Desktop\ball.bmp"/>
          <p:cNvPicPr>
            <a:picLocks noGrp="1" noChangeAspect="1" noChangeArrowheads="1"/>
          </p:cNvPicPr>
          <p:nvPr>
            <p:ph idx="1"/>
          </p:nvPr>
        </p:nvPicPr>
        <p:blipFill>
          <a:blip r:embed="rId2" cstate="print"/>
          <a:srcRect l="7500" t="25600" r="9000" b="18286"/>
          <a:stretch>
            <a:fillRect/>
          </a:stretch>
        </p:blipFill>
        <p:spPr bwMode="auto">
          <a:xfrm>
            <a:off x="990600" y="1752600"/>
            <a:ext cx="7315200" cy="38861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component shown in black is </a:t>
            </a:r>
            <a:br>
              <a:rPr lang="en-US" sz="2000" dirty="0" smtClean="0"/>
            </a:br>
            <a:r>
              <a:rPr lang="en-US" sz="2000" dirty="0" smtClean="0"/>
              <a:t>the “T” at the top of the ball cage </a:t>
            </a:r>
            <a:endParaRPr lang="en-US" sz="2000" dirty="0"/>
          </a:p>
        </p:txBody>
      </p:sp>
      <p:pic>
        <p:nvPicPr>
          <p:cNvPr id="82947" name="Picture 3" descr="C:\Documents and Settings\tjj7335\Desktop\Picture4.jpg"/>
          <p:cNvPicPr>
            <a:picLocks noGrp="1" noChangeAspect="1" noChangeArrowheads="1"/>
          </p:cNvPicPr>
          <p:nvPr>
            <p:ph idx="1"/>
          </p:nvPr>
        </p:nvPicPr>
        <p:blipFill>
          <a:blip r:embed="rId2" cstate="print"/>
          <a:srcRect/>
          <a:stretch>
            <a:fillRect/>
          </a:stretch>
        </p:blipFill>
        <p:spPr bwMode="auto">
          <a:xfrm>
            <a:off x="695475" y="1600200"/>
            <a:ext cx="7762725" cy="5257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pPr algn="l"/>
            <a:r>
              <a:rPr lang="en-US" sz="2000" dirty="0" smtClean="0"/>
              <a:t>Inside the </a:t>
            </a:r>
            <a:r>
              <a:rPr lang="en-US" sz="2000" dirty="0" err="1" smtClean="0"/>
              <a:t>recirc</a:t>
            </a:r>
            <a:r>
              <a:rPr lang="en-US" sz="2000" dirty="0" smtClean="0"/>
              <a:t> tank there will also be a “pump vault” which contains the pump filter, floats, and a “well” style </a:t>
            </a:r>
            <a:r>
              <a:rPr lang="en-US" sz="2000" dirty="0" err="1" smtClean="0"/>
              <a:t>recirc</a:t>
            </a:r>
            <a:r>
              <a:rPr lang="en-US" sz="2000" dirty="0" smtClean="0"/>
              <a:t> pump (also shown is the RSV “ball cage”).</a:t>
            </a:r>
            <a:br>
              <a:rPr lang="en-US" sz="2000" dirty="0" smtClean="0"/>
            </a:br>
            <a:r>
              <a:rPr lang="en-US" sz="2000" dirty="0" smtClean="0"/>
              <a:t>It takes at least 44” of water height for this stack of components, so low profile tanks won’t work. These components are also shown on the following page.</a:t>
            </a:r>
            <a:endParaRPr lang="en-US" sz="2000" dirty="0"/>
          </a:p>
        </p:txBody>
      </p:sp>
      <p:pic>
        <p:nvPicPr>
          <p:cNvPr id="4" name="Content Placeholder 3"/>
          <p:cNvPicPr>
            <a:picLocks noGrp="1" noChangeAspect="1" noChangeArrowheads="1"/>
          </p:cNvPicPr>
          <p:nvPr>
            <p:ph idx="1"/>
          </p:nvPr>
        </p:nvPicPr>
        <p:blipFill>
          <a:blip r:embed="rId2" cstate="print"/>
          <a:srcRect l="6409" t="30968" r="6409"/>
          <a:stretch>
            <a:fillRect/>
          </a:stretch>
        </p:blipFill>
        <p:spPr bwMode="auto">
          <a:xfrm>
            <a:off x="609600" y="1524000"/>
            <a:ext cx="7772400" cy="4800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C:\Documents and Settings\tjj7335\Desktop\Troy's files\misc county septic\septic pictures\1 pump vault.JPG"/>
          <p:cNvPicPr>
            <a:picLocks noGrp="1" noChangeAspect="1" noChangeArrowheads="1"/>
          </p:cNvPicPr>
          <p:nvPr>
            <p:ph idx="1"/>
          </p:nvPr>
        </p:nvPicPr>
        <p:blipFill>
          <a:blip r:embed="rId2" cstate="print"/>
          <a:srcRect/>
          <a:stretch>
            <a:fillRect/>
          </a:stretch>
        </p:blipFill>
        <p:spPr bwMode="auto">
          <a:xfrm>
            <a:off x="1676400" y="0"/>
            <a:ext cx="6324600" cy="69427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905000"/>
          </a:xfrm>
        </p:spPr>
        <p:txBody>
          <a:bodyPr>
            <a:normAutofit fontScale="90000"/>
          </a:bodyPr>
          <a:lstStyle/>
          <a:p>
            <a:pPr algn="l"/>
            <a:r>
              <a:rPr lang="en-US" sz="2200" dirty="0" smtClean="0"/>
              <a:t>A </a:t>
            </a:r>
            <a:r>
              <a:rPr lang="en-US" sz="2200" dirty="0" err="1" smtClean="0"/>
              <a:t>recirculating</a:t>
            </a:r>
            <a:r>
              <a:rPr lang="en-US" sz="2200" dirty="0" smtClean="0"/>
              <a:t> system must time dose all effluent through the filter, so the </a:t>
            </a:r>
            <a:r>
              <a:rPr lang="en-US" sz="2200" dirty="0" err="1" smtClean="0"/>
              <a:t>recirc</a:t>
            </a:r>
            <a:r>
              <a:rPr lang="en-US" sz="2200" dirty="0" smtClean="0"/>
              <a:t> tank must also perform surge control (DO NOT UNDERSIZE IT) as such it does not have a fixed water level.  Using a combo tank with a mole hole allows the septic to provide surge capacity as well. </a:t>
            </a:r>
            <a:br>
              <a:rPr lang="en-US" sz="2200" dirty="0" smtClean="0"/>
            </a:br>
            <a:r>
              <a:rPr lang="en-US" sz="2200" dirty="0" smtClean="0"/>
              <a:t>The dark gray level shows the normal operating range.  </a:t>
            </a:r>
            <a:br>
              <a:rPr lang="en-US" sz="2200" dirty="0" smtClean="0"/>
            </a:br>
            <a:r>
              <a:rPr lang="en-US" sz="2200" dirty="0" smtClean="0"/>
              <a:t>The light gray level shows the surge capacity range. </a:t>
            </a:r>
            <a:r>
              <a:rPr lang="en-US" sz="2000" dirty="0" smtClean="0"/>
              <a:t/>
            </a:r>
            <a:br>
              <a:rPr lang="en-US" sz="2000" dirty="0" smtClean="0"/>
            </a:br>
            <a:endParaRPr lang="en-US" sz="2000" dirty="0"/>
          </a:p>
        </p:txBody>
      </p:sp>
      <p:pic>
        <p:nvPicPr>
          <p:cNvPr id="51201" name="Picture 1" descr="C:\Documents and Settings\tjj7335\Desktop\Picture5.png"/>
          <p:cNvPicPr>
            <a:picLocks noGrp="1" noChangeAspect="1" noChangeArrowheads="1"/>
          </p:cNvPicPr>
          <p:nvPr>
            <p:ph idx="1"/>
          </p:nvPr>
        </p:nvPicPr>
        <p:blipFill>
          <a:blip r:embed="rId2" cstate="print"/>
          <a:srcRect t="2217" r="1278" b="2217"/>
          <a:stretch>
            <a:fillRect/>
          </a:stretch>
        </p:blipFill>
        <p:spPr bwMode="auto">
          <a:xfrm>
            <a:off x="462857" y="2209800"/>
            <a:ext cx="7918513" cy="4419600"/>
          </a:xfrm>
          <a:prstGeom prst="rect">
            <a:avLst/>
          </a:prstGeom>
          <a:noFill/>
        </p:spPr>
      </p:pic>
    </p:spTree>
    <p:extLst>
      <p:ext uri="{BB962C8B-B14F-4D97-AF65-F5344CB8AC3E}">
        <p14:creationId xmlns="" xmlns:p14="http://schemas.microsoft.com/office/powerpoint/2010/main" val="181512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pPr algn="l"/>
            <a:r>
              <a:rPr lang="en-US" sz="2000" dirty="0" smtClean="0"/>
              <a:t>The “standard” design has 3’ of soil cover over the tank (and thus 3’ of tank riser). </a:t>
            </a:r>
            <a:endParaRPr lang="en-US" sz="2000" dirty="0"/>
          </a:p>
        </p:txBody>
      </p:sp>
      <p:pic>
        <p:nvPicPr>
          <p:cNvPr id="4" name="Picture 2" descr="C:\Documents and Settings\tjj7335\Desktop\ax.bmp"/>
          <p:cNvPicPr>
            <a:picLocks noGrp="1" noChangeAspect="1" noChangeArrowheads="1"/>
          </p:cNvPicPr>
          <p:nvPr>
            <p:ph idx="1"/>
          </p:nvPr>
        </p:nvPicPr>
        <p:blipFill rotWithShape="1">
          <a:blip r:embed="rId2" cstate="print"/>
          <a:srcRect t="10770" r="5311" b="-1538"/>
          <a:stretch/>
        </p:blipFill>
        <p:spPr bwMode="auto">
          <a:xfrm>
            <a:off x="-1" y="1295400"/>
            <a:ext cx="9109821" cy="5562600"/>
          </a:xfrm>
          <a:prstGeom prst="rect">
            <a:avLst/>
          </a:prstGeom>
          <a:noFill/>
        </p:spPr>
      </p:pic>
    </p:spTree>
    <p:extLst>
      <p:ext uri="{BB962C8B-B14F-4D97-AF65-F5344CB8AC3E}">
        <p14:creationId xmlns="" xmlns:p14="http://schemas.microsoft.com/office/powerpoint/2010/main" val="318437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Autofit/>
          </a:bodyPr>
          <a:lstStyle/>
          <a:p>
            <a:pPr marL="0" indent="0" algn="ctr">
              <a:spcBef>
                <a:spcPts val="0"/>
              </a:spcBef>
              <a:buNone/>
            </a:pPr>
            <a:r>
              <a:rPr lang="en-US" sz="2000" b="1" dirty="0" err="1" smtClean="0"/>
              <a:t>Advantex</a:t>
            </a:r>
            <a:r>
              <a:rPr lang="en-US" sz="2000" b="1" dirty="0" smtClean="0"/>
              <a:t> Basics</a:t>
            </a:r>
          </a:p>
          <a:p>
            <a:pPr marL="0" indent="0">
              <a:spcBef>
                <a:spcPts val="0"/>
              </a:spcBef>
              <a:buNone/>
            </a:pPr>
            <a:endParaRPr lang="en-US" sz="2000" b="1" dirty="0" smtClean="0"/>
          </a:p>
          <a:p>
            <a:pPr marL="0" indent="0">
              <a:spcBef>
                <a:spcPts val="0"/>
              </a:spcBef>
              <a:buNone/>
            </a:pPr>
            <a:r>
              <a:rPr lang="en-US" sz="2000" dirty="0" smtClean="0"/>
              <a:t>The </a:t>
            </a:r>
            <a:r>
              <a:rPr lang="en-US" sz="2000" dirty="0" err="1" smtClean="0"/>
              <a:t>Advantex</a:t>
            </a:r>
            <a:r>
              <a:rPr lang="en-US" sz="2000" dirty="0" smtClean="0"/>
              <a:t> is a “</a:t>
            </a:r>
            <a:r>
              <a:rPr lang="en-US" sz="2000" dirty="0" err="1" smtClean="0"/>
              <a:t>recirculating</a:t>
            </a:r>
            <a:r>
              <a:rPr lang="en-US" sz="2000" dirty="0" smtClean="0"/>
              <a:t>“ treatment system similar to a </a:t>
            </a:r>
            <a:r>
              <a:rPr lang="en-US" sz="2000" dirty="0" err="1" smtClean="0"/>
              <a:t>recirculating</a:t>
            </a:r>
            <a:r>
              <a:rPr lang="en-US" sz="2000" dirty="0" smtClean="0"/>
              <a:t> sand filter. </a:t>
            </a:r>
          </a:p>
          <a:p>
            <a:pPr marL="0" indent="0">
              <a:spcBef>
                <a:spcPts val="0"/>
              </a:spcBef>
              <a:buNone/>
            </a:pPr>
            <a:r>
              <a:rPr lang="en-US" sz="2000" dirty="0" smtClean="0"/>
              <a:t>Each </a:t>
            </a:r>
            <a:r>
              <a:rPr lang="en-US" sz="2000" dirty="0" err="1" smtClean="0"/>
              <a:t>Advantex</a:t>
            </a:r>
            <a:r>
              <a:rPr lang="en-US" sz="2000" dirty="0" smtClean="0"/>
              <a:t>  AX-20 unit is Minnesota registered to 600 </a:t>
            </a:r>
            <a:r>
              <a:rPr lang="en-US" sz="2000" dirty="0" err="1" smtClean="0"/>
              <a:t>gpd</a:t>
            </a:r>
            <a:r>
              <a:rPr lang="en-US" sz="2000" dirty="0" smtClean="0"/>
              <a:t> with residential strength waste.</a:t>
            </a:r>
          </a:p>
          <a:p>
            <a:pPr marL="0" indent="0">
              <a:spcBef>
                <a:spcPts val="0"/>
              </a:spcBef>
              <a:buNone/>
            </a:pPr>
            <a:endParaRPr lang="en-US" sz="2000" dirty="0" smtClean="0"/>
          </a:p>
          <a:p>
            <a:pPr marL="0" indent="0">
              <a:spcBef>
                <a:spcPts val="0"/>
              </a:spcBef>
              <a:buNone/>
            </a:pPr>
            <a:r>
              <a:rPr lang="en-US" sz="2000" dirty="0" smtClean="0"/>
              <a:t>The unit will achieve treatment Level “A” with a UV </a:t>
            </a:r>
            <a:r>
              <a:rPr lang="en-US" sz="2000" dirty="0" err="1" smtClean="0"/>
              <a:t>lite</a:t>
            </a:r>
            <a:r>
              <a:rPr lang="en-US" sz="2000" dirty="0" smtClean="0"/>
              <a:t>.</a:t>
            </a:r>
          </a:p>
          <a:p>
            <a:pPr marL="0" indent="0">
              <a:spcBef>
                <a:spcPts val="0"/>
              </a:spcBef>
              <a:buNone/>
            </a:pPr>
            <a:r>
              <a:rPr lang="en-US" sz="2000" dirty="0" smtClean="0"/>
              <a:t>Treatment level “A” only requires 12” of separation to the seasonal high water table and receives an average 25% reduction in the  </a:t>
            </a:r>
            <a:r>
              <a:rPr lang="en-US" sz="2000" dirty="0" err="1" smtClean="0"/>
              <a:t>drainfield</a:t>
            </a:r>
            <a:r>
              <a:rPr lang="en-US" sz="2000" dirty="0" smtClean="0"/>
              <a:t> square footage requirement.  </a:t>
            </a:r>
          </a:p>
          <a:p>
            <a:pPr marL="0" indent="0">
              <a:spcBef>
                <a:spcPts val="0"/>
              </a:spcBef>
              <a:buNone/>
            </a:pPr>
            <a:r>
              <a:rPr lang="en-US" sz="2000" dirty="0" smtClean="0"/>
              <a:t>Check the “treatment level A” soil loading rates for your specific soil.</a:t>
            </a:r>
          </a:p>
          <a:p>
            <a:pPr marL="0" indent="0">
              <a:spcBef>
                <a:spcPts val="0"/>
              </a:spcBef>
              <a:buNone/>
            </a:pPr>
            <a:endParaRPr lang="en-US" sz="2000" dirty="0" smtClean="0"/>
          </a:p>
          <a:p>
            <a:pPr marL="0" indent="0">
              <a:spcBef>
                <a:spcPts val="0"/>
              </a:spcBef>
              <a:buNone/>
            </a:pPr>
            <a:r>
              <a:rPr lang="en-US" sz="2000" dirty="0" smtClean="0"/>
              <a:t>The </a:t>
            </a:r>
            <a:r>
              <a:rPr lang="en-US" sz="2000" dirty="0" err="1" smtClean="0"/>
              <a:t>Advantex</a:t>
            </a:r>
            <a:r>
              <a:rPr lang="en-US" sz="2000" dirty="0" smtClean="0"/>
              <a:t> system typically has a higher up front cost, but tends to cost less over time.  This is due to a long lifespan of the equipment and the low monthly electrical bill.  The power cost is often less than $3 dollars a month versus $25 or more for an ATU with a constantly  running blower motor.</a:t>
            </a:r>
          </a:p>
          <a:p>
            <a:pPr marL="0" indent="0">
              <a:spcBef>
                <a:spcPts val="0"/>
              </a:spcBef>
              <a:buNone/>
            </a:pPr>
            <a:endParaRPr lang="en-US" sz="2000" dirty="0" smtClean="0"/>
          </a:p>
          <a:p>
            <a:pPr marL="0" indent="0">
              <a:spcBef>
                <a:spcPts val="0"/>
              </a:spcBef>
              <a:buNone/>
            </a:pPr>
            <a:r>
              <a:rPr lang="en-US" sz="2000" dirty="0" smtClean="0"/>
              <a:t>The manufacturer requires maintenance once a year. </a:t>
            </a:r>
          </a:p>
          <a:p>
            <a:pPr marL="0" indent="0">
              <a:spcBef>
                <a:spcPts val="0"/>
              </a:spcBef>
              <a:buNone/>
            </a:pPr>
            <a:endParaRPr lang="en-US" sz="2000" dirty="0" smtClean="0"/>
          </a:p>
          <a:p>
            <a:pPr marL="0" indent="0">
              <a:spcBef>
                <a:spcPts val="0"/>
              </a:spcBef>
              <a:buNone/>
            </a:pPr>
            <a:endParaRPr lang="en-US" sz="2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pPr algn="l"/>
            <a:r>
              <a:rPr lang="en-US" sz="2000" dirty="0" smtClean="0"/>
              <a:t>Each </a:t>
            </a:r>
            <a:r>
              <a:rPr lang="en-US" sz="2000" dirty="0" err="1" smtClean="0"/>
              <a:t>Advantex</a:t>
            </a:r>
            <a:r>
              <a:rPr lang="en-US" sz="2000" dirty="0" smtClean="0"/>
              <a:t> system is designed so that the top of the unit will be flush with final grade.  This provides easy access to the unit for maintenance.</a:t>
            </a:r>
            <a:endParaRPr lang="en-US" sz="2000" dirty="0"/>
          </a:p>
        </p:txBody>
      </p:sp>
      <p:sp>
        <p:nvSpPr>
          <p:cNvPr id="3" name="Content Placeholder 2"/>
          <p:cNvSpPr>
            <a:spLocks noGrp="1"/>
          </p:cNvSpPr>
          <p:nvPr>
            <p:ph idx="1"/>
          </p:nvPr>
        </p:nvSpPr>
        <p:spPr/>
        <p:txBody>
          <a:bodyPr/>
          <a:lstStyle/>
          <a:p>
            <a:pPr>
              <a:buNone/>
            </a:pPr>
            <a:endParaRPr lang="en-US" dirty="0"/>
          </a:p>
        </p:txBody>
      </p:sp>
      <p:pic>
        <p:nvPicPr>
          <p:cNvPr id="149506" name="Picture 2" descr="C:\Documents and Settings\tjj7335\Desktop\Troy's files\misc septic\septic pictures\finished pod open.JPG"/>
          <p:cNvPicPr>
            <a:picLocks noChangeAspect="1" noChangeArrowheads="1"/>
          </p:cNvPicPr>
          <p:nvPr/>
        </p:nvPicPr>
        <p:blipFill>
          <a:blip r:embed="rId2" cstate="print"/>
          <a:srcRect/>
          <a:stretch>
            <a:fillRect/>
          </a:stretch>
        </p:blipFill>
        <p:spPr bwMode="auto">
          <a:xfrm>
            <a:off x="0" y="1434466"/>
            <a:ext cx="8915400" cy="542353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059363"/>
          </a:xfrm>
        </p:spPr>
        <p:txBody>
          <a:bodyPr>
            <a:normAutofit/>
          </a:bodyPr>
          <a:lstStyle/>
          <a:p>
            <a:pPr marL="0" indent="0">
              <a:spcBef>
                <a:spcPts val="0"/>
              </a:spcBef>
              <a:buNone/>
            </a:pPr>
            <a:r>
              <a:rPr lang="en-US" sz="2000" dirty="0" smtClean="0"/>
              <a:t>For treatment level “A”, the </a:t>
            </a:r>
            <a:r>
              <a:rPr lang="en-US" sz="2000" dirty="0" err="1" smtClean="0"/>
              <a:t>Advantex</a:t>
            </a:r>
            <a:r>
              <a:rPr lang="en-US" sz="2000" dirty="0" smtClean="0"/>
              <a:t> must be followed with a UV light.</a:t>
            </a:r>
          </a:p>
          <a:p>
            <a:pPr marL="0" indent="0">
              <a:spcBef>
                <a:spcPts val="0"/>
              </a:spcBef>
              <a:buNone/>
            </a:pPr>
            <a:r>
              <a:rPr lang="en-US" sz="2000" dirty="0" smtClean="0"/>
              <a:t>The UV light is required to be inspected and cleaned twice a year.  </a:t>
            </a:r>
          </a:p>
          <a:p>
            <a:pPr marL="0" indent="0">
              <a:spcBef>
                <a:spcPts val="0"/>
              </a:spcBef>
              <a:buNone/>
            </a:pPr>
            <a:r>
              <a:rPr lang="en-US" sz="2000" dirty="0" smtClean="0"/>
              <a:t>The bulb is recommended to be replaced every 2 years.</a:t>
            </a:r>
          </a:p>
          <a:p>
            <a:pPr marL="0" indent="0">
              <a:spcBef>
                <a:spcPts val="0"/>
              </a:spcBef>
              <a:buNone/>
            </a:pPr>
            <a:endParaRPr lang="en-US" sz="2000" dirty="0"/>
          </a:p>
          <a:p>
            <a:pPr marL="0" indent="0">
              <a:spcBef>
                <a:spcPts val="0"/>
              </a:spcBef>
              <a:buNone/>
            </a:pPr>
            <a:r>
              <a:rPr lang="en-US" sz="2000" dirty="0" smtClean="0"/>
              <a:t>MN7080 does not require lab sampling on any registered Type IV pretreatment system, but some local operating permits may require at least a fecal test to confirm treatment is occurring as intended.  </a:t>
            </a:r>
          </a:p>
          <a:p>
            <a:pPr marL="0" indent="0">
              <a:spcBef>
                <a:spcPts val="0"/>
              </a:spcBef>
              <a:buNone/>
            </a:pPr>
            <a:r>
              <a:rPr lang="en-US" sz="2000" dirty="0" smtClean="0"/>
              <a:t>Check with your local unit of </a:t>
            </a:r>
          </a:p>
          <a:p>
            <a:pPr marL="0" indent="0">
              <a:spcBef>
                <a:spcPts val="0"/>
              </a:spcBef>
              <a:buNone/>
            </a:pPr>
            <a:r>
              <a:rPr lang="en-US" sz="2000" dirty="0" smtClean="0"/>
              <a:t>government for their specific </a:t>
            </a:r>
          </a:p>
          <a:p>
            <a:pPr marL="0" indent="0">
              <a:spcBef>
                <a:spcPts val="0"/>
              </a:spcBef>
              <a:buNone/>
            </a:pPr>
            <a:r>
              <a:rPr lang="en-US" sz="2000" dirty="0" smtClean="0"/>
              <a:t>requirements. </a:t>
            </a:r>
          </a:p>
          <a:p>
            <a:pPr marL="0" indent="0">
              <a:spcBef>
                <a:spcPts val="0"/>
              </a:spcBef>
              <a:buNone/>
            </a:pPr>
            <a:endParaRPr lang="en-US" sz="2000" dirty="0" smtClean="0"/>
          </a:p>
          <a:p>
            <a:pPr marL="0" indent="0">
              <a:spcBef>
                <a:spcPts val="0"/>
              </a:spcBef>
              <a:buNone/>
            </a:pPr>
            <a:endParaRPr lang="en-US" sz="2000" dirty="0" smtClean="0"/>
          </a:p>
          <a:p>
            <a:pPr marL="0" indent="0">
              <a:lnSpc>
                <a:spcPct val="120000"/>
              </a:lnSpc>
              <a:spcBef>
                <a:spcPts val="0"/>
              </a:spcBef>
              <a:buNone/>
            </a:pPr>
            <a:endParaRPr lang="en-US" sz="2000" dirty="0" smtClean="0"/>
          </a:p>
          <a:p>
            <a:pPr marL="0" indent="0">
              <a:lnSpc>
                <a:spcPct val="120000"/>
              </a:lnSpc>
              <a:spcBef>
                <a:spcPts val="0"/>
              </a:spcBef>
              <a:buNone/>
            </a:pPr>
            <a:endParaRPr lang="en-US" sz="2000" dirty="0" smtClean="0"/>
          </a:p>
          <a:p>
            <a:pPr marL="0" indent="0">
              <a:lnSpc>
                <a:spcPct val="120000"/>
              </a:lnSpc>
              <a:spcBef>
                <a:spcPts val="0"/>
              </a:spcBef>
              <a:buNone/>
            </a:pPr>
            <a:r>
              <a:rPr lang="en-US" sz="2000" dirty="0" smtClean="0"/>
              <a:t>		</a:t>
            </a:r>
            <a:r>
              <a:rPr lang="en-US" sz="2000" dirty="0" err="1" smtClean="0"/>
              <a:t>Salcor</a:t>
            </a:r>
            <a:r>
              <a:rPr lang="en-US" sz="2000" dirty="0" smtClean="0"/>
              <a:t> UV </a:t>
            </a:r>
            <a:r>
              <a:rPr lang="en-US" sz="2000" dirty="0" err="1" smtClean="0"/>
              <a:t>lite</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4267200" y="2645229"/>
            <a:ext cx="3429000" cy="421277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sz="2000" dirty="0" smtClean="0"/>
              <a:t>MN7080 requires “treatment level A” effluent to be:</a:t>
            </a:r>
          </a:p>
          <a:p>
            <a:pPr marL="0" indent="0">
              <a:spcBef>
                <a:spcPts val="0"/>
              </a:spcBef>
              <a:buNone/>
            </a:pPr>
            <a:r>
              <a:rPr lang="en-US" sz="2000" dirty="0" smtClean="0"/>
              <a:t>	-  time dosed and </a:t>
            </a:r>
          </a:p>
          <a:p>
            <a:pPr marL="0" indent="0">
              <a:spcBef>
                <a:spcPts val="0"/>
              </a:spcBef>
              <a:buNone/>
            </a:pPr>
            <a:r>
              <a:rPr lang="en-US" sz="2000" dirty="0" smtClean="0"/>
              <a:t>	- uniformly distributed.  </a:t>
            </a:r>
          </a:p>
          <a:p>
            <a:pPr marL="0" indent="0">
              <a:spcBef>
                <a:spcPts val="0"/>
              </a:spcBef>
              <a:buNone/>
            </a:pPr>
            <a:r>
              <a:rPr lang="en-US" sz="2000" dirty="0" smtClean="0"/>
              <a:t>This typically results in using a standard pressure bed or pressure trenches.</a:t>
            </a:r>
          </a:p>
          <a:p>
            <a:pPr marL="0" indent="0">
              <a:spcBef>
                <a:spcPts val="0"/>
              </a:spcBef>
              <a:buNone/>
            </a:pPr>
            <a:endParaRPr lang="en-US" sz="2000" dirty="0" smtClean="0"/>
          </a:p>
          <a:p>
            <a:pPr marL="0" indent="0">
              <a:spcBef>
                <a:spcPts val="0"/>
              </a:spcBef>
              <a:buNone/>
            </a:pPr>
            <a:r>
              <a:rPr lang="en-US" sz="2000" dirty="0" smtClean="0"/>
              <a:t>You must be at least an Intermediate designer to design a residential strength Type IV pretreatment system  &lt; 2500 </a:t>
            </a:r>
            <a:r>
              <a:rPr lang="en-US" sz="2000" dirty="0" err="1" smtClean="0"/>
              <a:t>gpd</a:t>
            </a:r>
            <a:r>
              <a:rPr lang="en-US" sz="2000" dirty="0" smtClean="0"/>
              <a:t>. </a:t>
            </a:r>
          </a:p>
          <a:p>
            <a:pPr marL="0" indent="0">
              <a:spcBef>
                <a:spcPts val="0"/>
              </a:spcBef>
              <a:buNone/>
            </a:pPr>
            <a:endParaRPr lang="en-US" sz="2000" dirty="0" smtClean="0"/>
          </a:p>
          <a:p>
            <a:pPr marL="0" indent="0">
              <a:spcBef>
                <a:spcPts val="0"/>
              </a:spcBef>
              <a:buNone/>
            </a:pPr>
            <a:r>
              <a:rPr lang="en-US" sz="2000" dirty="0" smtClean="0"/>
              <a:t>An operating permit and a management plan are also required.</a:t>
            </a:r>
          </a:p>
          <a:p>
            <a:pPr marL="0" indent="0">
              <a:spcBef>
                <a:spcPts val="0"/>
              </a:spcBef>
              <a:buNone/>
            </a:pPr>
            <a:endParaRPr lang="en-US" sz="2000" dirty="0"/>
          </a:p>
          <a:p>
            <a:pPr>
              <a:buNone/>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Autofit/>
          </a:bodyPr>
          <a:lstStyle/>
          <a:p>
            <a:pPr marL="0" indent="0" algn="ctr">
              <a:spcBef>
                <a:spcPts val="0"/>
              </a:spcBef>
              <a:buNone/>
            </a:pPr>
            <a:r>
              <a:rPr lang="en-US" sz="2000" b="1" dirty="0" smtClean="0">
                <a:ea typeface="Calibri"/>
                <a:cs typeface="Times New Roman" pitchFamily="18" charset="0"/>
              </a:rPr>
              <a:t>Install tips</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During the installer site visit, it is a good time to confirm the placement of the control panel.  It is best to place it near the risers which contain the </a:t>
            </a:r>
            <a:r>
              <a:rPr lang="en-US" sz="2000" dirty="0" err="1" smtClean="0">
                <a:ea typeface="Calibri"/>
                <a:cs typeface="Times New Roman" pitchFamily="18" charset="0"/>
              </a:rPr>
              <a:t>recirc</a:t>
            </a:r>
            <a:r>
              <a:rPr lang="en-US" sz="2000" dirty="0" smtClean="0">
                <a:ea typeface="Calibri"/>
                <a:cs typeface="Times New Roman" pitchFamily="18" charset="0"/>
              </a:rPr>
              <a:t> and lift pumps.</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The UV light has a cord 20 feet long, this also needs to be considered when determining the placement of the control panel.</a:t>
            </a:r>
          </a:p>
          <a:p>
            <a:pPr marL="0" indent="0">
              <a:spcBef>
                <a:spcPts val="0"/>
              </a:spcBef>
              <a:buNone/>
            </a:pPr>
            <a:endParaRPr lang="en-US" sz="2000" dirty="0" smtClean="0">
              <a:ea typeface="Calibri"/>
              <a:cs typeface="Times New Roman" pitchFamily="18" charset="0"/>
            </a:endParaRP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FYI: It will typically take one man 4 hours to assemble the various </a:t>
            </a:r>
            <a:r>
              <a:rPr lang="en-US" sz="2000" dirty="0" err="1" smtClean="0">
                <a:ea typeface="Calibri"/>
                <a:cs typeface="Times New Roman" pitchFamily="18" charset="0"/>
              </a:rPr>
              <a:t>Advantex</a:t>
            </a:r>
            <a:r>
              <a:rPr lang="en-US" sz="2000" dirty="0" smtClean="0">
                <a:ea typeface="Calibri"/>
                <a:cs typeface="Times New Roman" pitchFamily="18" charset="0"/>
              </a:rPr>
              <a:t> components.</a:t>
            </a:r>
          </a:p>
          <a:p>
            <a:pPr marL="0" indent="0">
              <a:spcBef>
                <a:spcPts val="0"/>
              </a:spcBef>
              <a:buNone/>
            </a:pPr>
            <a:endParaRPr lang="en-US" sz="2000" dirty="0" smtClean="0">
              <a:latin typeface="Times New Roman" pitchFamily="18" charset="0"/>
              <a:ea typeface="Calibri"/>
              <a:cs typeface="Times New Roman" pitchFamily="18" charset="0"/>
            </a:endParaRPr>
          </a:p>
          <a:p>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000" dirty="0" smtClean="0"/>
              <a:t>During back fill, keep a mild slope away from the unit lid and riser lids </a:t>
            </a:r>
            <a:br>
              <a:rPr lang="en-US" sz="2000" dirty="0" smtClean="0"/>
            </a:br>
            <a:r>
              <a:rPr lang="en-US" sz="2000" dirty="0" smtClean="0"/>
              <a:t>to avoid any future water runoff from  getting into the unit or tanks.</a:t>
            </a:r>
            <a:br>
              <a:rPr lang="en-US" sz="2000" dirty="0" smtClean="0"/>
            </a:br>
            <a:r>
              <a:rPr lang="en-US" sz="2000" dirty="0" smtClean="0"/>
              <a:t>Make sure the unit lid is bolted down prior to backfilling.</a:t>
            </a:r>
            <a:endParaRPr lang="en-US" sz="2000" dirty="0"/>
          </a:p>
        </p:txBody>
      </p:sp>
      <p:sp>
        <p:nvSpPr>
          <p:cNvPr id="3" name="Content Placeholder 2"/>
          <p:cNvSpPr>
            <a:spLocks noGrp="1"/>
          </p:cNvSpPr>
          <p:nvPr>
            <p:ph idx="1"/>
          </p:nvPr>
        </p:nvSpPr>
        <p:spPr/>
        <p:txBody>
          <a:bodyPr>
            <a:normAutofit/>
          </a:bodyPr>
          <a:lstStyle/>
          <a:p>
            <a:pPr>
              <a:buNone/>
            </a:pPr>
            <a:r>
              <a:rPr lang="en-US" sz="2000" dirty="0" smtClean="0"/>
              <a:t>	</a:t>
            </a:r>
            <a:endParaRPr lang="en-US" sz="2000" dirty="0"/>
          </a:p>
        </p:txBody>
      </p:sp>
      <p:pic>
        <p:nvPicPr>
          <p:cNvPr id="4" name="Picture 3" descr="C:\Documents and Settings\tjj7335\Desktop\Picture1.png"/>
          <p:cNvPicPr>
            <a:picLocks noChangeAspect="1" noChangeArrowheads="1"/>
          </p:cNvPicPr>
          <p:nvPr/>
        </p:nvPicPr>
        <p:blipFill>
          <a:blip r:embed="rId2" cstate="print"/>
          <a:srcRect l="639" t="871" r="639" b="35717"/>
          <a:stretch>
            <a:fillRect/>
          </a:stretch>
        </p:blipFill>
        <p:spPr bwMode="auto">
          <a:xfrm>
            <a:off x="228600" y="1524000"/>
            <a:ext cx="8704557" cy="502681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219200"/>
          </a:xfrm>
        </p:spPr>
        <p:txBody>
          <a:bodyPr>
            <a:noAutofit/>
          </a:bodyPr>
          <a:lstStyle/>
          <a:p>
            <a:pPr algn="l"/>
            <a:r>
              <a:rPr lang="en-US" sz="2000" dirty="0" smtClean="0"/>
              <a:t>The unit is typically bolted to 6” Timbers perpendicular to the unit.  This provides the proper height above the tank for pipe connections, and also provides anti-floatation measures.  This unit is sitting on a 2000 gal combo tank with a mole hole.</a:t>
            </a:r>
            <a:endParaRPr lang="en-US" sz="2000" dirty="0"/>
          </a:p>
        </p:txBody>
      </p:sp>
      <p:sp>
        <p:nvSpPr>
          <p:cNvPr id="3" name="Content Placeholder 2"/>
          <p:cNvSpPr>
            <a:spLocks noGrp="1"/>
          </p:cNvSpPr>
          <p:nvPr>
            <p:ph idx="1"/>
          </p:nvPr>
        </p:nvSpPr>
        <p:spPr/>
        <p:txBody>
          <a:bodyPr/>
          <a:lstStyle/>
          <a:p>
            <a:r>
              <a:rPr lang="en-US" dirty="0" smtClean="0"/>
              <a:t>Picture of unit parallel and perpendicular</a:t>
            </a:r>
            <a:endParaRPr lang="en-US" dirty="0"/>
          </a:p>
        </p:txBody>
      </p:sp>
      <p:pic>
        <p:nvPicPr>
          <p:cNvPr id="4" name="Picture 3" descr="100_0301.JPG"/>
          <p:cNvPicPr>
            <a:picLocks noChangeAspect="1"/>
          </p:cNvPicPr>
          <p:nvPr/>
        </p:nvPicPr>
        <p:blipFill>
          <a:blip r:embed="rId2" cstate="print"/>
          <a:stretch>
            <a:fillRect/>
          </a:stretch>
        </p:blipFill>
        <p:spPr>
          <a:xfrm>
            <a:off x="228600" y="1219200"/>
            <a:ext cx="8610600" cy="5638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000" dirty="0" smtClean="0"/>
              <a:t>This is the riser to the lift tank.  The UV </a:t>
            </a:r>
            <a:r>
              <a:rPr lang="en-US" sz="2000" dirty="0" err="1" smtClean="0"/>
              <a:t>lite</a:t>
            </a:r>
            <a:r>
              <a:rPr lang="en-US" sz="2000" dirty="0" smtClean="0"/>
              <a:t> is shown with an angled pipe fitting.  This helps makes room for the float tree and lift pump.</a:t>
            </a:r>
            <a:endParaRPr lang="en-US" sz="2000" dirty="0"/>
          </a:p>
        </p:txBody>
      </p:sp>
      <p:pic>
        <p:nvPicPr>
          <p:cNvPr id="4" name="Picture 2" descr="E:\septic pictures\1 UV.JPG"/>
          <p:cNvPicPr>
            <a:picLocks noGrp="1" noChangeAspect="1" noChangeArrowheads="1"/>
          </p:cNvPicPr>
          <p:nvPr>
            <p:ph idx="1"/>
          </p:nvPr>
        </p:nvPicPr>
        <p:blipFill>
          <a:blip r:embed="rId2" cstate="print"/>
          <a:srcRect b="13407"/>
          <a:stretch>
            <a:fillRect/>
          </a:stretch>
        </p:blipFill>
        <p:spPr bwMode="auto">
          <a:xfrm>
            <a:off x="609600" y="1295400"/>
            <a:ext cx="8016380" cy="5410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600200"/>
          </a:xfrm>
        </p:spPr>
        <p:txBody>
          <a:bodyPr>
            <a:noAutofit/>
          </a:bodyPr>
          <a:lstStyle/>
          <a:p>
            <a:pPr algn="l"/>
            <a:r>
              <a:rPr lang="en-US" sz="2000" b="1" dirty="0" smtClean="0"/>
              <a:t>			Review system flow</a:t>
            </a:r>
            <a:r>
              <a:rPr lang="en-US" sz="2000" dirty="0" smtClean="0"/>
              <a:t/>
            </a:r>
            <a:br>
              <a:rPr lang="en-US" sz="2000" dirty="0" smtClean="0"/>
            </a:br>
            <a:r>
              <a:rPr lang="en-US" sz="2000" dirty="0" smtClean="0"/>
              <a:t>Sewage enters the septic/</a:t>
            </a:r>
            <a:r>
              <a:rPr lang="en-US" sz="2000" dirty="0" err="1" smtClean="0"/>
              <a:t>recirc</a:t>
            </a:r>
            <a:r>
              <a:rPr lang="en-US" sz="2000" dirty="0" smtClean="0"/>
              <a:t> combo.  The effluent is pumped up to the </a:t>
            </a:r>
            <a:r>
              <a:rPr lang="en-US" sz="2000" dirty="0" err="1" smtClean="0"/>
              <a:t>Advantex</a:t>
            </a:r>
            <a:r>
              <a:rPr lang="en-US" sz="2000" dirty="0" smtClean="0"/>
              <a:t> filter.  As it drains back to the </a:t>
            </a:r>
            <a:r>
              <a:rPr lang="en-US" sz="2000" dirty="0" err="1" smtClean="0"/>
              <a:t>recirc</a:t>
            </a:r>
            <a:r>
              <a:rPr lang="en-US" sz="2000" dirty="0" smtClean="0"/>
              <a:t> tank the “ball cage” will divert some of it toward the lift tank.  The water goes through the UV light as it enters the lift tank.  The lift pump then pumps the effluent to the </a:t>
            </a:r>
            <a:r>
              <a:rPr lang="en-US" sz="2000" dirty="0" err="1" smtClean="0"/>
              <a:t>drainfield</a:t>
            </a:r>
            <a:r>
              <a:rPr lang="en-US" sz="2000" dirty="0" smtClean="0"/>
              <a:t>.</a:t>
            </a:r>
            <a:endParaRPr lang="en-US" sz="2000" dirty="0"/>
          </a:p>
        </p:txBody>
      </p:sp>
      <p:pic>
        <p:nvPicPr>
          <p:cNvPr id="83970" name="Picture 2" descr="C:\Documents and Settings\tjj7335\Desktop\Picture3.png"/>
          <p:cNvPicPr>
            <a:picLocks noChangeAspect="1" noChangeArrowheads="1"/>
          </p:cNvPicPr>
          <p:nvPr/>
        </p:nvPicPr>
        <p:blipFill>
          <a:blip r:embed="rId2" cstate="print"/>
          <a:srcRect l="669" t="2283" r="669" b="1141"/>
          <a:stretch>
            <a:fillRect/>
          </a:stretch>
        </p:blipFill>
        <p:spPr bwMode="auto">
          <a:xfrm>
            <a:off x="286008" y="1943665"/>
            <a:ext cx="8472498" cy="4856928"/>
          </a:xfrm>
          <a:prstGeom prst="rect">
            <a:avLst/>
          </a:prstGeom>
          <a:noFill/>
        </p:spPr>
      </p:pic>
    </p:spTree>
    <p:extLst>
      <p:ext uri="{BB962C8B-B14F-4D97-AF65-F5344CB8AC3E}">
        <p14:creationId xmlns="" xmlns:p14="http://schemas.microsoft.com/office/powerpoint/2010/main" val="77853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5715000"/>
          </a:xfrm>
        </p:spPr>
        <p:txBody>
          <a:bodyPr>
            <a:normAutofit/>
          </a:bodyPr>
          <a:lstStyle/>
          <a:p>
            <a:pPr marL="0" indent="0" algn="ctr">
              <a:spcBef>
                <a:spcPts val="0"/>
              </a:spcBef>
              <a:buNone/>
            </a:pPr>
            <a:r>
              <a:rPr lang="en-US" sz="2000" b="1" dirty="0" smtClean="0"/>
              <a:t>Design worksheet</a:t>
            </a:r>
            <a:r>
              <a:rPr lang="en-US" sz="2000" dirty="0"/>
              <a:t> </a:t>
            </a:r>
            <a:endParaRPr lang="en-US" sz="2000" dirty="0" smtClean="0"/>
          </a:p>
          <a:p>
            <a:pPr marL="0" indent="0">
              <a:spcBef>
                <a:spcPts val="0"/>
              </a:spcBef>
              <a:buNone/>
            </a:pPr>
            <a:r>
              <a:rPr lang="en-US" sz="2000" dirty="0" smtClean="0"/>
              <a:t>When </a:t>
            </a:r>
            <a:r>
              <a:rPr lang="en-US" sz="2000" dirty="0"/>
              <a:t>designing </a:t>
            </a:r>
            <a:r>
              <a:rPr lang="en-US" sz="2000" dirty="0" smtClean="0"/>
              <a:t>any </a:t>
            </a:r>
            <a:r>
              <a:rPr lang="en-US" sz="2000" dirty="0"/>
              <a:t>system, the simplest method is to </a:t>
            </a:r>
            <a:r>
              <a:rPr lang="en-US" sz="2000" dirty="0" smtClean="0"/>
              <a:t>find the </a:t>
            </a:r>
            <a:r>
              <a:rPr lang="en-US" sz="2000" dirty="0"/>
              <a:t>appropriate </a:t>
            </a:r>
            <a:r>
              <a:rPr lang="en-US" sz="2000" dirty="0" smtClean="0"/>
              <a:t>design </a:t>
            </a:r>
            <a:r>
              <a:rPr lang="en-US" sz="2000" dirty="0"/>
              <a:t>worksheet at </a:t>
            </a:r>
            <a:r>
              <a:rPr lang="en-US" sz="2000" u="sng" dirty="0" smtClean="0">
                <a:hlinkClick r:id="rId2"/>
              </a:rPr>
              <a:t>www.SepticResource.com</a:t>
            </a:r>
            <a:r>
              <a:rPr lang="en-US" sz="2000" dirty="0" smtClean="0"/>
              <a:t> </a:t>
            </a:r>
            <a:r>
              <a:rPr lang="en-US" sz="2000" dirty="0"/>
              <a:t>and fill it in with the </a:t>
            </a:r>
            <a:r>
              <a:rPr lang="en-US" sz="2000" dirty="0" smtClean="0"/>
              <a:t>basic field data </a:t>
            </a:r>
            <a:r>
              <a:rPr lang="en-US" sz="2000" dirty="0"/>
              <a:t>you obtained from your site evaluation.  </a:t>
            </a:r>
            <a:r>
              <a:rPr lang="en-US" sz="2000" dirty="0" smtClean="0"/>
              <a:t>The design worksheet for a pretreatment system will still only take a couple of minutes to complete. </a:t>
            </a:r>
            <a:endParaRPr lang="en-US" sz="2000" dirty="0"/>
          </a:p>
        </p:txBody>
      </p:sp>
      <p:pic>
        <p:nvPicPr>
          <p:cNvPr id="4" name="Picture 2" descr="D:\Picture4.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140" t="6219" r="6989" b="43269"/>
          <a:stretch/>
        </p:blipFill>
        <p:spPr bwMode="auto">
          <a:xfrm>
            <a:off x="304800" y="2180216"/>
            <a:ext cx="8534400" cy="467778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2200" dirty="0" smtClean="0"/>
              <a:t>The design sheet will produce an installer summary list, a system elevation template, and a </a:t>
            </a:r>
            <a:r>
              <a:rPr lang="en-US" sz="2200" dirty="0" err="1" smtClean="0"/>
              <a:t>recirc</a:t>
            </a:r>
            <a:r>
              <a:rPr lang="en-US" sz="2200" dirty="0" smtClean="0"/>
              <a:t> &amp; lift tank float setting document.</a:t>
            </a:r>
            <a:br>
              <a:rPr lang="en-US" sz="2200" dirty="0" smtClean="0"/>
            </a:br>
            <a:r>
              <a:rPr lang="en-US" sz="2200" dirty="0" smtClean="0"/>
              <a:t>		</a:t>
            </a:r>
            <a:br>
              <a:rPr lang="en-US" sz="2200" dirty="0" smtClean="0"/>
            </a:br>
            <a:r>
              <a:rPr lang="en-US" sz="2200" dirty="0"/>
              <a:t>	</a:t>
            </a:r>
            <a:r>
              <a:rPr lang="en-US" sz="2200" dirty="0" smtClean="0"/>
              <a:t>	(</a:t>
            </a:r>
            <a:r>
              <a:rPr lang="en-US" sz="2200" dirty="0" err="1" smtClean="0"/>
              <a:t>Recirc</a:t>
            </a:r>
            <a:r>
              <a:rPr lang="en-US" sz="2200" dirty="0" smtClean="0"/>
              <a:t> tank float drawing - side view)</a:t>
            </a:r>
            <a:r>
              <a:rPr lang="en-US" sz="2000" dirty="0" smtClean="0"/>
              <a:t/>
            </a:r>
            <a:br>
              <a:rPr lang="en-US" sz="2000" dirty="0" smtClean="0"/>
            </a:br>
            <a:endParaRPr lang="en-US" sz="2000" dirty="0"/>
          </a:p>
        </p:txBody>
      </p:sp>
      <p:pic>
        <p:nvPicPr>
          <p:cNvPr id="5" name="Picture 2"/>
          <p:cNvPicPr>
            <a:picLocks noChangeAspect="1" noChangeArrowheads="1"/>
          </p:cNvPicPr>
          <p:nvPr/>
        </p:nvPicPr>
        <p:blipFill>
          <a:blip r:embed="rId2" cstate="print"/>
          <a:srcRect t="29767"/>
          <a:stretch>
            <a:fillRect/>
          </a:stretch>
        </p:blipFill>
        <p:spPr bwMode="auto">
          <a:xfrm>
            <a:off x="304800" y="1676400"/>
            <a:ext cx="8436483" cy="4876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610600" cy="4830763"/>
          </a:xfrm>
        </p:spPr>
        <p:txBody>
          <a:bodyPr>
            <a:normAutofit/>
          </a:bodyPr>
          <a:lstStyle/>
          <a:p>
            <a:pPr>
              <a:buNone/>
            </a:pPr>
            <a:r>
              <a:rPr lang="en-US" sz="2000" dirty="0" smtClean="0"/>
              <a:t>	The </a:t>
            </a:r>
            <a:r>
              <a:rPr lang="en-US" sz="2000" dirty="0" err="1" smtClean="0"/>
              <a:t>Advantex</a:t>
            </a:r>
            <a:r>
              <a:rPr lang="en-US" sz="2000" dirty="0" smtClean="0"/>
              <a:t> filter is 7 ½ ’ long by  3’ wide by  2 ½ ’ tall.</a:t>
            </a:r>
          </a:p>
          <a:p>
            <a:pPr>
              <a:buNone/>
            </a:pPr>
            <a:r>
              <a:rPr lang="en-US" sz="2000" dirty="0" smtClean="0"/>
              <a:t>	It weighs about 350 lbs dry, and is typically set right on top of the </a:t>
            </a:r>
            <a:r>
              <a:rPr lang="en-US" sz="2000" dirty="0" err="1" smtClean="0"/>
              <a:t>recirc</a:t>
            </a:r>
            <a:r>
              <a:rPr lang="en-US" sz="2000" dirty="0" smtClean="0"/>
              <a:t> tank.</a:t>
            </a:r>
          </a:p>
          <a:p>
            <a:pPr>
              <a:buNone/>
            </a:pPr>
            <a:endParaRPr lang="en-US" sz="3600" dirty="0"/>
          </a:p>
          <a:p>
            <a:pPr>
              <a:buNone/>
            </a:pPr>
            <a:r>
              <a:rPr lang="en-US" sz="3600" dirty="0" smtClean="0"/>
              <a:t>	</a:t>
            </a:r>
          </a:p>
          <a:p>
            <a:pPr>
              <a:buNone/>
            </a:pPr>
            <a:endParaRPr lang="en-US" sz="3600" dirty="0" smtClean="0"/>
          </a:p>
          <a:p>
            <a:pPr>
              <a:buNone/>
            </a:pPr>
            <a:r>
              <a:rPr lang="en-US" sz="3600" dirty="0" smtClean="0"/>
              <a:t>	</a:t>
            </a:r>
            <a:endParaRPr lang="en-US" sz="3600" dirty="0"/>
          </a:p>
        </p:txBody>
      </p:sp>
      <p:pic>
        <p:nvPicPr>
          <p:cNvPr id="4" name="Picture 2" descr="E:\septic pictures\1 pod 2.JPG"/>
          <p:cNvPicPr>
            <a:picLocks noChangeAspect="1" noChangeArrowheads="1"/>
          </p:cNvPicPr>
          <p:nvPr/>
        </p:nvPicPr>
        <p:blipFill>
          <a:blip r:embed="rId2" cstate="print"/>
          <a:srcRect/>
          <a:stretch>
            <a:fillRect/>
          </a:stretch>
        </p:blipFill>
        <p:spPr bwMode="auto">
          <a:xfrm>
            <a:off x="2471777" y="2027907"/>
            <a:ext cx="6672223" cy="483009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dirty="0" smtClean="0"/>
              <a:t>(Dose tank float drawing  - side view)</a:t>
            </a:r>
            <a:endParaRPr lang="en-US" sz="2000" dirty="0"/>
          </a:p>
        </p:txBody>
      </p:sp>
      <p:pic>
        <p:nvPicPr>
          <p:cNvPr id="4" name="Picture 2"/>
          <p:cNvPicPr>
            <a:picLocks noGrp="1" noChangeAspect="1" noChangeArrowheads="1"/>
          </p:cNvPicPr>
          <p:nvPr>
            <p:ph idx="1"/>
          </p:nvPr>
        </p:nvPicPr>
        <p:blipFill>
          <a:blip r:embed="rId2" cstate="print"/>
          <a:srcRect t="15947"/>
          <a:stretch>
            <a:fillRect/>
          </a:stretch>
        </p:blipFill>
        <p:spPr bwMode="auto">
          <a:xfrm>
            <a:off x="533400" y="888447"/>
            <a:ext cx="7696200" cy="596955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a:bodyPr>
          <a:lstStyle/>
          <a:p>
            <a:r>
              <a:rPr lang="en-US" sz="2000" b="1" dirty="0" smtClean="0"/>
              <a:t>System elevation template</a:t>
            </a:r>
            <a:endParaRPr lang="en-US" sz="2000" b="1" dirty="0"/>
          </a:p>
        </p:txBody>
      </p:sp>
      <p:graphicFrame>
        <p:nvGraphicFramePr>
          <p:cNvPr id="38914" name="Object 2"/>
          <p:cNvGraphicFramePr>
            <a:graphicFrameLocks noChangeAspect="1"/>
          </p:cNvGraphicFramePr>
          <p:nvPr>
            <p:ph idx="1"/>
          </p:nvPr>
        </p:nvGraphicFramePr>
        <p:xfrm>
          <a:off x="89416" y="749217"/>
          <a:ext cx="9054584" cy="5956383"/>
        </p:xfrm>
        <a:graphic>
          <a:graphicData uri="http://schemas.openxmlformats.org/presentationml/2006/ole">
            <p:oleObj spid="_x0000_s38914" name="Presentation" r:id="rId3" imgW="5210725" imgH="3427487" progId="PowerPoint.Show.8">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000" b="1" dirty="0" smtClean="0"/>
              <a:t>System summary</a:t>
            </a:r>
            <a:endParaRPr lang="en-US" sz="2000"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lnSpc>
                <a:spcPct val="110000"/>
              </a:lnSpc>
              <a:spcBef>
                <a:spcPts val="0"/>
              </a:spcBef>
              <a:buNone/>
            </a:pPr>
            <a:r>
              <a:rPr lang="en-US" sz="2000" dirty="0" smtClean="0"/>
              <a:t>- </a:t>
            </a:r>
            <a:r>
              <a:rPr lang="en-US" sz="2200" dirty="0" smtClean="0"/>
              <a:t>Each </a:t>
            </a:r>
            <a:r>
              <a:rPr lang="en-US" sz="2200" dirty="0" err="1" smtClean="0"/>
              <a:t>Advantex</a:t>
            </a:r>
            <a:r>
              <a:rPr lang="en-US" sz="2200" dirty="0" smtClean="0"/>
              <a:t> unit is registered at 600 </a:t>
            </a:r>
            <a:r>
              <a:rPr lang="en-US" sz="2200" dirty="0" err="1" smtClean="0"/>
              <a:t>gpd</a:t>
            </a:r>
            <a:r>
              <a:rPr lang="en-US" sz="2200" dirty="0" smtClean="0"/>
              <a:t>.</a:t>
            </a:r>
          </a:p>
          <a:p>
            <a:pPr marL="0" indent="0">
              <a:lnSpc>
                <a:spcPct val="110000"/>
              </a:lnSpc>
              <a:spcBef>
                <a:spcPts val="0"/>
              </a:spcBef>
              <a:buNone/>
            </a:pPr>
            <a:endParaRPr lang="en-US" sz="2200" dirty="0" smtClean="0"/>
          </a:p>
          <a:p>
            <a:pPr marL="0" indent="0">
              <a:lnSpc>
                <a:spcPct val="110000"/>
              </a:lnSpc>
              <a:spcBef>
                <a:spcPts val="0"/>
              </a:spcBef>
              <a:buNone/>
            </a:pPr>
            <a:r>
              <a:rPr lang="en-US" sz="2200" dirty="0" smtClean="0"/>
              <a:t>- </a:t>
            </a:r>
            <a:r>
              <a:rPr lang="en-US" sz="2200" dirty="0" smtClean="0"/>
              <a:t>The septic tank is sized at approximately 2 times design flow.</a:t>
            </a:r>
          </a:p>
          <a:p>
            <a:pPr marL="0" indent="0">
              <a:lnSpc>
                <a:spcPct val="110000"/>
              </a:lnSpc>
              <a:spcBef>
                <a:spcPts val="0"/>
              </a:spcBef>
              <a:buFontTx/>
              <a:buChar char="-"/>
            </a:pPr>
            <a:endParaRPr lang="en-US" sz="2200" dirty="0" smtClean="0"/>
          </a:p>
          <a:p>
            <a:pPr marL="0" indent="0">
              <a:lnSpc>
                <a:spcPct val="110000"/>
              </a:lnSpc>
              <a:spcBef>
                <a:spcPts val="0"/>
              </a:spcBef>
              <a:buFontTx/>
              <a:buChar char="-"/>
            </a:pPr>
            <a:r>
              <a:rPr lang="en-US" sz="2200" dirty="0" smtClean="0"/>
              <a:t> The </a:t>
            </a:r>
            <a:r>
              <a:rPr lang="en-US" sz="2200" dirty="0" err="1" smtClean="0"/>
              <a:t>recirc</a:t>
            </a:r>
            <a:r>
              <a:rPr lang="en-US" sz="2200" dirty="0" smtClean="0"/>
              <a:t> tank is sized for a minimum of 1 days design flow, with a minimum </a:t>
            </a:r>
            <a:r>
              <a:rPr lang="en-US" sz="2200" dirty="0" smtClean="0"/>
              <a:t> </a:t>
            </a:r>
          </a:p>
          <a:p>
            <a:pPr marL="0" indent="0">
              <a:lnSpc>
                <a:spcPct val="110000"/>
              </a:lnSpc>
              <a:spcBef>
                <a:spcPts val="0"/>
              </a:spcBef>
              <a:buNone/>
            </a:pPr>
            <a:r>
              <a:rPr lang="en-US" sz="2200" dirty="0" smtClean="0"/>
              <a:t> </a:t>
            </a:r>
            <a:r>
              <a:rPr lang="en-US" sz="2200" dirty="0" smtClean="0"/>
              <a:t>  </a:t>
            </a:r>
            <a:r>
              <a:rPr lang="en-US" sz="2200" dirty="0" smtClean="0"/>
              <a:t>water </a:t>
            </a:r>
            <a:r>
              <a:rPr lang="en-US" sz="2200" dirty="0" smtClean="0"/>
              <a:t>height of 44”.</a:t>
            </a:r>
          </a:p>
          <a:p>
            <a:pPr marL="0" indent="0">
              <a:lnSpc>
                <a:spcPct val="110000"/>
              </a:lnSpc>
              <a:spcBef>
                <a:spcPts val="0"/>
              </a:spcBef>
              <a:buNone/>
            </a:pPr>
            <a:endParaRPr lang="en-US" sz="2200" dirty="0" smtClean="0"/>
          </a:p>
          <a:p>
            <a:pPr marL="0" indent="0">
              <a:lnSpc>
                <a:spcPct val="110000"/>
              </a:lnSpc>
              <a:spcBef>
                <a:spcPts val="0"/>
              </a:spcBef>
              <a:buNone/>
            </a:pPr>
            <a:r>
              <a:rPr lang="en-US" sz="2200" dirty="0" smtClean="0"/>
              <a:t>- </a:t>
            </a:r>
            <a:r>
              <a:rPr lang="en-US" sz="2200" dirty="0" err="1" smtClean="0"/>
              <a:t>Recirc</a:t>
            </a:r>
            <a:r>
              <a:rPr lang="en-US" sz="2200" dirty="0" smtClean="0"/>
              <a:t> settings are based on estimated actual use.</a:t>
            </a:r>
          </a:p>
          <a:p>
            <a:pPr marL="0" indent="0">
              <a:lnSpc>
                <a:spcPct val="110000"/>
              </a:lnSpc>
              <a:spcBef>
                <a:spcPts val="0"/>
              </a:spcBef>
              <a:buNone/>
            </a:pPr>
            <a:r>
              <a:rPr lang="en-US" sz="2200" dirty="0" smtClean="0"/>
              <a:t> </a:t>
            </a:r>
            <a:endParaRPr lang="en-US" sz="2200" dirty="0" smtClean="0"/>
          </a:p>
          <a:p>
            <a:pPr marL="0" indent="0">
              <a:lnSpc>
                <a:spcPct val="110000"/>
              </a:lnSpc>
              <a:spcBef>
                <a:spcPts val="0"/>
              </a:spcBef>
              <a:buNone/>
            </a:pPr>
            <a:r>
              <a:rPr lang="en-US" sz="2200" dirty="0" smtClean="0"/>
              <a:t>- The </a:t>
            </a:r>
            <a:r>
              <a:rPr lang="en-US" sz="2200" dirty="0" err="1" smtClean="0"/>
              <a:t>Recirc</a:t>
            </a:r>
            <a:r>
              <a:rPr lang="en-US" sz="2200" dirty="0" smtClean="0"/>
              <a:t> pump doses approximately 10 gallons every 20 minutes, </a:t>
            </a:r>
            <a:endParaRPr lang="en-US" sz="2200" dirty="0" smtClean="0"/>
          </a:p>
          <a:p>
            <a:pPr marL="0" indent="0">
              <a:lnSpc>
                <a:spcPct val="110000"/>
              </a:lnSpc>
              <a:spcBef>
                <a:spcPts val="0"/>
              </a:spcBef>
              <a:buNone/>
            </a:pPr>
            <a:r>
              <a:rPr lang="en-US" sz="2200" dirty="0" smtClean="0"/>
              <a:t> </a:t>
            </a:r>
            <a:r>
              <a:rPr lang="en-US" sz="2200" dirty="0" smtClean="0"/>
              <a:t>  </a:t>
            </a:r>
            <a:r>
              <a:rPr lang="en-US" sz="2200" dirty="0" smtClean="0"/>
              <a:t>depending </a:t>
            </a:r>
            <a:r>
              <a:rPr lang="en-US" sz="2200" dirty="0" smtClean="0"/>
              <a:t>on actual flow and the desired </a:t>
            </a:r>
            <a:r>
              <a:rPr lang="en-US" sz="2200" dirty="0" err="1" smtClean="0"/>
              <a:t>recirc</a:t>
            </a:r>
            <a:r>
              <a:rPr lang="en-US" sz="2200" dirty="0" smtClean="0"/>
              <a:t> ratio.</a:t>
            </a:r>
          </a:p>
          <a:p>
            <a:pPr marL="0" indent="0">
              <a:lnSpc>
                <a:spcPct val="110000"/>
              </a:lnSpc>
              <a:spcBef>
                <a:spcPts val="0"/>
              </a:spcBef>
              <a:buNone/>
            </a:pPr>
            <a:endParaRPr lang="en-US" sz="2200" dirty="0" smtClean="0"/>
          </a:p>
          <a:p>
            <a:pPr marL="0" indent="0">
              <a:lnSpc>
                <a:spcPct val="110000"/>
              </a:lnSpc>
              <a:spcBef>
                <a:spcPts val="0"/>
              </a:spcBef>
              <a:buNone/>
            </a:pPr>
            <a:r>
              <a:rPr lang="en-US" sz="2200" dirty="0" smtClean="0"/>
              <a:t>- </a:t>
            </a:r>
            <a:r>
              <a:rPr lang="en-US" sz="2200" dirty="0" smtClean="0"/>
              <a:t>Water must gravity flow from the ball cage “T” to the lift tank.</a:t>
            </a:r>
          </a:p>
          <a:p>
            <a:pPr marL="0" indent="0">
              <a:lnSpc>
                <a:spcPct val="110000"/>
              </a:lnSpc>
              <a:spcBef>
                <a:spcPts val="0"/>
              </a:spcBef>
              <a:buFontTx/>
              <a:buChar char="-"/>
            </a:pPr>
            <a:endParaRPr lang="en-US" sz="2200" dirty="0" smtClean="0"/>
          </a:p>
          <a:p>
            <a:pPr marL="0" indent="0">
              <a:lnSpc>
                <a:spcPct val="110000"/>
              </a:lnSpc>
              <a:spcBef>
                <a:spcPts val="0"/>
              </a:spcBef>
              <a:buFontTx/>
              <a:buChar char="-"/>
            </a:pPr>
            <a:r>
              <a:rPr lang="en-US" sz="2200" dirty="0" smtClean="0"/>
              <a:t> Floatation </a:t>
            </a:r>
            <a:r>
              <a:rPr lang="en-US" sz="2200" dirty="0" smtClean="0"/>
              <a:t>measures must be taken to keep the </a:t>
            </a:r>
            <a:r>
              <a:rPr lang="en-US" sz="2200" dirty="0" err="1" smtClean="0"/>
              <a:t>Advantex</a:t>
            </a:r>
            <a:r>
              <a:rPr lang="en-US" sz="2200" dirty="0" smtClean="0"/>
              <a:t> unit from </a:t>
            </a:r>
            <a:r>
              <a:rPr lang="en-US" sz="2200" dirty="0" smtClean="0"/>
              <a:t>lifting</a:t>
            </a:r>
          </a:p>
          <a:p>
            <a:pPr marL="0" indent="0">
              <a:lnSpc>
                <a:spcPct val="110000"/>
              </a:lnSpc>
              <a:spcBef>
                <a:spcPts val="0"/>
              </a:spcBef>
              <a:buNone/>
            </a:pPr>
            <a:r>
              <a:rPr lang="en-US" sz="2200" dirty="0" smtClean="0"/>
              <a:t>   out </a:t>
            </a:r>
            <a:r>
              <a:rPr lang="en-US" sz="2200" dirty="0" smtClean="0"/>
              <a:t>of the ground</a:t>
            </a:r>
            <a:r>
              <a:rPr lang="en-US" sz="2200" dirty="0" smtClean="0"/>
              <a:t>.</a:t>
            </a:r>
            <a:endParaRPr lang="en-US" sz="22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000" b="1" dirty="0" smtClean="0"/>
              <a:t>System summary - continued</a:t>
            </a:r>
            <a:endParaRPr lang="en-US" sz="2000" b="1" dirty="0"/>
          </a:p>
        </p:txBody>
      </p:sp>
      <p:sp>
        <p:nvSpPr>
          <p:cNvPr id="3" name="Content Placeholder 2"/>
          <p:cNvSpPr>
            <a:spLocks noGrp="1"/>
          </p:cNvSpPr>
          <p:nvPr>
            <p:ph idx="1"/>
          </p:nvPr>
        </p:nvSpPr>
        <p:spPr>
          <a:xfrm>
            <a:off x="457200" y="1371600"/>
            <a:ext cx="8382000" cy="4754563"/>
          </a:xfrm>
        </p:spPr>
        <p:txBody>
          <a:bodyPr>
            <a:normAutofit/>
          </a:bodyPr>
          <a:lstStyle/>
          <a:p>
            <a:pPr marL="0" indent="0">
              <a:spcBef>
                <a:spcPts val="0"/>
              </a:spcBef>
              <a:buFontTx/>
              <a:buChar char="-"/>
            </a:pPr>
            <a:r>
              <a:rPr lang="en-US" sz="2000" dirty="0" smtClean="0"/>
              <a:t> The </a:t>
            </a:r>
            <a:r>
              <a:rPr lang="en-US" sz="2000" dirty="0" smtClean="0"/>
              <a:t>UV </a:t>
            </a:r>
            <a:r>
              <a:rPr lang="en-US" sz="2000" dirty="0" err="1" smtClean="0"/>
              <a:t>lite</a:t>
            </a:r>
            <a:r>
              <a:rPr lang="en-US" sz="2000" dirty="0" smtClean="0"/>
              <a:t> is typically set in the lift tank riser.</a:t>
            </a:r>
          </a:p>
          <a:p>
            <a:pPr marL="0" indent="0">
              <a:spcBef>
                <a:spcPts val="0"/>
              </a:spcBef>
              <a:buNone/>
            </a:pPr>
            <a:r>
              <a:rPr lang="en-US" sz="2000" dirty="0" smtClean="0"/>
              <a:t> </a:t>
            </a:r>
          </a:p>
          <a:p>
            <a:pPr marL="0" indent="0">
              <a:spcBef>
                <a:spcPts val="0"/>
              </a:spcBef>
              <a:buFontTx/>
              <a:buChar char="-"/>
            </a:pPr>
            <a:r>
              <a:rPr lang="en-US" sz="2000" dirty="0" smtClean="0"/>
              <a:t> The </a:t>
            </a:r>
            <a:r>
              <a:rPr lang="en-US" sz="2000" dirty="0" smtClean="0"/>
              <a:t>system currently requires a phone landline for the onsite control panel.    </a:t>
            </a:r>
            <a:endParaRPr lang="en-US" sz="2000" dirty="0" smtClean="0"/>
          </a:p>
          <a:p>
            <a:pPr marL="0" indent="0">
              <a:spcBef>
                <a:spcPts val="0"/>
              </a:spcBef>
              <a:buNone/>
            </a:pPr>
            <a:endParaRPr lang="en-US" sz="2000" dirty="0" smtClean="0"/>
          </a:p>
          <a:p>
            <a:pPr marL="0" indent="0">
              <a:spcBef>
                <a:spcPts val="0"/>
              </a:spcBef>
              <a:buFontTx/>
              <a:buChar char="-"/>
            </a:pPr>
            <a:r>
              <a:rPr lang="en-US" sz="2000" dirty="0" smtClean="0"/>
              <a:t> The Maintainer will need an internet connection to set and adjust the alarm </a:t>
            </a:r>
          </a:p>
          <a:p>
            <a:pPr marL="0" indent="0">
              <a:spcBef>
                <a:spcPts val="0"/>
              </a:spcBef>
              <a:buNone/>
            </a:pPr>
            <a:r>
              <a:rPr lang="en-US" sz="2000" dirty="0" smtClean="0"/>
              <a:t>   settings and receive calls from the panel.</a:t>
            </a:r>
          </a:p>
          <a:p>
            <a:pPr marL="0" indent="0">
              <a:spcBef>
                <a:spcPts val="0"/>
              </a:spcBef>
              <a:buFontTx/>
              <a:buChar char="-"/>
            </a:pPr>
            <a:endParaRPr lang="en-US" sz="2000" dirty="0" smtClean="0"/>
          </a:p>
          <a:p>
            <a:pPr marL="0" indent="0">
              <a:spcBef>
                <a:spcPts val="0"/>
              </a:spcBef>
              <a:buFontTx/>
              <a:buChar char="-"/>
            </a:pPr>
            <a:r>
              <a:rPr lang="en-US" sz="2000" dirty="0" smtClean="0"/>
              <a:t> The </a:t>
            </a:r>
            <a:r>
              <a:rPr lang="en-US" sz="2000" dirty="0" err="1" smtClean="0"/>
              <a:t>recirc</a:t>
            </a:r>
            <a:r>
              <a:rPr lang="en-US" sz="2000" dirty="0" smtClean="0"/>
              <a:t> tank needs to be filled with water at system start-up</a:t>
            </a:r>
            <a:r>
              <a:rPr lang="en-US" sz="2000" dirty="0" smtClean="0"/>
              <a:t>.</a:t>
            </a:r>
          </a:p>
          <a:p>
            <a:pPr marL="0" indent="0">
              <a:spcBef>
                <a:spcPts val="0"/>
              </a:spcBef>
              <a:buFontTx/>
              <a:buChar char="-"/>
            </a:pPr>
            <a:endParaRPr lang="en-US" sz="2000" dirty="0" smtClean="0"/>
          </a:p>
          <a:p>
            <a:pPr marL="0" indent="0">
              <a:spcBef>
                <a:spcPts val="0"/>
              </a:spcBef>
              <a:buFontTx/>
              <a:buChar char="-"/>
            </a:pPr>
            <a:r>
              <a:rPr lang="en-US" sz="2000" dirty="0" smtClean="0"/>
              <a:t> The unit requires yearly maintenance: clean pump vault filter, check floats </a:t>
            </a:r>
            <a:endParaRPr lang="en-US" sz="2000" dirty="0" smtClean="0"/>
          </a:p>
          <a:p>
            <a:pPr marL="0" indent="0">
              <a:spcBef>
                <a:spcPts val="0"/>
              </a:spcBef>
              <a:buNone/>
            </a:pPr>
            <a:r>
              <a:rPr lang="en-US" sz="2000" dirty="0" smtClean="0"/>
              <a:t> </a:t>
            </a:r>
            <a:r>
              <a:rPr lang="en-US" sz="2000" dirty="0" smtClean="0"/>
              <a:t> </a:t>
            </a:r>
            <a:r>
              <a:rPr lang="en-US" sz="2000" dirty="0" smtClean="0"/>
              <a:t> and </a:t>
            </a:r>
            <a:r>
              <a:rPr lang="en-US" sz="2000" dirty="0" smtClean="0"/>
              <a:t>ball cage.  Check synthetic sheets, verify tank scum &amp; sludge </a:t>
            </a:r>
            <a:r>
              <a:rPr lang="en-US" sz="2000" dirty="0" smtClean="0"/>
              <a:t>levels</a:t>
            </a:r>
            <a:r>
              <a:rPr lang="en-US" sz="2000" dirty="0" smtClean="0"/>
              <a:t>, etc.</a:t>
            </a:r>
          </a:p>
          <a:p>
            <a:pPr marL="0" indent="0">
              <a:spcBef>
                <a:spcPts val="0"/>
              </a:spcBef>
              <a:buFontTx/>
              <a:buChar char="-"/>
            </a:pPr>
            <a:endParaRPr lang="en-US" sz="2000" dirty="0" smtClean="0"/>
          </a:p>
          <a:p>
            <a:pPr marL="0" indent="0">
              <a:spcBef>
                <a:spcPts val="0"/>
              </a:spcBef>
              <a:buFontTx/>
              <a:buChar char="-"/>
            </a:pPr>
            <a:r>
              <a:rPr lang="en-US" sz="2000" dirty="0" smtClean="0"/>
              <a:t> </a:t>
            </a:r>
            <a:r>
              <a:rPr lang="en-US" sz="2000" dirty="0" smtClean="0"/>
              <a:t>Avoid water softener backwash to the system.</a:t>
            </a:r>
          </a:p>
          <a:p>
            <a:pPr marL="0" indent="0">
              <a:spcBef>
                <a:spcPts val="0"/>
              </a:spcBef>
              <a:buNone/>
            </a:pP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638800"/>
          </a:xfrm>
        </p:spPr>
        <p:txBody>
          <a:bodyPr>
            <a:noAutofit/>
          </a:bodyPr>
          <a:lstStyle/>
          <a:p>
            <a:pPr marL="0" indent="0" algn="ctr">
              <a:spcBef>
                <a:spcPts val="0"/>
              </a:spcBef>
              <a:buNone/>
            </a:pPr>
            <a:r>
              <a:rPr lang="en-US" sz="2000" b="1" dirty="0" smtClean="0"/>
              <a:t>Typical beneficial applications</a:t>
            </a:r>
            <a:endParaRPr lang="en-US" sz="2000" dirty="0" smtClean="0"/>
          </a:p>
          <a:p>
            <a:pPr marL="0" indent="0">
              <a:spcBef>
                <a:spcPts val="0"/>
              </a:spcBef>
              <a:buNone/>
            </a:pPr>
            <a:endParaRPr lang="en-US" sz="2000" dirty="0" smtClean="0"/>
          </a:p>
          <a:p>
            <a:pPr marL="0" indent="0">
              <a:spcBef>
                <a:spcPts val="0"/>
              </a:spcBef>
              <a:buNone/>
            </a:pPr>
            <a:r>
              <a:rPr lang="en-US" sz="2000" dirty="0" smtClean="0"/>
              <a:t>Often a small lake lot does not have room for a standard system or even a down sized type III mound.</a:t>
            </a:r>
          </a:p>
          <a:p>
            <a:pPr marL="0" indent="0">
              <a:spcBef>
                <a:spcPts val="0"/>
              </a:spcBef>
              <a:buNone/>
            </a:pPr>
            <a:r>
              <a:rPr lang="en-US" sz="2000" dirty="0" smtClean="0"/>
              <a:t>In this situation you may have around 18” to SHWT.  </a:t>
            </a:r>
          </a:p>
          <a:p>
            <a:pPr marL="0" indent="0">
              <a:spcBef>
                <a:spcPts val="0"/>
              </a:spcBef>
              <a:buNone/>
            </a:pPr>
            <a:r>
              <a:rPr lang="en-US" sz="2000" dirty="0" smtClean="0"/>
              <a:t>With a level “A” pretreatment system you can eliminate the need for a mound  and reduce the size of the required </a:t>
            </a:r>
            <a:r>
              <a:rPr lang="en-US" sz="2000" dirty="0" err="1" smtClean="0"/>
              <a:t>drainfield</a:t>
            </a:r>
            <a:r>
              <a:rPr lang="en-US" sz="2000" dirty="0" smtClean="0"/>
              <a:t> footprint.</a:t>
            </a:r>
          </a:p>
          <a:p>
            <a:pPr marL="0" indent="0">
              <a:spcBef>
                <a:spcPts val="0"/>
              </a:spcBef>
              <a:buNone/>
            </a:pPr>
            <a:endParaRPr lang="en-US" sz="2000" dirty="0" smtClean="0"/>
          </a:p>
          <a:p>
            <a:pPr marL="0" indent="0">
              <a:spcBef>
                <a:spcPts val="0"/>
              </a:spcBef>
              <a:buNone/>
            </a:pPr>
            <a:r>
              <a:rPr lang="en-US" sz="2000" dirty="0" smtClean="0"/>
              <a:t>With 12” of soil for treatment and roughly 6” of distribution rock, the top of rock elevation is basically back to grade.  When the additional 12” of  cover above grade is blended in to the existing grade, you often can’t tell where the </a:t>
            </a:r>
            <a:r>
              <a:rPr lang="en-US" sz="2000" dirty="0" err="1" smtClean="0"/>
              <a:t>drainfield</a:t>
            </a:r>
            <a:r>
              <a:rPr lang="en-US" sz="2000" dirty="0" smtClean="0"/>
              <a:t> is.  This can be achieved with a pressure bed or using pressure trenches down a slope.</a:t>
            </a:r>
          </a:p>
          <a:p>
            <a:pPr marL="0" indent="0">
              <a:spcBef>
                <a:spcPts val="0"/>
              </a:spcBef>
              <a:buNone/>
            </a:pPr>
            <a:r>
              <a:rPr lang="en-US" sz="2000" dirty="0" smtClean="0"/>
              <a:t>With the </a:t>
            </a:r>
            <a:r>
              <a:rPr lang="en-US" sz="2000" dirty="0" err="1" smtClean="0"/>
              <a:t>Advantex</a:t>
            </a:r>
            <a:r>
              <a:rPr lang="en-US" sz="2000" dirty="0" smtClean="0"/>
              <a:t> unit over the combo tank, this and the lift tank do not require a lot of additional yard space.  Since these components are all at grade, the owners often simply landscape around the lids.</a:t>
            </a:r>
          </a:p>
          <a:p>
            <a:pPr marL="0" indent="0">
              <a:spcBef>
                <a:spcPts val="0"/>
              </a:spcBef>
              <a:buNone/>
            </a:pPr>
            <a:r>
              <a:rPr lang="en-US" sz="2000" dirty="0" smtClean="0"/>
              <a:t>The end result is a minimal impact to the yard which is quite a contrast to putting in a 3’ high (minimum) finished grade mound.</a:t>
            </a:r>
          </a:p>
          <a:p>
            <a:pPr marL="0" indent="0">
              <a:spcBef>
                <a:spcPts val="0"/>
              </a:spcBef>
              <a:buNone/>
            </a:pPr>
            <a:endParaRPr lang="en-US" sz="2000" dirty="0" smtClean="0"/>
          </a:p>
          <a:p>
            <a:pPr marL="0" indent="0">
              <a:spcBef>
                <a:spcPts val="0"/>
              </a:spcBef>
              <a:buNone/>
            </a:pPr>
            <a:r>
              <a:rPr lang="en-US" sz="2000" dirty="0" smtClean="0"/>
              <a:t>If you have room for a combo tank, a lift tank and a small </a:t>
            </a:r>
            <a:r>
              <a:rPr lang="en-US" sz="2000" dirty="0" err="1" smtClean="0"/>
              <a:t>drainfield</a:t>
            </a:r>
            <a:r>
              <a:rPr lang="en-US" sz="2000" dirty="0" smtClean="0"/>
              <a:t>, this system will work well. </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Components landscaped with rock and bushes, or flush with lawn</a:t>
            </a:r>
            <a:endParaRPr lang="en-US" dirty="0"/>
          </a:p>
        </p:txBody>
      </p:sp>
      <p:pic>
        <p:nvPicPr>
          <p:cNvPr id="84994" name="Picture 2" descr="C:\Documents and Settings\tjj7335\Desktop\ax final.jpeg"/>
          <p:cNvPicPr>
            <a:picLocks noGrp="1" noChangeAspect="1" noChangeArrowheads="1"/>
          </p:cNvPicPr>
          <p:nvPr>
            <p:ph idx="1"/>
          </p:nvPr>
        </p:nvPicPr>
        <p:blipFill>
          <a:blip r:embed="rId2" cstate="print"/>
          <a:srcRect r="6000" b="12000"/>
          <a:stretch>
            <a:fillRect/>
          </a:stretch>
        </p:blipFill>
        <p:spPr bwMode="auto">
          <a:xfrm>
            <a:off x="4292197" y="3451413"/>
            <a:ext cx="4851803" cy="3406587"/>
          </a:xfrm>
          <a:prstGeom prst="rect">
            <a:avLst/>
          </a:prstGeom>
          <a:noFill/>
        </p:spPr>
      </p:pic>
      <p:pic>
        <p:nvPicPr>
          <p:cNvPr id="84995" name="Picture 3" descr="C:\Documents and Settings\tjj7335\Desktop\images.jpg"/>
          <p:cNvPicPr>
            <a:picLocks noChangeAspect="1" noChangeArrowheads="1"/>
          </p:cNvPicPr>
          <p:nvPr/>
        </p:nvPicPr>
        <p:blipFill>
          <a:blip r:embed="rId3" cstate="print"/>
          <a:srcRect/>
          <a:stretch>
            <a:fillRect/>
          </a:stretch>
        </p:blipFill>
        <p:spPr bwMode="auto">
          <a:xfrm>
            <a:off x="0" y="1828800"/>
            <a:ext cx="4196401" cy="31432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	For detailed step by step instructions of the design or installation of an </a:t>
            </a:r>
            <a:r>
              <a:rPr lang="en-US" sz="2000" dirty="0" err="1" smtClean="0"/>
              <a:t>Advantex</a:t>
            </a:r>
            <a:r>
              <a:rPr lang="en-US" sz="2000" dirty="0" smtClean="0"/>
              <a:t> AX-20 system, review the training modules on the SepticResource.com website.</a:t>
            </a:r>
          </a:p>
          <a:p>
            <a:pPr>
              <a:buNone/>
            </a:pPr>
            <a:endParaRPr lang="en-US" sz="2000" dirty="0" smtClean="0"/>
          </a:p>
          <a:p>
            <a:pPr>
              <a:buNone/>
            </a:pPr>
            <a:r>
              <a:rPr lang="en-US" sz="2000" dirty="0" smtClean="0"/>
              <a:t>	For further information contact your local distributor or the manufacturer at  </a:t>
            </a:r>
            <a:r>
              <a:rPr lang="en-US" sz="2000" dirty="0" smtClean="0">
                <a:hlinkClick r:id="rId2"/>
              </a:rPr>
              <a:t>www.orenco.com</a:t>
            </a:r>
            <a:r>
              <a:rPr lang="en-US" sz="2000" dirty="0" smtClean="0"/>
              <a:t> </a:t>
            </a:r>
          </a:p>
          <a:p>
            <a:pPr>
              <a:buNone/>
            </a:pPr>
            <a:endParaRPr lang="en-US" sz="2000" dirty="0" smtClean="0"/>
          </a:p>
          <a:p>
            <a:pPr>
              <a:buNone/>
            </a:pPr>
            <a:r>
              <a:rPr lang="en-US" sz="2000" dirty="0" smtClean="0"/>
              <a:t>	This concludes the basic </a:t>
            </a:r>
            <a:r>
              <a:rPr lang="en-US" sz="2000" dirty="0" err="1" smtClean="0"/>
              <a:t>Advantex</a:t>
            </a:r>
            <a:r>
              <a:rPr lang="en-US" sz="2000" dirty="0" smtClean="0"/>
              <a:t> “need to know” training.</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r>
              <a:rPr lang="en-US" sz="2000" dirty="0" smtClean="0"/>
              <a:t>The basic layout of the </a:t>
            </a:r>
            <a:r>
              <a:rPr lang="en-US" sz="2000" dirty="0" err="1" smtClean="0"/>
              <a:t>Advantex</a:t>
            </a:r>
            <a:r>
              <a:rPr lang="en-US" sz="2000" dirty="0" smtClean="0"/>
              <a:t> system is the same as a </a:t>
            </a:r>
            <a:r>
              <a:rPr lang="en-US" sz="2000" dirty="0" err="1" smtClean="0"/>
              <a:t>recirculating</a:t>
            </a:r>
            <a:r>
              <a:rPr lang="en-US" sz="2000" dirty="0" smtClean="0"/>
              <a:t> sand filter, or any other </a:t>
            </a:r>
            <a:r>
              <a:rPr lang="en-US" sz="2000" dirty="0" err="1" smtClean="0"/>
              <a:t>recirculating</a:t>
            </a:r>
            <a:r>
              <a:rPr lang="en-US" sz="2000" dirty="0" smtClean="0"/>
              <a:t> treatment system. </a:t>
            </a:r>
          </a:p>
          <a:p>
            <a:pPr marL="0" indent="0">
              <a:spcBef>
                <a:spcPts val="0"/>
              </a:spcBef>
              <a:buNone/>
            </a:pPr>
            <a:endParaRPr lang="en-US" sz="2000" dirty="0" smtClean="0"/>
          </a:p>
          <a:p>
            <a:pPr marL="0" indent="0">
              <a:spcBef>
                <a:spcPts val="0"/>
              </a:spcBef>
              <a:buNone/>
            </a:pPr>
            <a:r>
              <a:rPr lang="en-US" sz="2000" dirty="0" smtClean="0"/>
              <a:t>To better understand the concept, start with a standard pressure bed layout.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1003"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1126637" y="4456113"/>
            <a:ext cx="754291" cy="369322"/>
          </a:xfrm>
          <a:prstGeom prst="rect">
            <a:avLst/>
          </a:prstGeom>
          <a:noFill/>
          <a:ln w="9525">
            <a:noFill/>
            <a:miter lim="800000"/>
            <a:headEnd/>
            <a:tailEnd/>
          </a:ln>
        </p:spPr>
        <p:txBody>
          <a:bodyPr wrap="none" lIns="91431" tIns="45715" rIns="91431" bIns="45715">
            <a:spAutoFit/>
          </a:bodyPr>
          <a:lstStyle/>
          <a:p>
            <a:r>
              <a:rPr lang="en-US" dirty="0"/>
              <a:t>Septic</a:t>
            </a:r>
          </a:p>
        </p:txBody>
      </p:sp>
      <p:sp>
        <p:nvSpPr>
          <p:cNvPr id="3083" name="Line 11"/>
          <p:cNvSpPr>
            <a:spLocks noChangeShapeType="1"/>
          </p:cNvSpPr>
          <p:nvPr/>
        </p:nvSpPr>
        <p:spPr bwMode="auto">
          <a:xfrm flipV="1">
            <a:off x="2871600" y="4114800"/>
            <a:ext cx="612757"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8" name="Text Box 16"/>
          <p:cNvSpPr txBox="1">
            <a:spLocks noChangeArrowheads="1"/>
          </p:cNvSpPr>
          <p:nvPr/>
        </p:nvSpPr>
        <p:spPr bwMode="auto">
          <a:xfrm>
            <a:off x="204717" y="6361113"/>
            <a:ext cx="1245900" cy="369322"/>
          </a:xfrm>
          <a:prstGeom prst="rect">
            <a:avLst/>
          </a:prstGeom>
          <a:noFill/>
          <a:ln w="9525">
            <a:noFill/>
            <a:miter lim="800000"/>
            <a:headEnd/>
            <a:tailEnd/>
          </a:ln>
        </p:spPr>
        <p:txBody>
          <a:bodyPr wrap="none" lIns="91431" tIns="45715" rIns="91431" bIns="45715">
            <a:spAutoFit/>
          </a:bodyPr>
          <a:lstStyle/>
          <a:p>
            <a:r>
              <a:rPr lang="en-US" dirty="0"/>
              <a:t>Drawing #1</a:t>
            </a:r>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95600" y="4191000"/>
            <a:ext cx="612757"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5933991" y="4419601"/>
            <a:ext cx="482806" cy="369322"/>
          </a:xfrm>
          <a:prstGeom prst="rect">
            <a:avLst/>
          </a:prstGeom>
          <a:noFill/>
          <a:ln w="9525">
            <a:noFill/>
            <a:miter lim="800000"/>
            <a:headEnd/>
            <a:tailEnd/>
          </a:ln>
        </p:spPr>
        <p:txBody>
          <a:bodyPr wrap="none" lIns="91431" tIns="45715" rIns="91431" bIns="45715">
            <a:spAutoFit/>
          </a:bodyPr>
          <a:lstStyle/>
          <a:p>
            <a:r>
              <a:rPr lang="en-US" dirty="0"/>
              <a:t>Lift</a:t>
            </a:r>
          </a:p>
        </p:txBody>
      </p:sp>
      <p:sp>
        <p:nvSpPr>
          <p:cNvPr id="3113" name="Line 41"/>
          <p:cNvSpPr>
            <a:spLocks noChangeShapeType="1"/>
          </p:cNvSpPr>
          <p:nvPr/>
        </p:nvSpPr>
        <p:spPr bwMode="auto">
          <a:xfrm>
            <a:off x="5933991" y="3886200"/>
            <a:ext cx="0" cy="10668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1" y="3886200"/>
            <a:ext cx="884319"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4" name="Line 82"/>
          <p:cNvSpPr>
            <a:spLocks noChangeShapeType="1"/>
          </p:cNvSpPr>
          <p:nvPr/>
        </p:nvSpPr>
        <p:spPr bwMode="auto">
          <a:xfrm>
            <a:off x="2803362"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cxnSp>
        <p:nvCxnSpPr>
          <p:cNvPr id="90" name="Straight Connector 89"/>
          <p:cNvCxnSpPr>
            <a:stCxn id="3083" idx="1"/>
          </p:cNvCxnSpPr>
          <p:nvPr/>
        </p:nvCxnSpPr>
        <p:spPr>
          <a:xfrm rot="16200000" flipH="1">
            <a:off x="4713978" y="2885178"/>
            <a:ext cx="1588" cy="2459243"/>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52800" y="4191000"/>
            <a:ext cx="2590800" cy="1588"/>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4419600" y="5334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86000" y="609600"/>
            <a:ext cx="4953000" cy="400110"/>
          </a:xfrm>
          <a:prstGeom prst="rect">
            <a:avLst/>
          </a:prstGeom>
          <a:noFill/>
        </p:spPr>
        <p:txBody>
          <a:bodyPr wrap="square" rtlCol="0">
            <a:spAutoFit/>
          </a:bodyPr>
          <a:lstStyle/>
          <a:p>
            <a:r>
              <a:rPr lang="en-US" sz="2000" b="1" dirty="0" smtClean="0"/>
              <a:t>Standard</a:t>
            </a:r>
            <a:r>
              <a:rPr lang="en-US" sz="2000" dirty="0" smtClean="0"/>
              <a:t> </a:t>
            </a:r>
            <a:r>
              <a:rPr lang="en-US" sz="2000" b="1" dirty="0" smtClean="0"/>
              <a:t>pressure bed layout</a:t>
            </a:r>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	Now simply insert a </a:t>
            </a:r>
            <a:r>
              <a:rPr lang="en-US" sz="2000" dirty="0" err="1" smtClean="0"/>
              <a:t>recirc</a:t>
            </a:r>
            <a:r>
              <a:rPr lang="en-US" sz="2000" dirty="0" smtClean="0"/>
              <a:t> tank and the </a:t>
            </a:r>
            <a:r>
              <a:rPr lang="en-US" sz="2000" dirty="0" err="1" smtClean="0"/>
              <a:t>Advantex</a:t>
            </a:r>
            <a:r>
              <a:rPr lang="en-US" sz="2000" dirty="0" smtClean="0"/>
              <a:t> filter between the septic and lift tanks. </a:t>
            </a:r>
          </a:p>
          <a:p>
            <a:pPr>
              <a:buNone/>
            </a:pPr>
            <a:r>
              <a:rPr lang="en-US" sz="2000" dirty="0" smtClean="0"/>
              <a:t>	</a:t>
            </a:r>
          </a:p>
          <a:p>
            <a:pPr>
              <a:buNone/>
            </a:pPr>
            <a:r>
              <a:rPr lang="en-US" sz="2000" dirty="0" smtClean="0"/>
              <a:t>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1003"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1126637" y="4456113"/>
            <a:ext cx="754291" cy="369322"/>
          </a:xfrm>
          <a:prstGeom prst="rect">
            <a:avLst/>
          </a:prstGeom>
          <a:noFill/>
          <a:ln w="9525">
            <a:noFill/>
            <a:miter lim="800000"/>
            <a:headEnd/>
            <a:tailEnd/>
          </a:ln>
        </p:spPr>
        <p:txBody>
          <a:bodyPr wrap="none" lIns="91431" tIns="45715" rIns="91431" bIns="45715">
            <a:spAutoFit/>
          </a:bodyPr>
          <a:lstStyle/>
          <a:p>
            <a:r>
              <a:rPr lang="en-US" dirty="0"/>
              <a:t>Septic</a:t>
            </a:r>
          </a:p>
        </p:txBody>
      </p:sp>
      <p:sp>
        <p:nvSpPr>
          <p:cNvPr id="3083" name="Line 11"/>
          <p:cNvSpPr>
            <a:spLocks noChangeShapeType="1"/>
          </p:cNvSpPr>
          <p:nvPr/>
        </p:nvSpPr>
        <p:spPr bwMode="auto">
          <a:xfrm flipV="1">
            <a:off x="2871600" y="4114800"/>
            <a:ext cx="612757"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7" name="Oval 15"/>
          <p:cNvSpPr>
            <a:spLocks noChangeArrowheads="1"/>
          </p:cNvSpPr>
          <p:nvPr/>
        </p:nvSpPr>
        <p:spPr bwMode="auto">
          <a:xfrm>
            <a:off x="3076318" y="2743200"/>
            <a:ext cx="2652957" cy="2895600"/>
          </a:xfrm>
          <a:prstGeom prst="ellipse">
            <a:avLst/>
          </a:prstGeom>
          <a:noFill/>
          <a:ln w="44450" cap="rnd">
            <a:solidFill>
              <a:schemeClr val="tx1"/>
            </a:solidFill>
            <a:prstDash val="sysDot"/>
            <a:round/>
            <a:headEnd/>
            <a:tailEnd/>
          </a:ln>
        </p:spPr>
        <p:txBody>
          <a:bodyPr wrap="none" anchor="ctr"/>
          <a:lstStyle/>
          <a:p>
            <a:endParaRPr lang="en-US" dirty="0"/>
          </a:p>
        </p:txBody>
      </p:sp>
      <p:sp>
        <p:nvSpPr>
          <p:cNvPr id="3088" name="Text Box 16"/>
          <p:cNvSpPr txBox="1">
            <a:spLocks noChangeArrowheads="1"/>
          </p:cNvSpPr>
          <p:nvPr/>
        </p:nvSpPr>
        <p:spPr bwMode="auto">
          <a:xfrm>
            <a:off x="204717" y="6361113"/>
            <a:ext cx="1245900" cy="369322"/>
          </a:xfrm>
          <a:prstGeom prst="rect">
            <a:avLst/>
          </a:prstGeom>
          <a:noFill/>
          <a:ln w="9525">
            <a:noFill/>
            <a:miter lim="800000"/>
            <a:headEnd/>
            <a:tailEnd/>
          </a:ln>
        </p:spPr>
        <p:txBody>
          <a:bodyPr wrap="none" lIns="91431" tIns="45715" rIns="91431" bIns="45715">
            <a:spAutoFit/>
          </a:bodyPr>
          <a:lstStyle/>
          <a:p>
            <a:r>
              <a:rPr lang="en-US" dirty="0"/>
              <a:t>Drawing #1</a:t>
            </a:r>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5" name="Line 23"/>
          <p:cNvSpPr>
            <a:spLocks noChangeShapeType="1"/>
          </p:cNvSpPr>
          <p:nvPr/>
        </p:nvSpPr>
        <p:spPr bwMode="auto">
          <a:xfrm flipV="1">
            <a:off x="3620835" y="3429000"/>
            <a:ext cx="0" cy="457200"/>
          </a:xfrm>
          <a:prstGeom prst="line">
            <a:avLst/>
          </a:prstGeom>
          <a:noFill/>
          <a:ln w="9525">
            <a:solidFill>
              <a:schemeClr val="tx1"/>
            </a:solidFill>
            <a:round/>
            <a:headEnd/>
            <a:tailEnd/>
          </a:ln>
        </p:spPr>
        <p:txBody>
          <a:bodyPr/>
          <a:lstStyle/>
          <a:p>
            <a:endParaRPr lang="en-US" dirty="0"/>
          </a:p>
        </p:txBody>
      </p:sp>
      <p:sp>
        <p:nvSpPr>
          <p:cNvPr id="3096" name="Line 24"/>
          <p:cNvSpPr>
            <a:spLocks noChangeShapeType="1"/>
          </p:cNvSpPr>
          <p:nvPr/>
        </p:nvSpPr>
        <p:spPr bwMode="auto">
          <a:xfrm>
            <a:off x="3484357" y="4953000"/>
            <a:ext cx="1792314" cy="1588"/>
          </a:xfrm>
          <a:prstGeom prst="line">
            <a:avLst/>
          </a:prstGeom>
          <a:noFill/>
          <a:ln w="9525">
            <a:solidFill>
              <a:schemeClr val="tx1"/>
            </a:solidFill>
            <a:round/>
            <a:headEnd/>
            <a:tailEnd/>
          </a:ln>
        </p:spPr>
        <p:txBody>
          <a:bodyPr/>
          <a:lstStyle/>
          <a:p>
            <a:endParaRPr lang="en-US" dirty="0"/>
          </a:p>
        </p:txBody>
      </p:sp>
      <p:sp>
        <p:nvSpPr>
          <p:cNvPr id="3097" name="Line 25"/>
          <p:cNvSpPr>
            <a:spLocks noChangeShapeType="1"/>
          </p:cNvSpPr>
          <p:nvPr/>
        </p:nvSpPr>
        <p:spPr bwMode="auto">
          <a:xfrm flipV="1">
            <a:off x="5276671" y="3886200"/>
            <a:ext cx="1392" cy="106680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5116518" y="3886200"/>
            <a:ext cx="160153" cy="0"/>
          </a:xfrm>
          <a:prstGeom prst="line">
            <a:avLst/>
          </a:prstGeom>
          <a:noFill/>
          <a:ln w="9525">
            <a:solidFill>
              <a:schemeClr val="tx1"/>
            </a:solidFill>
            <a:round/>
            <a:headEnd/>
            <a:tailEnd/>
          </a:ln>
        </p:spPr>
        <p:txBody>
          <a:bodyPr/>
          <a:lstStyle/>
          <a:p>
            <a:endParaRPr lang="en-US" dirty="0"/>
          </a:p>
        </p:txBody>
      </p:sp>
      <p:sp>
        <p:nvSpPr>
          <p:cNvPr id="3099" name="Line 27"/>
          <p:cNvSpPr>
            <a:spLocks noChangeShapeType="1"/>
          </p:cNvSpPr>
          <p:nvPr/>
        </p:nvSpPr>
        <p:spPr bwMode="auto">
          <a:xfrm flipV="1">
            <a:off x="5116518" y="3429000"/>
            <a:ext cx="0" cy="457200"/>
          </a:xfrm>
          <a:prstGeom prst="line">
            <a:avLst/>
          </a:prstGeom>
          <a:noFill/>
          <a:ln w="9525">
            <a:solidFill>
              <a:schemeClr val="tx1"/>
            </a:solidFill>
            <a:round/>
            <a:headEnd/>
            <a:tailEnd/>
          </a:ln>
        </p:spPr>
        <p:txBody>
          <a:bodyPr/>
          <a:lstStyle/>
          <a:p>
            <a:endParaRPr lang="en-US" dirty="0"/>
          </a:p>
        </p:txBody>
      </p:sp>
      <p:sp>
        <p:nvSpPr>
          <p:cNvPr id="3100" name="Rectangle 28"/>
          <p:cNvSpPr>
            <a:spLocks noChangeArrowheads="1"/>
          </p:cNvSpPr>
          <p:nvPr/>
        </p:nvSpPr>
        <p:spPr bwMode="auto">
          <a:xfrm>
            <a:off x="3892398"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101" name="Text Box 29"/>
          <p:cNvSpPr txBox="1">
            <a:spLocks noChangeArrowheads="1"/>
          </p:cNvSpPr>
          <p:nvPr/>
        </p:nvSpPr>
        <p:spPr bwMode="auto">
          <a:xfrm>
            <a:off x="4028875" y="4267201"/>
            <a:ext cx="746276" cy="369322"/>
          </a:xfrm>
          <a:prstGeom prst="rect">
            <a:avLst/>
          </a:prstGeom>
          <a:noFill/>
          <a:ln w="9525">
            <a:noFill/>
            <a:miter lim="800000"/>
            <a:headEnd/>
            <a:tailEnd/>
          </a:ln>
        </p:spPr>
        <p:txBody>
          <a:bodyPr wrap="none" lIns="91431" tIns="45715" rIns="91431" bIns="45715">
            <a:spAutoFit/>
          </a:bodyPr>
          <a:lstStyle/>
          <a:p>
            <a:r>
              <a:rPr lang="en-US" dirty="0"/>
              <a:t>Recirc</a:t>
            </a:r>
          </a:p>
        </p:txBody>
      </p:sp>
      <p:sp>
        <p:nvSpPr>
          <p:cNvPr id="3102" name="Line 30"/>
          <p:cNvSpPr>
            <a:spLocks noChangeShapeType="1"/>
          </p:cNvSpPr>
          <p:nvPr/>
        </p:nvSpPr>
        <p:spPr bwMode="auto">
          <a:xfrm>
            <a:off x="3484357" y="4191000"/>
            <a:ext cx="0" cy="762000"/>
          </a:xfrm>
          <a:prstGeom prst="line">
            <a:avLst/>
          </a:prstGeom>
          <a:noFill/>
          <a:ln w="9525">
            <a:solidFill>
              <a:schemeClr val="tx1"/>
            </a:solidFill>
            <a:round/>
            <a:headEnd/>
            <a:tailEnd/>
          </a:ln>
        </p:spPr>
        <p:txBody>
          <a:bodyPr/>
          <a:lstStyle/>
          <a:p>
            <a:endParaRPr lang="en-US" dirty="0"/>
          </a:p>
        </p:txBody>
      </p:sp>
      <p:sp>
        <p:nvSpPr>
          <p:cNvPr id="3103" name="Line 31"/>
          <p:cNvSpPr>
            <a:spLocks noChangeShapeType="1"/>
          </p:cNvSpPr>
          <p:nvPr/>
        </p:nvSpPr>
        <p:spPr bwMode="auto">
          <a:xfrm>
            <a:off x="3484357" y="3886200"/>
            <a:ext cx="0" cy="228600"/>
          </a:xfrm>
          <a:prstGeom prst="line">
            <a:avLst/>
          </a:prstGeom>
          <a:noFill/>
          <a:ln w="9525">
            <a:solidFill>
              <a:schemeClr val="tx1"/>
            </a:solidFill>
            <a:round/>
            <a:headEnd/>
            <a:tailEnd/>
          </a:ln>
        </p:spPr>
        <p:txBody>
          <a:bodyPr/>
          <a:lstStyle/>
          <a:p>
            <a:endParaRPr lang="en-US" dirty="0"/>
          </a:p>
        </p:txBody>
      </p:sp>
      <p:sp>
        <p:nvSpPr>
          <p:cNvPr id="3104" name="Line 32"/>
          <p:cNvSpPr>
            <a:spLocks noChangeShapeType="1"/>
          </p:cNvSpPr>
          <p:nvPr/>
        </p:nvSpPr>
        <p:spPr bwMode="auto">
          <a:xfrm>
            <a:off x="3484357" y="3886200"/>
            <a:ext cx="136478"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71600" y="4191000"/>
            <a:ext cx="612757"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5933991" y="4419601"/>
            <a:ext cx="482806" cy="369322"/>
          </a:xfrm>
          <a:prstGeom prst="rect">
            <a:avLst/>
          </a:prstGeom>
          <a:noFill/>
          <a:ln w="9525">
            <a:noFill/>
            <a:miter lim="800000"/>
            <a:headEnd/>
            <a:tailEnd/>
          </a:ln>
        </p:spPr>
        <p:txBody>
          <a:bodyPr wrap="none" lIns="91431" tIns="45715" rIns="91431" bIns="45715">
            <a:spAutoFit/>
          </a:bodyPr>
          <a:lstStyle/>
          <a:p>
            <a:r>
              <a:rPr lang="en-US" dirty="0"/>
              <a:t>Lift</a:t>
            </a:r>
          </a:p>
        </p:txBody>
      </p:sp>
      <p:sp>
        <p:nvSpPr>
          <p:cNvPr id="3113" name="Line 41"/>
          <p:cNvSpPr>
            <a:spLocks noChangeShapeType="1"/>
          </p:cNvSpPr>
          <p:nvPr/>
        </p:nvSpPr>
        <p:spPr bwMode="auto">
          <a:xfrm>
            <a:off x="5933991" y="3886200"/>
            <a:ext cx="0" cy="10668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1" y="3886200"/>
            <a:ext cx="884319" cy="0"/>
          </a:xfrm>
          <a:prstGeom prst="line">
            <a:avLst/>
          </a:prstGeom>
          <a:noFill/>
          <a:ln w="9525">
            <a:solidFill>
              <a:schemeClr val="tx1"/>
            </a:solidFill>
            <a:round/>
            <a:headEnd/>
            <a:tailEnd/>
          </a:ln>
        </p:spPr>
        <p:txBody>
          <a:bodyPr/>
          <a:lstStyle/>
          <a:p>
            <a:endParaRPr lang="en-US" dirty="0"/>
          </a:p>
        </p:txBody>
      </p:sp>
      <p:sp>
        <p:nvSpPr>
          <p:cNvPr id="3116" name="Rectangle 44"/>
          <p:cNvSpPr>
            <a:spLocks noChangeArrowheads="1"/>
          </p:cNvSpPr>
          <p:nvPr/>
        </p:nvSpPr>
        <p:spPr bwMode="auto">
          <a:xfrm>
            <a:off x="3960637" y="3429000"/>
            <a:ext cx="816080" cy="381000"/>
          </a:xfrm>
          <a:prstGeom prst="rect">
            <a:avLst/>
          </a:prstGeom>
          <a:solidFill>
            <a:schemeClr val="accent1"/>
          </a:solidFill>
          <a:ln w="9525">
            <a:solidFill>
              <a:schemeClr val="tx1"/>
            </a:solidFill>
            <a:miter lim="800000"/>
            <a:headEnd/>
            <a:tailEnd/>
          </a:ln>
        </p:spPr>
        <p:txBody>
          <a:bodyPr wrap="none" anchor="ctr"/>
          <a:lstStyle/>
          <a:p>
            <a:pPr algn="ctr"/>
            <a:r>
              <a:rPr lang="en-US" sz="1200" dirty="0"/>
              <a:t>Advantex</a:t>
            </a:r>
          </a:p>
        </p:txBody>
      </p:sp>
      <p:sp>
        <p:nvSpPr>
          <p:cNvPr id="3117" name="Rectangle 45"/>
          <p:cNvSpPr>
            <a:spLocks noChangeArrowheads="1"/>
          </p:cNvSpPr>
          <p:nvPr/>
        </p:nvSpPr>
        <p:spPr bwMode="auto">
          <a:xfrm>
            <a:off x="4028875" y="3810000"/>
            <a:ext cx="135085"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18" name="Rectangle 46"/>
          <p:cNvSpPr>
            <a:spLocks noChangeArrowheads="1"/>
          </p:cNvSpPr>
          <p:nvPr/>
        </p:nvSpPr>
        <p:spPr bwMode="auto">
          <a:xfrm>
            <a:off x="4573393" y="3810000"/>
            <a:ext cx="135085"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19" name="Line 47"/>
          <p:cNvSpPr>
            <a:spLocks noChangeShapeType="1"/>
          </p:cNvSpPr>
          <p:nvPr/>
        </p:nvSpPr>
        <p:spPr bwMode="auto">
          <a:xfrm>
            <a:off x="3824159" y="4572000"/>
            <a:ext cx="68239" cy="0"/>
          </a:xfrm>
          <a:prstGeom prst="line">
            <a:avLst/>
          </a:prstGeom>
          <a:noFill/>
          <a:ln w="9525">
            <a:solidFill>
              <a:schemeClr val="tx1"/>
            </a:solidFill>
            <a:round/>
            <a:headEnd/>
            <a:tailEnd/>
          </a:ln>
        </p:spPr>
        <p:txBody>
          <a:bodyPr/>
          <a:lstStyle/>
          <a:p>
            <a:endParaRPr lang="en-US" dirty="0"/>
          </a:p>
        </p:txBody>
      </p:sp>
      <p:sp>
        <p:nvSpPr>
          <p:cNvPr id="3120" name="Line 48"/>
          <p:cNvSpPr>
            <a:spLocks noChangeShapeType="1"/>
          </p:cNvSpPr>
          <p:nvPr/>
        </p:nvSpPr>
        <p:spPr bwMode="auto">
          <a:xfrm>
            <a:off x="3892398" y="4572000"/>
            <a:ext cx="0" cy="304800"/>
          </a:xfrm>
          <a:prstGeom prst="line">
            <a:avLst/>
          </a:prstGeom>
          <a:noFill/>
          <a:ln w="9525">
            <a:solidFill>
              <a:schemeClr val="tx1"/>
            </a:solidFill>
            <a:round/>
            <a:headEnd/>
            <a:tailEnd/>
          </a:ln>
        </p:spPr>
        <p:txBody>
          <a:bodyPr/>
          <a:lstStyle/>
          <a:p>
            <a:endParaRPr lang="en-US" dirty="0"/>
          </a:p>
        </p:txBody>
      </p:sp>
      <p:sp>
        <p:nvSpPr>
          <p:cNvPr id="3121" name="Line 49"/>
          <p:cNvSpPr>
            <a:spLocks noChangeShapeType="1"/>
          </p:cNvSpPr>
          <p:nvPr/>
        </p:nvSpPr>
        <p:spPr bwMode="auto">
          <a:xfrm flipH="1">
            <a:off x="3824159" y="4876800"/>
            <a:ext cx="68239" cy="0"/>
          </a:xfrm>
          <a:prstGeom prst="line">
            <a:avLst/>
          </a:prstGeom>
          <a:noFill/>
          <a:ln w="9525">
            <a:solidFill>
              <a:schemeClr val="tx1"/>
            </a:solidFill>
            <a:round/>
            <a:headEnd/>
            <a:tailEnd/>
          </a:ln>
        </p:spPr>
        <p:txBody>
          <a:bodyPr/>
          <a:lstStyle/>
          <a:p>
            <a:endParaRPr lang="en-US" dirty="0"/>
          </a:p>
        </p:txBody>
      </p:sp>
      <p:sp>
        <p:nvSpPr>
          <p:cNvPr id="3122" name="Line 50"/>
          <p:cNvSpPr>
            <a:spLocks noChangeShapeType="1"/>
          </p:cNvSpPr>
          <p:nvPr/>
        </p:nvSpPr>
        <p:spPr bwMode="auto">
          <a:xfrm flipV="1">
            <a:off x="3824158" y="4800600"/>
            <a:ext cx="0" cy="76200"/>
          </a:xfrm>
          <a:prstGeom prst="line">
            <a:avLst/>
          </a:prstGeom>
          <a:noFill/>
          <a:ln w="9525">
            <a:solidFill>
              <a:schemeClr val="tx1"/>
            </a:solidFill>
            <a:round/>
            <a:headEnd/>
            <a:tailEnd/>
          </a:ln>
        </p:spPr>
        <p:txBody>
          <a:bodyPr/>
          <a:lstStyle/>
          <a:p>
            <a:endParaRPr lang="en-US" dirty="0"/>
          </a:p>
        </p:txBody>
      </p:sp>
      <p:sp>
        <p:nvSpPr>
          <p:cNvPr id="3123" name="Line 51"/>
          <p:cNvSpPr>
            <a:spLocks noChangeShapeType="1"/>
          </p:cNvSpPr>
          <p:nvPr/>
        </p:nvSpPr>
        <p:spPr bwMode="auto">
          <a:xfrm flipH="1">
            <a:off x="3755921" y="4800600"/>
            <a:ext cx="68238" cy="0"/>
          </a:xfrm>
          <a:prstGeom prst="line">
            <a:avLst/>
          </a:prstGeom>
          <a:noFill/>
          <a:ln w="9525">
            <a:solidFill>
              <a:schemeClr val="tx1"/>
            </a:solidFill>
            <a:round/>
            <a:headEnd/>
            <a:tailEnd/>
          </a:ln>
        </p:spPr>
        <p:txBody>
          <a:bodyPr/>
          <a:lstStyle/>
          <a:p>
            <a:endParaRPr lang="en-US" dirty="0"/>
          </a:p>
        </p:txBody>
      </p:sp>
      <p:sp>
        <p:nvSpPr>
          <p:cNvPr id="3124" name="Line 52"/>
          <p:cNvSpPr>
            <a:spLocks noChangeShapeType="1"/>
          </p:cNvSpPr>
          <p:nvPr/>
        </p:nvSpPr>
        <p:spPr bwMode="auto">
          <a:xfrm>
            <a:off x="3755920" y="4800600"/>
            <a:ext cx="0" cy="76200"/>
          </a:xfrm>
          <a:prstGeom prst="line">
            <a:avLst/>
          </a:prstGeom>
          <a:noFill/>
          <a:ln w="9525">
            <a:solidFill>
              <a:schemeClr val="tx1"/>
            </a:solidFill>
            <a:round/>
            <a:headEnd/>
            <a:tailEnd/>
          </a:ln>
        </p:spPr>
        <p:txBody>
          <a:bodyPr/>
          <a:lstStyle/>
          <a:p>
            <a:endParaRPr lang="en-US" dirty="0"/>
          </a:p>
        </p:txBody>
      </p:sp>
      <p:sp>
        <p:nvSpPr>
          <p:cNvPr id="3125" name="Line 53"/>
          <p:cNvSpPr>
            <a:spLocks noChangeShapeType="1"/>
          </p:cNvSpPr>
          <p:nvPr/>
        </p:nvSpPr>
        <p:spPr bwMode="auto">
          <a:xfrm flipH="1">
            <a:off x="3687681" y="4876800"/>
            <a:ext cx="68239" cy="0"/>
          </a:xfrm>
          <a:prstGeom prst="line">
            <a:avLst/>
          </a:prstGeom>
          <a:noFill/>
          <a:ln w="9525">
            <a:solidFill>
              <a:schemeClr val="tx1"/>
            </a:solidFill>
            <a:round/>
            <a:headEnd/>
            <a:tailEnd/>
          </a:ln>
        </p:spPr>
        <p:txBody>
          <a:bodyPr/>
          <a:lstStyle/>
          <a:p>
            <a:endParaRPr lang="en-US" dirty="0"/>
          </a:p>
        </p:txBody>
      </p:sp>
      <p:sp>
        <p:nvSpPr>
          <p:cNvPr id="3126" name="Line 54"/>
          <p:cNvSpPr>
            <a:spLocks noChangeShapeType="1"/>
          </p:cNvSpPr>
          <p:nvPr/>
        </p:nvSpPr>
        <p:spPr bwMode="auto">
          <a:xfrm flipV="1">
            <a:off x="3687681" y="4724400"/>
            <a:ext cx="0" cy="152400"/>
          </a:xfrm>
          <a:prstGeom prst="line">
            <a:avLst/>
          </a:prstGeom>
          <a:noFill/>
          <a:ln w="9525">
            <a:solidFill>
              <a:schemeClr val="tx1"/>
            </a:solidFill>
            <a:round/>
            <a:headEnd/>
            <a:tailEnd/>
          </a:ln>
        </p:spPr>
        <p:txBody>
          <a:bodyPr/>
          <a:lstStyle/>
          <a:p>
            <a:endParaRPr lang="en-US" dirty="0"/>
          </a:p>
        </p:txBody>
      </p:sp>
      <p:sp>
        <p:nvSpPr>
          <p:cNvPr id="3127" name="Line 55"/>
          <p:cNvSpPr>
            <a:spLocks noChangeShapeType="1"/>
          </p:cNvSpPr>
          <p:nvPr/>
        </p:nvSpPr>
        <p:spPr bwMode="auto">
          <a:xfrm>
            <a:off x="3687681" y="4724400"/>
            <a:ext cx="68239" cy="0"/>
          </a:xfrm>
          <a:prstGeom prst="line">
            <a:avLst/>
          </a:prstGeom>
          <a:noFill/>
          <a:ln w="9525">
            <a:solidFill>
              <a:schemeClr val="tx1"/>
            </a:solidFill>
            <a:round/>
            <a:headEnd/>
            <a:tailEnd/>
          </a:ln>
        </p:spPr>
        <p:txBody>
          <a:bodyPr/>
          <a:lstStyle/>
          <a:p>
            <a:endParaRPr lang="en-US" dirty="0"/>
          </a:p>
        </p:txBody>
      </p:sp>
      <p:sp>
        <p:nvSpPr>
          <p:cNvPr id="3128" name="Line 56"/>
          <p:cNvSpPr>
            <a:spLocks noChangeShapeType="1"/>
          </p:cNvSpPr>
          <p:nvPr/>
        </p:nvSpPr>
        <p:spPr bwMode="auto">
          <a:xfrm flipV="1">
            <a:off x="3755920" y="4572000"/>
            <a:ext cx="0" cy="152400"/>
          </a:xfrm>
          <a:prstGeom prst="line">
            <a:avLst/>
          </a:prstGeom>
          <a:noFill/>
          <a:ln w="9525">
            <a:solidFill>
              <a:schemeClr val="tx1"/>
            </a:solidFill>
            <a:round/>
            <a:headEnd/>
            <a:tailEnd/>
          </a:ln>
        </p:spPr>
        <p:txBody>
          <a:bodyPr/>
          <a:lstStyle/>
          <a:p>
            <a:endParaRPr lang="en-US" dirty="0"/>
          </a:p>
        </p:txBody>
      </p:sp>
      <p:sp>
        <p:nvSpPr>
          <p:cNvPr id="3129" name="Line 57"/>
          <p:cNvSpPr>
            <a:spLocks noChangeShapeType="1"/>
          </p:cNvSpPr>
          <p:nvPr/>
        </p:nvSpPr>
        <p:spPr bwMode="auto">
          <a:xfrm>
            <a:off x="3755920" y="4572000"/>
            <a:ext cx="136478" cy="0"/>
          </a:xfrm>
          <a:prstGeom prst="line">
            <a:avLst/>
          </a:prstGeom>
          <a:noFill/>
          <a:ln w="9525">
            <a:solidFill>
              <a:schemeClr val="tx1"/>
            </a:solidFill>
            <a:round/>
            <a:headEnd/>
            <a:tailEnd/>
          </a:ln>
        </p:spPr>
        <p:txBody>
          <a:bodyPr/>
          <a:lstStyle/>
          <a:p>
            <a:endParaRPr lang="en-US" dirty="0"/>
          </a:p>
        </p:txBody>
      </p:sp>
      <p:sp>
        <p:nvSpPr>
          <p:cNvPr id="3130" name="AutoShape 58"/>
          <p:cNvSpPr>
            <a:spLocks noChangeArrowheads="1"/>
          </p:cNvSpPr>
          <p:nvPr/>
        </p:nvSpPr>
        <p:spPr bwMode="auto">
          <a:xfrm>
            <a:off x="3755920"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31" name="Line 59"/>
          <p:cNvSpPr>
            <a:spLocks noChangeShapeType="1"/>
          </p:cNvSpPr>
          <p:nvPr/>
        </p:nvSpPr>
        <p:spPr bwMode="auto">
          <a:xfrm flipV="1">
            <a:off x="3687681" y="3657600"/>
            <a:ext cx="0" cy="1066800"/>
          </a:xfrm>
          <a:prstGeom prst="line">
            <a:avLst/>
          </a:prstGeom>
          <a:noFill/>
          <a:ln w="31750">
            <a:solidFill>
              <a:schemeClr val="tx1"/>
            </a:solidFill>
            <a:round/>
            <a:headEnd/>
            <a:tailEnd/>
          </a:ln>
        </p:spPr>
        <p:txBody>
          <a:bodyPr/>
          <a:lstStyle/>
          <a:p>
            <a:endParaRPr lang="en-US" dirty="0"/>
          </a:p>
        </p:txBody>
      </p:sp>
      <p:sp>
        <p:nvSpPr>
          <p:cNvPr id="3132" name="Line 60"/>
          <p:cNvSpPr>
            <a:spLocks noChangeShapeType="1"/>
          </p:cNvSpPr>
          <p:nvPr/>
        </p:nvSpPr>
        <p:spPr bwMode="auto">
          <a:xfrm>
            <a:off x="3687681" y="3657600"/>
            <a:ext cx="272955" cy="0"/>
          </a:xfrm>
          <a:prstGeom prst="line">
            <a:avLst/>
          </a:prstGeom>
          <a:noFill/>
          <a:ln w="31750">
            <a:solidFill>
              <a:schemeClr val="tx1"/>
            </a:solidFill>
            <a:round/>
            <a:headEnd/>
            <a:tailEnd/>
          </a:ln>
        </p:spPr>
        <p:txBody>
          <a:bodyPr/>
          <a:lstStyle/>
          <a:p>
            <a:endParaRPr lang="en-US" dirty="0"/>
          </a:p>
        </p:txBody>
      </p:sp>
      <p:sp>
        <p:nvSpPr>
          <p:cNvPr id="3133" name="Line 61"/>
          <p:cNvSpPr>
            <a:spLocks noChangeShapeType="1"/>
          </p:cNvSpPr>
          <p:nvPr/>
        </p:nvSpPr>
        <p:spPr bwMode="auto">
          <a:xfrm>
            <a:off x="4776716" y="3810000"/>
            <a:ext cx="680996" cy="0"/>
          </a:xfrm>
          <a:prstGeom prst="line">
            <a:avLst/>
          </a:prstGeom>
          <a:noFill/>
          <a:ln w="31750">
            <a:solidFill>
              <a:schemeClr val="tx1"/>
            </a:solidFill>
            <a:round/>
            <a:headEnd/>
            <a:tailEnd/>
          </a:ln>
        </p:spPr>
        <p:txBody>
          <a:bodyPr/>
          <a:lstStyle/>
          <a:p>
            <a:endParaRPr lang="en-US" dirty="0"/>
          </a:p>
        </p:txBody>
      </p:sp>
      <p:sp>
        <p:nvSpPr>
          <p:cNvPr id="3134" name="Line 62"/>
          <p:cNvSpPr>
            <a:spLocks noChangeShapeType="1"/>
          </p:cNvSpPr>
          <p:nvPr/>
        </p:nvSpPr>
        <p:spPr bwMode="auto">
          <a:xfrm>
            <a:off x="5457712" y="3810000"/>
            <a:ext cx="271562" cy="304800"/>
          </a:xfrm>
          <a:prstGeom prst="line">
            <a:avLst/>
          </a:prstGeom>
          <a:noFill/>
          <a:ln w="31750">
            <a:solidFill>
              <a:schemeClr val="tx1"/>
            </a:solidFill>
            <a:round/>
            <a:headEnd/>
            <a:tailEnd/>
          </a:ln>
        </p:spPr>
        <p:txBody>
          <a:bodyPr/>
          <a:lstStyle/>
          <a:p>
            <a:endParaRPr lang="en-US" dirty="0"/>
          </a:p>
        </p:txBody>
      </p:sp>
      <p:sp>
        <p:nvSpPr>
          <p:cNvPr id="3135" name="Line 63"/>
          <p:cNvSpPr>
            <a:spLocks noChangeShapeType="1"/>
          </p:cNvSpPr>
          <p:nvPr/>
        </p:nvSpPr>
        <p:spPr bwMode="auto">
          <a:xfrm>
            <a:off x="5729275" y="4114800"/>
            <a:ext cx="271563" cy="0"/>
          </a:xfrm>
          <a:prstGeom prst="line">
            <a:avLst/>
          </a:prstGeom>
          <a:noFill/>
          <a:ln w="31750">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4" name="Line 82"/>
          <p:cNvSpPr>
            <a:spLocks noChangeShapeType="1"/>
          </p:cNvSpPr>
          <p:nvPr/>
        </p:nvSpPr>
        <p:spPr bwMode="auto">
          <a:xfrm>
            <a:off x="2803362" y="4038600"/>
            <a:ext cx="0" cy="457200"/>
          </a:xfrm>
          <a:prstGeom prst="line">
            <a:avLst/>
          </a:prstGeom>
          <a:noFill/>
          <a:ln w="9525">
            <a:solidFill>
              <a:schemeClr val="tx1"/>
            </a:solidFill>
            <a:round/>
            <a:headEnd/>
            <a:tailEnd/>
          </a:ln>
        </p:spPr>
        <p:txBody>
          <a:bodyPr/>
          <a:lstStyle/>
          <a:p>
            <a:endParaRPr lang="en-US" dirty="0"/>
          </a:p>
        </p:txBody>
      </p:sp>
      <p:sp>
        <p:nvSpPr>
          <p:cNvPr id="3155" name="Line 83"/>
          <p:cNvSpPr>
            <a:spLocks noChangeShapeType="1"/>
          </p:cNvSpPr>
          <p:nvPr/>
        </p:nvSpPr>
        <p:spPr bwMode="auto">
          <a:xfrm>
            <a:off x="3552596"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cxnSp>
        <p:nvCxnSpPr>
          <p:cNvPr id="86" name="Straight Connector 85"/>
          <p:cNvCxnSpPr/>
          <p:nvPr/>
        </p:nvCxnSpPr>
        <p:spPr>
          <a:xfrm>
            <a:off x="4953000" y="3810000"/>
            <a:ext cx="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590800" y="685800"/>
            <a:ext cx="4267200" cy="400110"/>
          </a:xfrm>
          <a:prstGeom prst="rect">
            <a:avLst/>
          </a:prstGeom>
          <a:noFill/>
        </p:spPr>
        <p:txBody>
          <a:bodyPr wrap="square" rtlCol="0">
            <a:spAutoFit/>
          </a:bodyPr>
          <a:lstStyle/>
          <a:p>
            <a:r>
              <a:rPr lang="en-US" sz="2000" b="1" dirty="0" smtClean="0"/>
              <a:t>Additional pretreatment components</a:t>
            </a:r>
            <a:endParaRPr lang="en-US"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2200" dirty="0" smtClean="0"/>
              <a:t>The septic and </a:t>
            </a:r>
            <a:r>
              <a:rPr lang="en-US" sz="2200" dirty="0" err="1" smtClean="0"/>
              <a:t>recirc</a:t>
            </a:r>
            <a:r>
              <a:rPr lang="en-US" sz="2200" dirty="0" smtClean="0"/>
              <a:t> tanks can be separate tanks, however it is often more efficient to use a combination septic/</a:t>
            </a:r>
            <a:r>
              <a:rPr lang="en-US" sz="2200" dirty="0" err="1" smtClean="0"/>
              <a:t>recirc</a:t>
            </a:r>
            <a:r>
              <a:rPr lang="en-US" sz="2200" dirty="0" smtClean="0"/>
              <a:t> tank (2000 gal combo works best).</a:t>
            </a:r>
            <a:r>
              <a:rPr lang="en-US" sz="2000" dirty="0" smtClean="0"/>
              <a:t>  </a:t>
            </a:r>
            <a:br>
              <a:rPr lang="en-US" sz="2000" dirty="0" smtClean="0"/>
            </a:br>
            <a:endParaRPr lang="en-US" dirty="0"/>
          </a:p>
        </p:txBody>
      </p:sp>
      <p:pic>
        <p:nvPicPr>
          <p:cNvPr id="80898" name="Picture 2" descr="C:\Documents and Settings\tjj7335\Desktop\Picture1.png"/>
          <p:cNvPicPr>
            <a:picLocks noGrp="1" noChangeAspect="1" noChangeArrowheads="1"/>
          </p:cNvPicPr>
          <p:nvPr>
            <p:ph idx="1"/>
          </p:nvPr>
        </p:nvPicPr>
        <p:blipFill>
          <a:blip r:embed="rId2" cstate="print"/>
          <a:srcRect l="669" t="2283" r="669" b="1141"/>
          <a:stretch>
            <a:fillRect/>
          </a:stretch>
        </p:blipFill>
        <p:spPr bwMode="auto">
          <a:xfrm>
            <a:off x="294790" y="1371600"/>
            <a:ext cx="8773010" cy="5029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505200"/>
          </a:xfrm>
        </p:spPr>
        <p:txBody>
          <a:bodyPr>
            <a:normAutofit/>
          </a:bodyPr>
          <a:lstStyle/>
          <a:p>
            <a:pPr marL="0" indent="0" algn="ctr">
              <a:spcBef>
                <a:spcPts val="0"/>
              </a:spcBef>
              <a:buNone/>
            </a:pPr>
            <a:r>
              <a:rPr lang="en-US" sz="2000" b="1" dirty="0" smtClean="0"/>
              <a:t>Treatment</a:t>
            </a:r>
          </a:p>
          <a:p>
            <a:pPr marL="0" indent="0">
              <a:spcBef>
                <a:spcPts val="0"/>
              </a:spcBef>
              <a:buNone/>
            </a:pPr>
            <a:endParaRPr lang="en-US" sz="2000" dirty="0" smtClean="0"/>
          </a:p>
          <a:p>
            <a:pPr marL="0" indent="0">
              <a:spcBef>
                <a:spcPts val="0"/>
              </a:spcBef>
              <a:buNone/>
            </a:pPr>
            <a:r>
              <a:rPr lang="en-US" sz="2000" dirty="0" smtClean="0"/>
              <a:t>The </a:t>
            </a:r>
            <a:r>
              <a:rPr lang="en-US" sz="2000" dirty="0" err="1" smtClean="0"/>
              <a:t>recirc</a:t>
            </a:r>
            <a:r>
              <a:rPr lang="en-US" sz="2000" dirty="0" smtClean="0"/>
              <a:t> pump doses the filter by spraying the effluent over the top of the hanging sheets using a miniature lateral network.  </a:t>
            </a:r>
          </a:p>
          <a:p>
            <a:pPr marL="0" indent="0">
              <a:spcBef>
                <a:spcPts val="0"/>
              </a:spcBef>
              <a:buNone/>
            </a:pPr>
            <a:r>
              <a:rPr lang="en-US" sz="2000" dirty="0" smtClean="0"/>
              <a:t>The effluent trickles down through the sheets to obtain treatment.</a:t>
            </a:r>
          </a:p>
          <a:p>
            <a:pPr marL="0" indent="0">
              <a:spcBef>
                <a:spcPts val="0"/>
              </a:spcBef>
              <a:buNone/>
            </a:pPr>
            <a:r>
              <a:rPr lang="en-US" sz="2000" dirty="0" smtClean="0"/>
              <a:t>The effluent then drips off the bottom of the sheet and drains back to the recirc tank. </a:t>
            </a:r>
          </a:p>
          <a:p>
            <a:pPr marL="0" indent="0">
              <a:spcBef>
                <a:spcPts val="0"/>
              </a:spcBef>
              <a:buNone/>
            </a:pPr>
            <a:r>
              <a:rPr lang="en-US" sz="2000" dirty="0" smtClean="0"/>
              <a:t>The </a:t>
            </a:r>
            <a:r>
              <a:rPr lang="en-US" sz="2000" dirty="0" err="1" smtClean="0"/>
              <a:t>Advantex</a:t>
            </a:r>
            <a:r>
              <a:rPr lang="en-US" sz="2000" dirty="0" smtClean="0"/>
              <a:t> unit is never full of water, nor does it maintain any level of water, it is simply a box full of dripping wet “towels” that has a drain pipe at the bottom.</a:t>
            </a:r>
          </a:p>
        </p:txBody>
      </p:sp>
      <p:pic>
        <p:nvPicPr>
          <p:cNvPr id="4" name="Picture 1" descr="C:\Documents and Settings\tjj7335\Desktop\ax sheet.jpeg"/>
          <p:cNvPicPr>
            <a:picLocks noChangeAspect="1" noChangeArrowheads="1"/>
          </p:cNvPicPr>
          <p:nvPr/>
        </p:nvPicPr>
        <p:blipFill>
          <a:blip r:embed="rId2" cstate="print"/>
          <a:srcRect/>
          <a:stretch>
            <a:fillRect/>
          </a:stretch>
        </p:blipFill>
        <p:spPr bwMode="auto">
          <a:xfrm>
            <a:off x="4572000" y="3429000"/>
            <a:ext cx="4572000" cy="3429000"/>
          </a:xfrm>
          <a:prstGeom prst="rect">
            <a:avLst/>
          </a:prstGeom>
          <a:noFill/>
        </p:spPr>
      </p:pic>
      <p:pic>
        <p:nvPicPr>
          <p:cNvPr id="5" name="Picture 4" descr="100_0295.JPG"/>
          <p:cNvPicPr>
            <a:picLocks noChangeAspect="1"/>
          </p:cNvPicPr>
          <p:nvPr/>
        </p:nvPicPr>
        <p:blipFill>
          <a:blip r:embed="rId3" cstate="print"/>
          <a:stretch>
            <a:fillRect/>
          </a:stretch>
        </p:blipFill>
        <p:spPr>
          <a:xfrm>
            <a:off x="0" y="3429000"/>
            <a:ext cx="4267200" cy="3429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1466</Words>
  <Application>Microsoft Office PowerPoint</Application>
  <PresentationFormat>On-screen Show (4:3)</PresentationFormat>
  <Paragraphs>154</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Presentation</vt:lpstr>
      <vt:lpstr> </vt:lpstr>
      <vt:lpstr>Slide 2</vt:lpstr>
      <vt:lpstr>Slide 3</vt:lpstr>
      <vt:lpstr>Slide 4</vt:lpstr>
      <vt:lpstr>Slide 5</vt:lpstr>
      <vt:lpstr>Slide 6</vt:lpstr>
      <vt:lpstr>Slide 7</vt:lpstr>
      <vt:lpstr>The septic and recirc tanks can be separate tanks, however it is often more efficient to use a combination septic/recirc tank (2000 gal combo works best).   </vt:lpstr>
      <vt:lpstr>Slide 9</vt:lpstr>
      <vt:lpstr>Water flow   As the effluent drains back to the recirc tank, part of the water is diverted to the lift tank (drain line shown in red). </vt:lpstr>
      <vt:lpstr>The “ball cage” is the component that diverts the flow and also provides for our recirculation, giving us our desired 3:1, 4:1  recirc ratios.</vt:lpstr>
      <vt:lpstr>Slide 12</vt:lpstr>
      <vt:lpstr>Slide 13</vt:lpstr>
      <vt:lpstr>Low water level :                       High water level : water returns to the      water moves on to  recirc tank   the lift tank</vt:lpstr>
      <vt:lpstr>The component shown in black is  the “T” at the top of the ball cage </vt:lpstr>
      <vt:lpstr>Inside the recirc tank there will also be a “pump vault” which contains the pump filter, floats, and a “well” style recirc pump (also shown is the RSV “ball cage”). It takes at least 44” of water height for this stack of components, so low profile tanks won’t work. These components are also shown on the following page.</vt:lpstr>
      <vt:lpstr>Slide 17</vt:lpstr>
      <vt:lpstr>A recirculating system must time dose all effluent through the filter, so the recirc tank must also perform surge control (DO NOT UNDERSIZE IT) as such it does not have a fixed water level.  Using a combo tank with a mole hole allows the septic to provide surge capacity as well.  The dark gray level shows the normal operating range.   The light gray level shows the surge capacity range.  </vt:lpstr>
      <vt:lpstr>The “standard” design has 3’ of soil cover over the tank (and thus 3’ of tank riser). </vt:lpstr>
      <vt:lpstr>Each Advantex system is designed so that the top of the unit will be flush with final grade.  This provides easy access to the unit for maintenance.</vt:lpstr>
      <vt:lpstr>Slide 21</vt:lpstr>
      <vt:lpstr>Slide 22</vt:lpstr>
      <vt:lpstr>Slide 23</vt:lpstr>
      <vt:lpstr>During back fill, keep a mild slope away from the unit lid and riser lids  to avoid any future water runoff from  getting into the unit or tanks. Make sure the unit lid is bolted down prior to backfilling.</vt:lpstr>
      <vt:lpstr>The unit is typically bolted to 6” Timbers perpendicular to the unit.  This provides the proper height above the tank for pipe connections, and also provides anti-floatation measures.  This unit is sitting on a 2000 gal combo tank with a mole hole.</vt:lpstr>
      <vt:lpstr>This is the riser to the lift tank.  The UV lite is shown with an angled pipe fitting.  This helps makes room for the float tree and lift pump.</vt:lpstr>
      <vt:lpstr>   Review system flow Sewage enters the septic/recirc combo.  The effluent is pumped up to the Advantex filter.  As it drains back to the recirc tank the “ball cage” will divert some of it toward the lift tank.  The water goes through the UV light as it enters the lift tank.  The lift pump then pumps the effluent to the drainfield.</vt:lpstr>
      <vt:lpstr>Slide 28</vt:lpstr>
      <vt:lpstr>The design sheet will produce an installer summary list, a system elevation template, and a recirc &amp; lift tank float setting document.      (Recirc tank float drawing - side view) </vt:lpstr>
      <vt:lpstr>(Dose tank float drawing  - side view)</vt:lpstr>
      <vt:lpstr>System elevation template</vt:lpstr>
      <vt:lpstr>System summary</vt:lpstr>
      <vt:lpstr>System summary - continued</vt:lpstr>
      <vt:lpstr>Slide 34</vt:lpstr>
      <vt:lpstr>Components landscaped with rock and bushes, or flush with lawn</vt:lpstr>
      <vt:lpstr>Slide 36</vt:lpstr>
    </vt:vector>
  </TitlesOfParts>
  <Company>Wright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Wright County</dc:creator>
  <cp:lastModifiedBy>tjj7335</cp:lastModifiedBy>
  <cp:revision>80</cp:revision>
  <dcterms:created xsi:type="dcterms:W3CDTF">2015-02-09T16:57:53Z</dcterms:created>
  <dcterms:modified xsi:type="dcterms:W3CDTF">2015-03-26T21:20:53Z</dcterms:modified>
</cp:coreProperties>
</file>